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media/image15.jpg" ContentType="image/jpeg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1" r:id="rId2"/>
    <p:sldMasterId id="2147483714" r:id="rId3"/>
  </p:sldMasterIdLst>
  <p:notesMasterIdLst>
    <p:notesMasterId r:id="rId30"/>
  </p:notesMasterIdLst>
  <p:handoutMasterIdLst>
    <p:handoutMasterId r:id="rId31"/>
  </p:handoutMasterIdLst>
  <p:sldIdLst>
    <p:sldId id="259" r:id="rId4"/>
    <p:sldId id="267" r:id="rId5"/>
    <p:sldId id="583" r:id="rId6"/>
    <p:sldId id="698" r:id="rId7"/>
    <p:sldId id="700" r:id="rId8"/>
    <p:sldId id="757" r:id="rId9"/>
    <p:sldId id="758" r:id="rId10"/>
    <p:sldId id="592" r:id="rId11"/>
    <p:sldId id="673" r:id="rId12"/>
    <p:sldId id="759" r:id="rId13"/>
    <p:sldId id="1396" r:id="rId14"/>
    <p:sldId id="702" r:id="rId15"/>
    <p:sldId id="703" r:id="rId16"/>
    <p:sldId id="760" r:id="rId17"/>
    <p:sldId id="789" r:id="rId18"/>
    <p:sldId id="1403" r:id="rId19"/>
    <p:sldId id="788" r:id="rId20"/>
    <p:sldId id="1398" r:id="rId21"/>
    <p:sldId id="1400" r:id="rId22"/>
    <p:sldId id="1402" r:id="rId23"/>
    <p:sldId id="706" r:id="rId24"/>
    <p:sldId id="319" r:id="rId25"/>
    <p:sldId id="320" r:id="rId26"/>
    <p:sldId id="1401" r:id="rId27"/>
    <p:sldId id="652" r:id="rId28"/>
    <p:sldId id="532" r:id="rId29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5">
          <p15:clr>
            <a:srgbClr val="A4A3A4"/>
          </p15:clr>
        </p15:guide>
        <p15:guide id="4" pos="3661">
          <p15:clr>
            <a:srgbClr val="A4A3A4"/>
          </p15:clr>
        </p15:guide>
        <p15:guide id="5" orient="horz" pos="4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90" autoAdjust="0"/>
    <p:restoredTop sz="64510" autoAdjust="0"/>
  </p:normalViewPr>
  <p:slideViewPr>
    <p:cSldViewPr snapToGrid="0">
      <p:cViewPr varScale="1">
        <p:scale>
          <a:sx n="61" d="100"/>
          <a:sy n="61" d="100"/>
        </p:scale>
        <p:origin x="1680" y="72"/>
      </p:cViewPr>
      <p:guideLst>
        <p:guide orient="horz" pos="1620"/>
        <p:guide pos="2880"/>
        <p:guide orient="horz" pos="1595"/>
        <p:guide pos="3661"/>
        <p:guide orient="horz" pos="4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390"/>
    </p:cViewPr>
  </p:sorterViewPr>
  <p:notesViewPr>
    <p:cSldViewPr snapToGrid="0">
      <p:cViewPr varScale="1">
        <p:scale>
          <a:sx n="124" d="100"/>
          <a:sy n="124" d="100"/>
        </p:scale>
        <p:origin x="347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gregion.se\Hem\GOT-006\chrny3\Mina%20dokument\SAMSA\AU-Distansm&#246;te\Statistik\Statistik_tot_2018-cnn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'Fysikt-Distans'!$O$2</c:f>
              <c:strCache>
                <c:ptCount val="1"/>
                <c:pt idx="0">
                  <c:v>Distansmöte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('Fysikt-Distans'!$C$13,'Fysikt-Distans'!$G$13,'Fysikt-Distans'!$K$13,'Fysikt-Distans'!$O$13,'Fysikt-Distans'!$S$13,'Fysikt-Distans'!$W$13,'Fysikt-Distans'!$AA$13,'Fysikt-Distans'!$AE$13,'Fysikt-Distans'!$AI$13,'Fysikt-Distans'!$AM$13,'Fysikt-Distans'!$AQ$13,'Fysikt-Distans'!$AU$13)</c:f>
              <c:numCache>
                <c:formatCode>General</c:formatCode>
                <c:ptCount val="12"/>
                <c:pt idx="0">
                  <c:v>782</c:v>
                </c:pt>
                <c:pt idx="1">
                  <c:v>818</c:v>
                </c:pt>
                <c:pt idx="2">
                  <c:v>912</c:v>
                </c:pt>
                <c:pt idx="3">
                  <c:v>897</c:v>
                </c:pt>
                <c:pt idx="4">
                  <c:v>875</c:v>
                </c:pt>
                <c:pt idx="5">
                  <c:v>781</c:v>
                </c:pt>
                <c:pt idx="6">
                  <c:v>806</c:v>
                </c:pt>
                <c:pt idx="7">
                  <c:v>781</c:v>
                </c:pt>
                <c:pt idx="8">
                  <c:v>611</c:v>
                </c:pt>
                <c:pt idx="9">
                  <c:v>1129</c:v>
                </c:pt>
                <c:pt idx="10">
                  <c:v>1144</c:v>
                </c:pt>
                <c:pt idx="11">
                  <c:v>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8-4DBB-B2F1-252BAD3F0BBD}"/>
            </c:ext>
          </c:extLst>
        </c:ser>
        <c:ser>
          <c:idx val="1"/>
          <c:order val="1"/>
          <c:tx>
            <c:v>Totalt möten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('Fysikt-Distans'!$E$14,'Fysikt-Distans'!$I$14,'Fysikt-Distans'!$M$14,'Fysikt-Distans'!$Q$14,'Fysikt-Distans'!$U$14,'Fysikt-Distans'!$Y$14,'Fysikt-Distans'!$AC$14,'Fysikt-Distans'!$AG$14,'Fysikt-Distans'!$AK$14,'Fysikt-Distans'!$AO$14,'Fysikt-Distans'!$AS$14,'Fysikt-Distans'!$AW$14)</c:f>
              <c:numCache>
                <c:formatCode>General</c:formatCode>
                <c:ptCount val="12"/>
                <c:pt idx="0">
                  <c:v>2175</c:v>
                </c:pt>
                <c:pt idx="1">
                  <c:v>1931</c:v>
                </c:pt>
                <c:pt idx="2">
                  <c:v>2165</c:v>
                </c:pt>
                <c:pt idx="3">
                  <c:v>1815</c:v>
                </c:pt>
                <c:pt idx="4">
                  <c:v>2029</c:v>
                </c:pt>
                <c:pt idx="5">
                  <c:v>1801</c:v>
                </c:pt>
                <c:pt idx="6">
                  <c:v>1867</c:v>
                </c:pt>
                <c:pt idx="7">
                  <c:v>1815</c:v>
                </c:pt>
                <c:pt idx="8">
                  <c:v>1289</c:v>
                </c:pt>
                <c:pt idx="9">
                  <c:v>1867</c:v>
                </c:pt>
                <c:pt idx="10">
                  <c:v>1826</c:v>
                </c:pt>
                <c:pt idx="11">
                  <c:v>1512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98-4DBB-B2F1-252BAD3F0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13728"/>
        <c:axId val="43028416"/>
      </c:barChart>
      <c:catAx>
        <c:axId val="423137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3028416"/>
        <c:crosses val="autoZero"/>
        <c:auto val="1"/>
        <c:lblAlgn val="ctr"/>
        <c:lblOffset val="100"/>
        <c:noMultiLvlLbl val="0"/>
      </c:catAx>
      <c:valAx>
        <c:axId val="4302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231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 sz="1400" baseline="0"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09431-F261-448F-945E-AE08FA95A1F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32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640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8510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46088"/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22174-6C07-4385-A497-447D8B0303CF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46088"/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22174-6C07-4385-A497-447D8B0303CF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96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46088"/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22174-6C07-4385-A497-447D8B0303CF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7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615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96585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011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446088"/>
            <a:endParaRPr lang="sv-SE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922174-6C07-4385-A497-447D8B0303CF}" type="slidenum">
              <a:rPr lang="sv-SE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5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_blue_4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6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" y="3726152"/>
            <a:ext cx="9147596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5956237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1036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5279038" cy="27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2017-05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Omställningen av hälso- och sjukvården</a:t>
            </a:r>
          </a:p>
        </p:txBody>
      </p:sp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2017-05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Omställningen av hälso- och sjukvården</a:t>
            </a:r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72999"/>
            <a:ext cx="9141316" cy="1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48183"/>
            <a:ext cx="3962400" cy="80217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32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br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8281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47" fontAlgn="base">
              <a:spcBef>
                <a:spcPct val="0"/>
              </a:spcBef>
              <a:spcAft>
                <a:spcPct val="0"/>
              </a:spcAft>
            </a:pPr>
            <a:endParaRPr lang="sv-SE" sz="1425">
              <a:solidFill>
                <a:srgbClr val="382819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8"/>
          <a:stretch/>
        </p:blipFill>
        <p:spPr>
          <a:xfrm>
            <a:off x="3175113" y="1716095"/>
            <a:ext cx="2793776" cy="17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63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ida-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mslag-White-200proce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1"/>
            <a:ext cx="9144000" cy="514231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47" fontAlgn="base">
              <a:spcBef>
                <a:spcPct val="0"/>
              </a:spcBef>
              <a:spcAft>
                <a:spcPct val="0"/>
              </a:spcAft>
            </a:pPr>
            <a:endParaRPr lang="sv-SE" sz="1425">
              <a:solidFill>
                <a:srgbClr val="382819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37"/>
          <a:stretch/>
        </p:blipFill>
        <p:spPr>
          <a:xfrm>
            <a:off x="3175112" y="1719104"/>
            <a:ext cx="2793776" cy="17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6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008064" y="1714799"/>
            <a:ext cx="7127875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008064" y="2871900"/>
            <a:ext cx="7127874" cy="865684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 dirty="0"/>
              <a:t>Klicka här för att skriva underrubrik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2" y="4244133"/>
            <a:ext cx="1242000" cy="7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2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65">
          <p15:clr>
            <a:srgbClr val="FBAE40"/>
          </p15:clr>
        </p15:guide>
        <p15:guide id="2" orient="horz" pos="389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1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4" hasCustomPrompt="1"/>
          </p:nvPr>
        </p:nvSpPr>
        <p:spPr>
          <a:xfrm>
            <a:off x="1008064" y="1051324"/>
            <a:ext cx="7127875" cy="37076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86106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2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1008063" y="1051324"/>
            <a:ext cx="3492000" cy="37076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4643938" y="1051324"/>
            <a:ext cx="3492000" cy="37076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091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6804000" y="4438800"/>
            <a:ext cx="1782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3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1008063" y="1051324"/>
            <a:ext cx="3492000" cy="37076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7" hasCustomPrompt="1"/>
          </p:nvPr>
        </p:nvSpPr>
        <p:spPr>
          <a:xfrm>
            <a:off x="4643938" y="1051322"/>
            <a:ext cx="3492000" cy="17955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innehåll 6"/>
          <p:cNvSpPr>
            <a:spLocks noGrp="1"/>
          </p:cNvSpPr>
          <p:nvPr>
            <p:ph sz="quarter" idx="18" hasCustomPrompt="1"/>
          </p:nvPr>
        </p:nvSpPr>
        <p:spPr>
          <a:xfrm>
            <a:off x="4643938" y="2963315"/>
            <a:ext cx="3492000" cy="17955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06959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-4 k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8" hasCustomPrompt="1"/>
          </p:nvPr>
        </p:nvSpPr>
        <p:spPr>
          <a:xfrm>
            <a:off x="1008063" y="1051322"/>
            <a:ext cx="3492000" cy="17955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3" name="Platshållare för innehåll 6"/>
          <p:cNvSpPr>
            <a:spLocks noGrp="1"/>
          </p:cNvSpPr>
          <p:nvPr>
            <p:ph sz="quarter" idx="19" hasCustomPrompt="1"/>
          </p:nvPr>
        </p:nvSpPr>
        <p:spPr>
          <a:xfrm>
            <a:off x="1008063" y="2963315"/>
            <a:ext cx="3492000" cy="17955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innehåll 6"/>
          <p:cNvSpPr>
            <a:spLocks noGrp="1"/>
          </p:cNvSpPr>
          <p:nvPr>
            <p:ph sz="quarter" idx="20" hasCustomPrompt="1"/>
          </p:nvPr>
        </p:nvSpPr>
        <p:spPr>
          <a:xfrm>
            <a:off x="4643938" y="1051322"/>
            <a:ext cx="3492000" cy="17955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innehåll 6"/>
          <p:cNvSpPr>
            <a:spLocks noGrp="1"/>
          </p:cNvSpPr>
          <p:nvPr>
            <p:ph sz="quarter" idx="21" hasCustomPrompt="1"/>
          </p:nvPr>
        </p:nvSpPr>
        <p:spPr>
          <a:xfrm>
            <a:off x="4643938" y="2963315"/>
            <a:ext cx="3492000" cy="17955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83625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758395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129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4643938" y="1052513"/>
            <a:ext cx="3492000" cy="370641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 hasCustomPrompt="1"/>
          </p:nvPr>
        </p:nvSpPr>
        <p:spPr>
          <a:xfrm>
            <a:off x="1008063" y="1051324"/>
            <a:ext cx="3492000" cy="3707606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6856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(bot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1008063" y="2869421"/>
            <a:ext cx="7127876" cy="18895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5" hasCustomPrompt="1"/>
          </p:nvPr>
        </p:nvSpPr>
        <p:spPr>
          <a:xfrm>
            <a:off x="1008064" y="1051324"/>
            <a:ext cx="7127875" cy="169968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905137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 bwMode="auto">
          <a:xfrm>
            <a:off x="7567593" y="4136524"/>
            <a:ext cx="1576408" cy="915434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47" fontAlgn="base">
              <a:spcBef>
                <a:spcPct val="0"/>
              </a:spcBef>
              <a:spcAft>
                <a:spcPct val="0"/>
              </a:spcAft>
            </a:pPr>
            <a:endParaRPr lang="sv-SE" sz="1425">
              <a:solidFill>
                <a:srgbClr val="382819"/>
              </a:solidFill>
            </a:endParaRPr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1008063" y="1051322"/>
            <a:ext cx="7127876" cy="319811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6" name="Platshållare för text 6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08064" y="4349449"/>
            <a:ext cx="7127874" cy="405405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Skriv bildtext här (aldrig mer än två rader)</a:t>
            </a:r>
          </a:p>
        </p:txBody>
      </p:sp>
    </p:spTree>
    <p:extLst>
      <p:ext uri="{BB962C8B-B14F-4D97-AF65-F5344CB8AC3E}">
        <p14:creationId xmlns:p14="http://schemas.microsoft.com/office/powerpoint/2010/main" val="358990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Helskä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0625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902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media 4"/>
          <p:cNvSpPr>
            <a:spLocks noGrp="1"/>
          </p:cNvSpPr>
          <p:nvPr>
            <p:ph type="media" sz="quarter" idx="15"/>
          </p:nvPr>
        </p:nvSpPr>
        <p:spPr>
          <a:xfrm>
            <a:off x="1" y="1"/>
            <a:ext cx="9144001" cy="505195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591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"/>
          <p:cNvSpPr>
            <a:spLocks noGrp="1" noChangeAspect="1"/>
          </p:cNvSpPr>
          <p:nvPr>
            <p:ph type="ctrTitle" hasCustomPrompt="1"/>
          </p:nvPr>
        </p:nvSpPr>
        <p:spPr>
          <a:xfrm>
            <a:off x="1008064" y="1051324"/>
            <a:ext cx="7127875" cy="1765994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sv-SE" dirty="0"/>
              <a:t>Klicka här för att skriva avslutningsfras</a:t>
            </a:r>
          </a:p>
        </p:txBody>
      </p:sp>
      <p:sp>
        <p:nvSpPr>
          <p:cNvPr id="14" name="Underrubrik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1008064" y="2871899"/>
            <a:ext cx="7127874" cy="1182576"/>
          </a:xfrm>
        </p:spPr>
        <p:txBody>
          <a:bodyPr/>
          <a:lstStyle>
            <a:lvl1pPr marL="0" indent="0" algn="l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 dirty="0"/>
              <a:t>Klicka här för att skriva in dina kontaktuppgifter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222" y="4244133"/>
            <a:ext cx="1242000" cy="7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88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25"/>
            <a:ext cx="9147598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3222000"/>
            <a:ext cx="8094885" cy="1008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2" y="1371114"/>
            <a:ext cx="9144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108" y="4440238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Brun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7549" y="329967"/>
            <a:ext cx="7919233" cy="4824050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47" fontAlgn="base">
              <a:spcBef>
                <a:spcPct val="0"/>
              </a:spcBef>
              <a:spcAft>
                <a:spcPct val="0"/>
              </a:spcAft>
            </a:pPr>
            <a:endParaRPr lang="sv-SE" sz="1425">
              <a:solidFill>
                <a:srgbClr val="382819"/>
              </a:solidFill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008063" y="1607213"/>
            <a:ext cx="6228233" cy="1897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2192426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rön 1">
    <p:bg>
      <p:bgPr>
        <a:solidFill>
          <a:srgbClr val="00C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7549" y="329967"/>
            <a:ext cx="7919233" cy="4824050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47" fontAlgn="base">
              <a:spcBef>
                <a:spcPct val="0"/>
              </a:spcBef>
              <a:spcAft>
                <a:spcPct val="0"/>
              </a:spcAft>
            </a:pPr>
            <a:endParaRPr lang="sv-SE" sz="1425">
              <a:solidFill>
                <a:srgbClr val="382819"/>
              </a:solidFill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008063" y="1607213"/>
            <a:ext cx="6228233" cy="1897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2085686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ul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-7549" y="329967"/>
            <a:ext cx="7919233" cy="4824050"/>
          </a:xfrm>
          <a:custGeom>
            <a:avLst/>
            <a:gdLst>
              <a:gd name="connsiteX0" fmla="*/ 0 w 7309590"/>
              <a:gd name="connsiteY0" fmla="*/ 2933934 h 5867868"/>
              <a:gd name="connsiteX1" fmla="*/ 3654795 w 7309590"/>
              <a:gd name="connsiteY1" fmla="*/ 0 h 5867868"/>
              <a:gd name="connsiteX2" fmla="*/ 7309590 w 7309590"/>
              <a:gd name="connsiteY2" fmla="*/ 2933934 h 5867868"/>
              <a:gd name="connsiteX3" fmla="*/ 3654795 w 7309590"/>
              <a:gd name="connsiteY3" fmla="*/ 5867868 h 5867868"/>
              <a:gd name="connsiteX4" fmla="*/ 0 w 7309590"/>
              <a:gd name="connsiteY4" fmla="*/ 2933934 h 5867868"/>
              <a:gd name="connsiteX0" fmla="*/ 0 w 7410566"/>
              <a:gd name="connsiteY0" fmla="*/ 2933934 h 5867868"/>
              <a:gd name="connsiteX1" fmla="*/ 3654795 w 7410566"/>
              <a:gd name="connsiteY1" fmla="*/ 0 h 5867868"/>
              <a:gd name="connsiteX2" fmla="*/ 7410566 w 7410566"/>
              <a:gd name="connsiteY2" fmla="*/ 2928324 h 5867868"/>
              <a:gd name="connsiteX3" fmla="*/ 3654795 w 7410566"/>
              <a:gd name="connsiteY3" fmla="*/ 5867868 h 5867868"/>
              <a:gd name="connsiteX4" fmla="*/ 0 w 7410566"/>
              <a:gd name="connsiteY4" fmla="*/ 2933934 h 5867868"/>
              <a:gd name="connsiteX0" fmla="*/ 5326 w 7415892"/>
              <a:gd name="connsiteY0" fmla="*/ 2877837 h 5811771"/>
              <a:gd name="connsiteX1" fmla="*/ 4484764 w 7415892"/>
              <a:gd name="connsiteY1" fmla="*/ 1 h 5811771"/>
              <a:gd name="connsiteX2" fmla="*/ 7415892 w 7415892"/>
              <a:gd name="connsiteY2" fmla="*/ 2872227 h 5811771"/>
              <a:gd name="connsiteX3" fmla="*/ 3660121 w 7415892"/>
              <a:gd name="connsiteY3" fmla="*/ 5811771 h 5811771"/>
              <a:gd name="connsiteX4" fmla="*/ 5326 w 7415892"/>
              <a:gd name="connsiteY4" fmla="*/ 2877837 h 5811771"/>
              <a:gd name="connsiteX0" fmla="*/ 5326 w 7415892"/>
              <a:gd name="connsiteY0" fmla="*/ 2878565 h 5812499"/>
              <a:gd name="connsiteX1" fmla="*/ 4484764 w 7415892"/>
              <a:gd name="connsiteY1" fmla="*/ 729 h 5812499"/>
              <a:gd name="connsiteX2" fmla="*/ 7415892 w 7415892"/>
              <a:gd name="connsiteY2" fmla="*/ 2872955 h 5812499"/>
              <a:gd name="connsiteX3" fmla="*/ 3660121 w 7415892"/>
              <a:gd name="connsiteY3" fmla="*/ 5812499 h 5812499"/>
              <a:gd name="connsiteX4" fmla="*/ 5326 w 7415892"/>
              <a:gd name="connsiteY4" fmla="*/ 2878565 h 5812499"/>
              <a:gd name="connsiteX0" fmla="*/ 4572 w 7942461"/>
              <a:gd name="connsiteY0" fmla="*/ 3012789 h 5812305"/>
              <a:gd name="connsiteX1" fmla="*/ 5011333 w 7942461"/>
              <a:gd name="connsiteY1" fmla="*/ 317 h 5812305"/>
              <a:gd name="connsiteX2" fmla="*/ 7942461 w 7942461"/>
              <a:gd name="connsiteY2" fmla="*/ 2872543 h 5812305"/>
              <a:gd name="connsiteX3" fmla="*/ 4186690 w 7942461"/>
              <a:gd name="connsiteY3" fmla="*/ 5812087 h 5812305"/>
              <a:gd name="connsiteX4" fmla="*/ 4572 w 7942461"/>
              <a:gd name="connsiteY4" fmla="*/ 3012789 h 5812305"/>
              <a:gd name="connsiteX0" fmla="*/ 62143 w 8000032"/>
              <a:gd name="connsiteY0" fmla="*/ 3012789 h 5812412"/>
              <a:gd name="connsiteX1" fmla="*/ 5068904 w 8000032"/>
              <a:gd name="connsiteY1" fmla="*/ 317 h 5812412"/>
              <a:gd name="connsiteX2" fmla="*/ 8000032 w 8000032"/>
              <a:gd name="connsiteY2" fmla="*/ 2872543 h 5812412"/>
              <a:gd name="connsiteX3" fmla="*/ 4244261 w 8000032"/>
              <a:gd name="connsiteY3" fmla="*/ 5812087 h 5812412"/>
              <a:gd name="connsiteX4" fmla="*/ 62143 w 8000032"/>
              <a:gd name="connsiteY4" fmla="*/ 3012789 h 5812412"/>
              <a:gd name="connsiteX0" fmla="*/ 62143 w 8000032"/>
              <a:gd name="connsiteY0" fmla="*/ 3017637 h 5817260"/>
              <a:gd name="connsiteX1" fmla="*/ 5068904 w 8000032"/>
              <a:gd name="connsiteY1" fmla="*/ 5165 h 5817260"/>
              <a:gd name="connsiteX2" fmla="*/ 8000032 w 8000032"/>
              <a:gd name="connsiteY2" fmla="*/ 2877391 h 5817260"/>
              <a:gd name="connsiteX3" fmla="*/ 4244261 w 8000032"/>
              <a:gd name="connsiteY3" fmla="*/ 5816935 h 5817260"/>
              <a:gd name="connsiteX4" fmla="*/ 62143 w 8000032"/>
              <a:gd name="connsiteY4" fmla="*/ 3017637 h 5817260"/>
              <a:gd name="connsiteX0" fmla="*/ 78988 w 8016877"/>
              <a:gd name="connsiteY0" fmla="*/ 3017637 h 5817637"/>
              <a:gd name="connsiteX1" fmla="*/ 5085749 w 8016877"/>
              <a:gd name="connsiteY1" fmla="*/ 5165 h 5817637"/>
              <a:gd name="connsiteX2" fmla="*/ 8016877 w 8016877"/>
              <a:gd name="connsiteY2" fmla="*/ 2877391 h 5817637"/>
              <a:gd name="connsiteX3" fmla="*/ 4261106 w 8016877"/>
              <a:gd name="connsiteY3" fmla="*/ 5816935 h 5817637"/>
              <a:gd name="connsiteX4" fmla="*/ 78988 w 8016877"/>
              <a:gd name="connsiteY4" fmla="*/ 3017637 h 5817637"/>
              <a:gd name="connsiteX0" fmla="*/ 59019 w 8048214"/>
              <a:gd name="connsiteY0" fmla="*/ 3017637 h 5920814"/>
              <a:gd name="connsiteX1" fmla="*/ 5065780 w 8048214"/>
              <a:gd name="connsiteY1" fmla="*/ 5165 h 5920814"/>
              <a:gd name="connsiteX2" fmla="*/ 7996908 w 8048214"/>
              <a:gd name="connsiteY2" fmla="*/ 2877391 h 5920814"/>
              <a:gd name="connsiteX3" fmla="*/ 6734702 w 8048214"/>
              <a:gd name="connsiteY3" fmla="*/ 5087658 h 5920814"/>
              <a:gd name="connsiteX4" fmla="*/ 4241137 w 8048214"/>
              <a:gd name="connsiteY4" fmla="*/ 5816935 h 5920814"/>
              <a:gd name="connsiteX5" fmla="*/ 59019 w 8048214"/>
              <a:gd name="connsiteY5" fmla="*/ 3017637 h 5920814"/>
              <a:gd name="connsiteX0" fmla="*/ 59019 w 8048214"/>
              <a:gd name="connsiteY0" fmla="*/ 3017637 h 5915221"/>
              <a:gd name="connsiteX1" fmla="*/ 5065780 w 8048214"/>
              <a:gd name="connsiteY1" fmla="*/ 5165 h 5915221"/>
              <a:gd name="connsiteX2" fmla="*/ 7996908 w 8048214"/>
              <a:gd name="connsiteY2" fmla="*/ 2877391 h 5915221"/>
              <a:gd name="connsiteX3" fmla="*/ 6734702 w 8048214"/>
              <a:gd name="connsiteY3" fmla="*/ 5087658 h 5915221"/>
              <a:gd name="connsiteX4" fmla="*/ 4241137 w 8048214"/>
              <a:gd name="connsiteY4" fmla="*/ 5816935 h 5915221"/>
              <a:gd name="connsiteX5" fmla="*/ 59019 w 8048214"/>
              <a:gd name="connsiteY5" fmla="*/ 3017637 h 5915221"/>
              <a:gd name="connsiteX0" fmla="*/ 58901 w 8045964"/>
              <a:gd name="connsiteY0" fmla="*/ 3017637 h 5914289"/>
              <a:gd name="connsiteX1" fmla="*/ 5065662 w 8045964"/>
              <a:gd name="connsiteY1" fmla="*/ 5165 h 5914289"/>
              <a:gd name="connsiteX2" fmla="*/ 7996790 w 8045964"/>
              <a:gd name="connsiteY2" fmla="*/ 2877391 h 5914289"/>
              <a:gd name="connsiteX3" fmla="*/ 6684095 w 8045964"/>
              <a:gd name="connsiteY3" fmla="*/ 5082048 h 5914289"/>
              <a:gd name="connsiteX4" fmla="*/ 4241019 w 8045964"/>
              <a:gd name="connsiteY4" fmla="*/ 5816935 h 5914289"/>
              <a:gd name="connsiteX5" fmla="*/ 58901 w 8045964"/>
              <a:gd name="connsiteY5" fmla="*/ 3017637 h 5914289"/>
              <a:gd name="connsiteX0" fmla="*/ 58901 w 8053942"/>
              <a:gd name="connsiteY0" fmla="*/ 3017637 h 5914289"/>
              <a:gd name="connsiteX1" fmla="*/ 5065662 w 8053942"/>
              <a:gd name="connsiteY1" fmla="*/ 5165 h 5914289"/>
              <a:gd name="connsiteX2" fmla="*/ 7996790 w 8053942"/>
              <a:gd name="connsiteY2" fmla="*/ 2877391 h 5914289"/>
              <a:gd name="connsiteX3" fmla="*/ 6684095 w 8053942"/>
              <a:gd name="connsiteY3" fmla="*/ 5082048 h 5914289"/>
              <a:gd name="connsiteX4" fmla="*/ 4241019 w 8053942"/>
              <a:gd name="connsiteY4" fmla="*/ 5816935 h 5914289"/>
              <a:gd name="connsiteX5" fmla="*/ 58901 w 8053942"/>
              <a:gd name="connsiteY5" fmla="*/ 3017637 h 5914289"/>
              <a:gd name="connsiteX0" fmla="*/ 58901 w 7974671"/>
              <a:gd name="connsiteY0" fmla="*/ 3022467 h 5919119"/>
              <a:gd name="connsiteX1" fmla="*/ 5065662 w 7974671"/>
              <a:gd name="connsiteY1" fmla="*/ 9995 h 5919119"/>
              <a:gd name="connsiteX2" fmla="*/ 7912642 w 7974671"/>
              <a:gd name="connsiteY2" fmla="*/ 2158555 h 5919119"/>
              <a:gd name="connsiteX3" fmla="*/ 6684095 w 7974671"/>
              <a:gd name="connsiteY3" fmla="*/ 5086878 h 5919119"/>
              <a:gd name="connsiteX4" fmla="*/ 4241019 w 7974671"/>
              <a:gd name="connsiteY4" fmla="*/ 5821765 h 5919119"/>
              <a:gd name="connsiteX5" fmla="*/ 58901 w 7974671"/>
              <a:gd name="connsiteY5" fmla="*/ 3022467 h 5919119"/>
              <a:gd name="connsiteX0" fmla="*/ 58901 w 7993634"/>
              <a:gd name="connsiteY0" fmla="*/ 3022467 h 5919119"/>
              <a:gd name="connsiteX1" fmla="*/ 5065662 w 7993634"/>
              <a:gd name="connsiteY1" fmla="*/ 9995 h 5919119"/>
              <a:gd name="connsiteX2" fmla="*/ 7912642 w 7993634"/>
              <a:gd name="connsiteY2" fmla="*/ 2158555 h 5919119"/>
              <a:gd name="connsiteX3" fmla="*/ 6684095 w 7993634"/>
              <a:gd name="connsiteY3" fmla="*/ 5086878 h 5919119"/>
              <a:gd name="connsiteX4" fmla="*/ 4241019 w 7993634"/>
              <a:gd name="connsiteY4" fmla="*/ 5821765 h 5919119"/>
              <a:gd name="connsiteX5" fmla="*/ 58901 w 7993634"/>
              <a:gd name="connsiteY5" fmla="*/ 3022467 h 5919119"/>
              <a:gd name="connsiteX0" fmla="*/ 58901 w 7993634"/>
              <a:gd name="connsiteY0" fmla="*/ 3023470 h 5920122"/>
              <a:gd name="connsiteX1" fmla="*/ 5065662 w 7993634"/>
              <a:gd name="connsiteY1" fmla="*/ 10998 h 5920122"/>
              <a:gd name="connsiteX2" fmla="*/ 7912642 w 7993634"/>
              <a:gd name="connsiteY2" fmla="*/ 2159558 h 5920122"/>
              <a:gd name="connsiteX3" fmla="*/ 6684095 w 7993634"/>
              <a:gd name="connsiteY3" fmla="*/ 5087881 h 5920122"/>
              <a:gd name="connsiteX4" fmla="*/ 4241019 w 7993634"/>
              <a:gd name="connsiteY4" fmla="*/ 5822768 h 5920122"/>
              <a:gd name="connsiteX5" fmla="*/ 58901 w 7993634"/>
              <a:gd name="connsiteY5" fmla="*/ 3023470 h 5920122"/>
              <a:gd name="connsiteX0" fmla="*/ 55684 w 7990417"/>
              <a:gd name="connsiteY0" fmla="*/ 3023470 h 5870075"/>
              <a:gd name="connsiteX1" fmla="*/ 5062445 w 7990417"/>
              <a:gd name="connsiteY1" fmla="*/ 10998 h 5870075"/>
              <a:gd name="connsiteX2" fmla="*/ 7909425 w 7990417"/>
              <a:gd name="connsiteY2" fmla="*/ 2159558 h 5870075"/>
              <a:gd name="connsiteX3" fmla="*/ 6680878 w 7990417"/>
              <a:gd name="connsiteY3" fmla="*/ 5087881 h 5870075"/>
              <a:gd name="connsiteX4" fmla="*/ 4237802 w 7990417"/>
              <a:gd name="connsiteY4" fmla="*/ 5822768 h 5870075"/>
              <a:gd name="connsiteX5" fmla="*/ 55684 w 7990417"/>
              <a:gd name="connsiteY5" fmla="*/ 3023470 h 5870075"/>
              <a:gd name="connsiteX0" fmla="*/ 3987 w 7938720"/>
              <a:gd name="connsiteY0" fmla="*/ 3023470 h 5858610"/>
              <a:gd name="connsiteX1" fmla="*/ 5010748 w 7938720"/>
              <a:gd name="connsiteY1" fmla="*/ 10998 h 5858610"/>
              <a:gd name="connsiteX2" fmla="*/ 7857728 w 7938720"/>
              <a:gd name="connsiteY2" fmla="*/ 2159558 h 5858610"/>
              <a:gd name="connsiteX3" fmla="*/ 6629181 w 7938720"/>
              <a:gd name="connsiteY3" fmla="*/ 5087881 h 5858610"/>
              <a:gd name="connsiteX4" fmla="*/ 4186105 w 7938720"/>
              <a:gd name="connsiteY4" fmla="*/ 5822768 h 5858610"/>
              <a:gd name="connsiteX5" fmla="*/ 3987 w 7938720"/>
              <a:gd name="connsiteY5" fmla="*/ 3023470 h 5858610"/>
              <a:gd name="connsiteX0" fmla="*/ 15067 w 7949800"/>
              <a:gd name="connsiteY0" fmla="*/ 3023470 h 5592968"/>
              <a:gd name="connsiteX1" fmla="*/ 5021828 w 7949800"/>
              <a:gd name="connsiteY1" fmla="*/ 10998 h 5592968"/>
              <a:gd name="connsiteX2" fmla="*/ 7868808 w 7949800"/>
              <a:gd name="connsiteY2" fmla="*/ 2159558 h 5592968"/>
              <a:gd name="connsiteX3" fmla="*/ 6640261 w 7949800"/>
              <a:gd name="connsiteY3" fmla="*/ 5087881 h 5592968"/>
              <a:gd name="connsiteX4" fmla="*/ 3529617 w 7949800"/>
              <a:gd name="connsiteY4" fmla="*/ 5553497 h 5592968"/>
              <a:gd name="connsiteX5" fmla="*/ 15067 w 7949800"/>
              <a:gd name="connsiteY5" fmla="*/ 3023470 h 5592968"/>
              <a:gd name="connsiteX0" fmla="*/ 113764 w 8048497"/>
              <a:gd name="connsiteY0" fmla="*/ 3023470 h 5556738"/>
              <a:gd name="connsiteX1" fmla="*/ 5120525 w 8048497"/>
              <a:gd name="connsiteY1" fmla="*/ 10998 h 5556738"/>
              <a:gd name="connsiteX2" fmla="*/ 7967505 w 8048497"/>
              <a:gd name="connsiteY2" fmla="*/ 2159558 h 5556738"/>
              <a:gd name="connsiteX3" fmla="*/ 6738958 w 8048497"/>
              <a:gd name="connsiteY3" fmla="*/ 5087881 h 5556738"/>
              <a:gd name="connsiteX4" fmla="*/ 3628314 w 8048497"/>
              <a:gd name="connsiteY4" fmla="*/ 5553497 h 5556738"/>
              <a:gd name="connsiteX5" fmla="*/ 1779879 w 8048497"/>
              <a:gd name="connsiteY5" fmla="*/ 4975686 h 5556738"/>
              <a:gd name="connsiteX6" fmla="*/ 113764 w 8048497"/>
              <a:gd name="connsiteY6" fmla="*/ 3023470 h 5556738"/>
              <a:gd name="connsiteX0" fmla="*/ 548006 w 8482739"/>
              <a:gd name="connsiteY0" fmla="*/ 3023470 h 6525824"/>
              <a:gd name="connsiteX1" fmla="*/ 5554767 w 8482739"/>
              <a:gd name="connsiteY1" fmla="*/ 10998 h 6525824"/>
              <a:gd name="connsiteX2" fmla="*/ 8401747 w 8482739"/>
              <a:gd name="connsiteY2" fmla="*/ 2159558 h 6525824"/>
              <a:gd name="connsiteX3" fmla="*/ 7173200 w 8482739"/>
              <a:gd name="connsiteY3" fmla="*/ 5087881 h 6525824"/>
              <a:gd name="connsiteX4" fmla="*/ 4062556 w 8482739"/>
              <a:gd name="connsiteY4" fmla="*/ 5553497 h 6525824"/>
              <a:gd name="connsiteX5" fmla="*/ 525567 w 8482739"/>
              <a:gd name="connsiteY5" fmla="*/ 6428628 h 6525824"/>
              <a:gd name="connsiteX6" fmla="*/ 548006 w 8482739"/>
              <a:gd name="connsiteY6" fmla="*/ 3023470 h 6525824"/>
              <a:gd name="connsiteX0" fmla="*/ 548006 w 8482739"/>
              <a:gd name="connsiteY0" fmla="*/ 3023470 h 6520983"/>
              <a:gd name="connsiteX1" fmla="*/ 5554767 w 8482739"/>
              <a:gd name="connsiteY1" fmla="*/ 10998 h 6520983"/>
              <a:gd name="connsiteX2" fmla="*/ 8401747 w 8482739"/>
              <a:gd name="connsiteY2" fmla="*/ 2159558 h 6520983"/>
              <a:gd name="connsiteX3" fmla="*/ 7173200 w 8482739"/>
              <a:gd name="connsiteY3" fmla="*/ 5087881 h 6520983"/>
              <a:gd name="connsiteX4" fmla="*/ 4006458 w 8482739"/>
              <a:gd name="connsiteY4" fmla="*/ 5480569 h 6520983"/>
              <a:gd name="connsiteX5" fmla="*/ 525567 w 8482739"/>
              <a:gd name="connsiteY5" fmla="*/ 6428628 h 6520983"/>
              <a:gd name="connsiteX6" fmla="*/ 548006 w 8482739"/>
              <a:gd name="connsiteY6" fmla="*/ 3023470 h 6520983"/>
              <a:gd name="connsiteX0" fmla="*/ 548006 w 8482739"/>
              <a:gd name="connsiteY0" fmla="*/ 3023470 h 6512154"/>
              <a:gd name="connsiteX1" fmla="*/ 5554767 w 8482739"/>
              <a:gd name="connsiteY1" fmla="*/ 10998 h 6512154"/>
              <a:gd name="connsiteX2" fmla="*/ 8401747 w 8482739"/>
              <a:gd name="connsiteY2" fmla="*/ 2159558 h 6512154"/>
              <a:gd name="connsiteX3" fmla="*/ 7173200 w 8482739"/>
              <a:gd name="connsiteY3" fmla="*/ 5087881 h 6512154"/>
              <a:gd name="connsiteX4" fmla="*/ 4006458 w 8482739"/>
              <a:gd name="connsiteY4" fmla="*/ 5480569 h 6512154"/>
              <a:gd name="connsiteX5" fmla="*/ 525567 w 8482739"/>
              <a:gd name="connsiteY5" fmla="*/ 6428628 h 6512154"/>
              <a:gd name="connsiteX6" fmla="*/ 548006 w 8482739"/>
              <a:gd name="connsiteY6" fmla="*/ 3023470 h 6512154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48006 w 8482739"/>
              <a:gd name="connsiteY0" fmla="*/ 3013102 h 6501786"/>
              <a:gd name="connsiteX1" fmla="*/ 5554767 w 8482739"/>
              <a:gd name="connsiteY1" fmla="*/ 630 h 6501786"/>
              <a:gd name="connsiteX2" fmla="*/ 8401747 w 8482739"/>
              <a:gd name="connsiteY2" fmla="*/ 2149190 h 6501786"/>
              <a:gd name="connsiteX3" fmla="*/ 7173200 w 8482739"/>
              <a:gd name="connsiteY3" fmla="*/ 5077513 h 6501786"/>
              <a:gd name="connsiteX4" fmla="*/ 4006458 w 8482739"/>
              <a:gd name="connsiteY4" fmla="*/ 5470201 h 6501786"/>
              <a:gd name="connsiteX5" fmla="*/ 525567 w 8482739"/>
              <a:gd name="connsiteY5" fmla="*/ 6418260 h 6501786"/>
              <a:gd name="connsiteX6" fmla="*/ 548006 w 8482739"/>
              <a:gd name="connsiteY6" fmla="*/ 3013102 h 6501786"/>
              <a:gd name="connsiteX0" fmla="*/ 518373 w 8453106"/>
              <a:gd name="connsiteY0" fmla="*/ 2996278 h 6484962"/>
              <a:gd name="connsiteX1" fmla="*/ 5076349 w 8453106"/>
              <a:gd name="connsiteY1" fmla="*/ 635 h 6484962"/>
              <a:gd name="connsiteX2" fmla="*/ 8372114 w 8453106"/>
              <a:gd name="connsiteY2" fmla="*/ 2132366 h 6484962"/>
              <a:gd name="connsiteX3" fmla="*/ 7143567 w 8453106"/>
              <a:gd name="connsiteY3" fmla="*/ 5060689 h 6484962"/>
              <a:gd name="connsiteX4" fmla="*/ 3976825 w 8453106"/>
              <a:gd name="connsiteY4" fmla="*/ 5453377 h 6484962"/>
              <a:gd name="connsiteX5" fmla="*/ 495934 w 8453106"/>
              <a:gd name="connsiteY5" fmla="*/ 6401436 h 6484962"/>
              <a:gd name="connsiteX6" fmla="*/ 518373 w 8453106"/>
              <a:gd name="connsiteY6" fmla="*/ 2996278 h 6484962"/>
              <a:gd name="connsiteX0" fmla="*/ 518373 w 8453106"/>
              <a:gd name="connsiteY0" fmla="*/ 3005995 h 6494679"/>
              <a:gd name="connsiteX1" fmla="*/ 5076349 w 8453106"/>
              <a:gd name="connsiteY1" fmla="*/ 10352 h 6494679"/>
              <a:gd name="connsiteX2" fmla="*/ 8372114 w 8453106"/>
              <a:gd name="connsiteY2" fmla="*/ 2142083 h 6494679"/>
              <a:gd name="connsiteX3" fmla="*/ 7143567 w 8453106"/>
              <a:gd name="connsiteY3" fmla="*/ 5070406 h 6494679"/>
              <a:gd name="connsiteX4" fmla="*/ 3976825 w 8453106"/>
              <a:gd name="connsiteY4" fmla="*/ 5463094 h 6494679"/>
              <a:gd name="connsiteX5" fmla="*/ 495934 w 8453106"/>
              <a:gd name="connsiteY5" fmla="*/ 6411153 h 6494679"/>
              <a:gd name="connsiteX6" fmla="*/ 518373 w 8453106"/>
              <a:gd name="connsiteY6" fmla="*/ 3005995 h 6494679"/>
              <a:gd name="connsiteX0" fmla="*/ 518373 w 8453106"/>
              <a:gd name="connsiteY0" fmla="*/ 2996277 h 6484961"/>
              <a:gd name="connsiteX1" fmla="*/ 5076349 w 8453106"/>
              <a:gd name="connsiteY1" fmla="*/ 634 h 6484961"/>
              <a:gd name="connsiteX2" fmla="*/ 8372114 w 8453106"/>
              <a:gd name="connsiteY2" fmla="*/ 2132365 h 6484961"/>
              <a:gd name="connsiteX3" fmla="*/ 7143567 w 8453106"/>
              <a:gd name="connsiteY3" fmla="*/ 5060688 h 6484961"/>
              <a:gd name="connsiteX4" fmla="*/ 3976825 w 8453106"/>
              <a:gd name="connsiteY4" fmla="*/ 5453376 h 6484961"/>
              <a:gd name="connsiteX5" fmla="*/ 495934 w 8453106"/>
              <a:gd name="connsiteY5" fmla="*/ 6401435 h 6484961"/>
              <a:gd name="connsiteX6" fmla="*/ 518373 w 8453106"/>
              <a:gd name="connsiteY6" fmla="*/ 2996277 h 6484961"/>
              <a:gd name="connsiteX0" fmla="*/ 518373 w 8453106"/>
              <a:gd name="connsiteY0" fmla="*/ 2996277 h 6490454"/>
              <a:gd name="connsiteX1" fmla="*/ 5076349 w 8453106"/>
              <a:gd name="connsiteY1" fmla="*/ 634 h 6490454"/>
              <a:gd name="connsiteX2" fmla="*/ 8372114 w 8453106"/>
              <a:gd name="connsiteY2" fmla="*/ 2132365 h 6490454"/>
              <a:gd name="connsiteX3" fmla="*/ 7143567 w 8453106"/>
              <a:gd name="connsiteY3" fmla="*/ 5060688 h 6490454"/>
              <a:gd name="connsiteX4" fmla="*/ 5488670 w 8453106"/>
              <a:gd name="connsiteY4" fmla="*/ 5408499 h 6490454"/>
              <a:gd name="connsiteX5" fmla="*/ 3976825 w 8453106"/>
              <a:gd name="connsiteY5" fmla="*/ 5453376 h 6490454"/>
              <a:gd name="connsiteX6" fmla="*/ 495934 w 8453106"/>
              <a:gd name="connsiteY6" fmla="*/ 6401435 h 6490454"/>
              <a:gd name="connsiteX7" fmla="*/ 518373 w 8453106"/>
              <a:gd name="connsiteY7" fmla="*/ 2996277 h 6490454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491293"/>
              <a:gd name="connsiteX1" fmla="*/ 5076349 w 8453106"/>
              <a:gd name="connsiteY1" fmla="*/ 634 h 6491293"/>
              <a:gd name="connsiteX2" fmla="*/ 8372114 w 8453106"/>
              <a:gd name="connsiteY2" fmla="*/ 2132365 h 6491293"/>
              <a:gd name="connsiteX3" fmla="*/ 7143567 w 8453106"/>
              <a:gd name="connsiteY3" fmla="*/ 5060688 h 6491293"/>
              <a:gd name="connsiteX4" fmla="*/ 5488670 w 8453106"/>
              <a:gd name="connsiteY4" fmla="*/ 5318742 h 6491293"/>
              <a:gd name="connsiteX5" fmla="*/ 3976825 w 8453106"/>
              <a:gd name="connsiteY5" fmla="*/ 5453376 h 6491293"/>
              <a:gd name="connsiteX6" fmla="*/ 495934 w 8453106"/>
              <a:gd name="connsiteY6" fmla="*/ 6401435 h 6491293"/>
              <a:gd name="connsiteX7" fmla="*/ 518373 w 8453106"/>
              <a:gd name="connsiteY7" fmla="*/ 2996277 h 6491293"/>
              <a:gd name="connsiteX0" fmla="*/ 518373 w 8453106"/>
              <a:gd name="connsiteY0" fmla="*/ 2996277 h 6696697"/>
              <a:gd name="connsiteX1" fmla="*/ 5076349 w 8453106"/>
              <a:gd name="connsiteY1" fmla="*/ 634 h 6696697"/>
              <a:gd name="connsiteX2" fmla="*/ 8372114 w 8453106"/>
              <a:gd name="connsiteY2" fmla="*/ 2132365 h 6696697"/>
              <a:gd name="connsiteX3" fmla="*/ 7143567 w 8453106"/>
              <a:gd name="connsiteY3" fmla="*/ 5060688 h 6696697"/>
              <a:gd name="connsiteX4" fmla="*/ 5488670 w 8453106"/>
              <a:gd name="connsiteY4" fmla="*/ 5318742 h 6696697"/>
              <a:gd name="connsiteX5" fmla="*/ 3976825 w 8453106"/>
              <a:gd name="connsiteY5" fmla="*/ 5453376 h 6696697"/>
              <a:gd name="connsiteX6" fmla="*/ 1415944 w 8453106"/>
              <a:gd name="connsiteY6" fmla="*/ 6412656 h 6696697"/>
              <a:gd name="connsiteX7" fmla="*/ 495934 w 8453106"/>
              <a:gd name="connsiteY7" fmla="*/ 6401435 h 6696697"/>
              <a:gd name="connsiteX8" fmla="*/ 518373 w 8453106"/>
              <a:gd name="connsiteY8" fmla="*/ 2996277 h 6696697"/>
              <a:gd name="connsiteX0" fmla="*/ 518373 w 8453106"/>
              <a:gd name="connsiteY0" fmla="*/ 2996277 h 6599794"/>
              <a:gd name="connsiteX1" fmla="*/ 5076349 w 8453106"/>
              <a:gd name="connsiteY1" fmla="*/ 634 h 6599794"/>
              <a:gd name="connsiteX2" fmla="*/ 8372114 w 8453106"/>
              <a:gd name="connsiteY2" fmla="*/ 2132365 h 6599794"/>
              <a:gd name="connsiteX3" fmla="*/ 7143567 w 8453106"/>
              <a:gd name="connsiteY3" fmla="*/ 5060688 h 6599794"/>
              <a:gd name="connsiteX4" fmla="*/ 5488670 w 8453106"/>
              <a:gd name="connsiteY4" fmla="*/ 5318742 h 6599794"/>
              <a:gd name="connsiteX5" fmla="*/ 3976825 w 8453106"/>
              <a:gd name="connsiteY5" fmla="*/ 5453376 h 6599794"/>
              <a:gd name="connsiteX6" fmla="*/ 1415944 w 8453106"/>
              <a:gd name="connsiteY6" fmla="*/ 6412656 h 6599794"/>
              <a:gd name="connsiteX7" fmla="*/ 495934 w 8453106"/>
              <a:gd name="connsiteY7" fmla="*/ 6401435 h 6599794"/>
              <a:gd name="connsiteX8" fmla="*/ 518373 w 8453106"/>
              <a:gd name="connsiteY8" fmla="*/ 2996277 h 6599794"/>
              <a:gd name="connsiteX0" fmla="*/ 568130 w 8502863"/>
              <a:gd name="connsiteY0" fmla="*/ 2996277 h 6481525"/>
              <a:gd name="connsiteX1" fmla="*/ 5126106 w 8502863"/>
              <a:gd name="connsiteY1" fmla="*/ 634 h 6481525"/>
              <a:gd name="connsiteX2" fmla="*/ 8421871 w 8502863"/>
              <a:gd name="connsiteY2" fmla="*/ 2132365 h 6481525"/>
              <a:gd name="connsiteX3" fmla="*/ 7193324 w 8502863"/>
              <a:gd name="connsiteY3" fmla="*/ 5060688 h 6481525"/>
              <a:gd name="connsiteX4" fmla="*/ 5538427 w 8502863"/>
              <a:gd name="connsiteY4" fmla="*/ 5318742 h 6481525"/>
              <a:gd name="connsiteX5" fmla="*/ 4026582 w 8502863"/>
              <a:gd name="connsiteY5" fmla="*/ 5453376 h 6481525"/>
              <a:gd name="connsiteX6" fmla="*/ 1465701 w 8502863"/>
              <a:gd name="connsiteY6" fmla="*/ 6412656 h 6481525"/>
              <a:gd name="connsiteX7" fmla="*/ 545691 w 8502863"/>
              <a:gd name="connsiteY7" fmla="*/ 6401435 h 6481525"/>
              <a:gd name="connsiteX8" fmla="*/ 568130 w 8502863"/>
              <a:gd name="connsiteY8" fmla="*/ 2996277 h 6481525"/>
              <a:gd name="connsiteX0" fmla="*/ 568130 w 8502863"/>
              <a:gd name="connsiteY0" fmla="*/ 2996277 h 6412656"/>
              <a:gd name="connsiteX1" fmla="*/ 5126106 w 8502863"/>
              <a:gd name="connsiteY1" fmla="*/ 634 h 6412656"/>
              <a:gd name="connsiteX2" fmla="*/ 8421871 w 8502863"/>
              <a:gd name="connsiteY2" fmla="*/ 2132365 h 6412656"/>
              <a:gd name="connsiteX3" fmla="*/ 7193324 w 8502863"/>
              <a:gd name="connsiteY3" fmla="*/ 5060688 h 6412656"/>
              <a:gd name="connsiteX4" fmla="*/ 5538427 w 8502863"/>
              <a:gd name="connsiteY4" fmla="*/ 5318742 h 6412656"/>
              <a:gd name="connsiteX5" fmla="*/ 4026582 w 8502863"/>
              <a:gd name="connsiteY5" fmla="*/ 5453376 h 6412656"/>
              <a:gd name="connsiteX6" fmla="*/ 1465701 w 8502863"/>
              <a:gd name="connsiteY6" fmla="*/ 6412656 h 6412656"/>
              <a:gd name="connsiteX7" fmla="*/ 545691 w 8502863"/>
              <a:gd name="connsiteY7" fmla="*/ 6401435 h 6412656"/>
              <a:gd name="connsiteX8" fmla="*/ 568130 w 8502863"/>
              <a:gd name="connsiteY8" fmla="*/ 2996277 h 6412656"/>
              <a:gd name="connsiteX0" fmla="*/ 382024 w 8316757"/>
              <a:gd name="connsiteY0" fmla="*/ 2996277 h 6412656"/>
              <a:gd name="connsiteX1" fmla="*/ 4940000 w 8316757"/>
              <a:gd name="connsiteY1" fmla="*/ 634 h 6412656"/>
              <a:gd name="connsiteX2" fmla="*/ 8235765 w 8316757"/>
              <a:gd name="connsiteY2" fmla="*/ 2132365 h 6412656"/>
              <a:gd name="connsiteX3" fmla="*/ 7007218 w 8316757"/>
              <a:gd name="connsiteY3" fmla="*/ 5060688 h 6412656"/>
              <a:gd name="connsiteX4" fmla="*/ 5352321 w 8316757"/>
              <a:gd name="connsiteY4" fmla="*/ 5318742 h 6412656"/>
              <a:gd name="connsiteX5" fmla="*/ 3840476 w 8316757"/>
              <a:gd name="connsiteY5" fmla="*/ 5453376 h 6412656"/>
              <a:gd name="connsiteX6" fmla="*/ 1279595 w 8316757"/>
              <a:gd name="connsiteY6" fmla="*/ 6412656 h 6412656"/>
              <a:gd name="connsiteX7" fmla="*/ 359585 w 8316757"/>
              <a:gd name="connsiteY7" fmla="*/ 6401435 h 6412656"/>
              <a:gd name="connsiteX8" fmla="*/ 382024 w 8316757"/>
              <a:gd name="connsiteY8" fmla="*/ 2996277 h 6412656"/>
              <a:gd name="connsiteX0" fmla="*/ 82594 w 8017327"/>
              <a:gd name="connsiteY0" fmla="*/ 2996277 h 6412656"/>
              <a:gd name="connsiteX1" fmla="*/ 4640570 w 8017327"/>
              <a:gd name="connsiteY1" fmla="*/ 634 h 6412656"/>
              <a:gd name="connsiteX2" fmla="*/ 7936335 w 8017327"/>
              <a:gd name="connsiteY2" fmla="*/ 2132365 h 6412656"/>
              <a:gd name="connsiteX3" fmla="*/ 6707788 w 8017327"/>
              <a:gd name="connsiteY3" fmla="*/ 5060688 h 6412656"/>
              <a:gd name="connsiteX4" fmla="*/ 5052891 w 8017327"/>
              <a:gd name="connsiteY4" fmla="*/ 5318742 h 6412656"/>
              <a:gd name="connsiteX5" fmla="*/ 3541046 w 8017327"/>
              <a:gd name="connsiteY5" fmla="*/ 5453376 h 6412656"/>
              <a:gd name="connsiteX6" fmla="*/ 980165 w 8017327"/>
              <a:gd name="connsiteY6" fmla="*/ 6412656 h 6412656"/>
              <a:gd name="connsiteX7" fmla="*/ 60155 w 8017327"/>
              <a:gd name="connsiteY7" fmla="*/ 6401435 h 6412656"/>
              <a:gd name="connsiteX8" fmla="*/ 82594 w 8017327"/>
              <a:gd name="connsiteY8" fmla="*/ 2996277 h 6412656"/>
              <a:gd name="connsiteX0" fmla="*/ 23964 w 7958697"/>
              <a:gd name="connsiteY0" fmla="*/ 2996277 h 6539638"/>
              <a:gd name="connsiteX1" fmla="*/ 4581940 w 7958697"/>
              <a:gd name="connsiteY1" fmla="*/ 634 h 6539638"/>
              <a:gd name="connsiteX2" fmla="*/ 7877705 w 7958697"/>
              <a:gd name="connsiteY2" fmla="*/ 2132365 h 6539638"/>
              <a:gd name="connsiteX3" fmla="*/ 6649158 w 7958697"/>
              <a:gd name="connsiteY3" fmla="*/ 5060688 h 6539638"/>
              <a:gd name="connsiteX4" fmla="*/ 4994261 w 7958697"/>
              <a:gd name="connsiteY4" fmla="*/ 5318742 h 6539638"/>
              <a:gd name="connsiteX5" fmla="*/ 3482416 w 7958697"/>
              <a:gd name="connsiteY5" fmla="*/ 5453376 h 6539638"/>
              <a:gd name="connsiteX6" fmla="*/ 921535 w 7958697"/>
              <a:gd name="connsiteY6" fmla="*/ 6412656 h 6539638"/>
              <a:gd name="connsiteX7" fmla="*/ 1525 w 7958697"/>
              <a:gd name="connsiteY7" fmla="*/ 6401435 h 6539638"/>
              <a:gd name="connsiteX8" fmla="*/ 23964 w 7958697"/>
              <a:gd name="connsiteY8" fmla="*/ 2996277 h 6539638"/>
              <a:gd name="connsiteX0" fmla="*/ 341607 w 8276340"/>
              <a:gd name="connsiteY0" fmla="*/ 2996277 h 6527461"/>
              <a:gd name="connsiteX1" fmla="*/ 4899583 w 8276340"/>
              <a:gd name="connsiteY1" fmla="*/ 634 h 6527461"/>
              <a:gd name="connsiteX2" fmla="*/ 8195348 w 8276340"/>
              <a:gd name="connsiteY2" fmla="*/ 2132365 h 6527461"/>
              <a:gd name="connsiteX3" fmla="*/ 6966801 w 8276340"/>
              <a:gd name="connsiteY3" fmla="*/ 5060688 h 6527461"/>
              <a:gd name="connsiteX4" fmla="*/ 5311904 w 8276340"/>
              <a:gd name="connsiteY4" fmla="*/ 5318742 h 6527461"/>
              <a:gd name="connsiteX5" fmla="*/ 3800059 w 8276340"/>
              <a:gd name="connsiteY5" fmla="*/ 5453376 h 6527461"/>
              <a:gd name="connsiteX6" fmla="*/ 1239178 w 8276340"/>
              <a:gd name="connsiteY6" fmla="*/ 6412656 h 6527461"/>
              <a:gd name="connsiteX7" fmla="*/ 335997 w 8276340"/>
              <a:gd name="connsiteY7" fmla="*/ 6384606 h 6527461"/>
              <a:gd name="connsiteX8" fmla="*/ 341607 w 8276340"/>
              <a:gd name="connsiteY8" fmla="*/ 2996277 h 6527461"/>
              <a:gd name="connsiteX0" fmla="*/ 340343 w 8275076"/>
              <a:gd name="connsiteY0" fmla="*/ 2996277 h 6527678"/>
              <a:gd name="connsiteX1" fmla="*/ 4898319 w 8275076"/>
              <a:gd name="connsiteY1" fmla="*/ 634 h 6527678"/>
              <a:gd name="connsiteX2" fmla="*/ 8194084 w 8275076"/>
              <a:gd name="connsiteY2" fmla="*/ 2132365 h 6527678"/>
              <a:gd name="connsiteX3" fmla="*/ 6965537 w 8275076"/>
              <a:gd name="connsiteY3" fmla="*/ 5060688 h 6527678"/>
              <a:gd name="connsiteX4" fmla="*/ 5310640 w 8275076"/>
              <a:gd name="connsiteY4" fmla="*/ 5318742 h 6527678"/>
              <a:gd name="connsiteX5" fmla="*/ 3798795 w 8275076"/>
              <a:gd name="connsiteY5" fmla="*/ 5453376 h 6527678"/>
              <a:gd name="connsiteX6" fmla="*/ 1237914 w 8275076"/>
              <a:gd name="connsiteY6" fmla="*/ 6412656 h 6527678"/>
              <a:gd name="connsiteX7" fmla="*/ 334733 w 8275076"/>
              <a:gd name="connsiteY7" fmla="*/ 6384606 h 6527678"/>
              <a:gd name="connsiteX8" fmla="*/ 340343 w 8275076"/>
              <a:gd name="connsiteY8" fmla="*/ 2996277 h 6527678"/>
              <a:gd name="connsiteX0" fmla="*/ 6788 w 7941521"/>
              <a:gd name="connsiteY0" fmla="*/ 2996277 h 6527678"/>
              <a:gd name="connsiteX1" fmla="*/ 4564764 w 7941521"/>
              <a:gd name="connsiteY1" fmla="*/ 634 h 6527678"/>
              <a:gd name="connsiteX2" fmla="*/ 7860529 w 7941521"/>
              <a:gd name="connsiteY2" fmla="*/ 2132365 h 6527678"/>
              <a:gd name="connsiteX3" fmla="*/ 6631982 w 7941521"/>
              <a:gd name="connsiteY3" fmla="*/ 5060688 h 6527678"/>
              <a:gd name="connsiteX4" fmla="*/ 4977085 w 7941521"/>
              <a:gd name="connsiteY4" fmla="*/ 5318742 h 6527678"/>
              <a:gd name="connsiteX5" fmla="*/ 3465240 w 7941521"/>
              <a:gd name="connsiteY5" fmla="*/ 5453376 h 6527678"/>
              <a:gd name="connsiteX6" fmla="*/ 904359 w 7941521"/>
              <a:gd name="connsiteY6" fmla="*/ 6412656 h 6527678"/>
              <a:gd name="connsiteX7" fmla="*/ 1178 w 7941521"/>
              <a:gd name="connsiteY7" fmla="*/ 6384606 h 6527678"/>
              <a:gd name="connsiteX8" fmla="*/ 6788 w 7941521"/>
              <a:gd name="connsiteY8" fmla="*/ 2996277 h 6527678"/>
              <a:gd name="connsiteX0" fmla="*/ 6788 w 7941521"/>
              <a:gd name="connsiteY0" fmla="*/ 3006772 h 6538173"/>
              <a:gd name="connsiteX1" fmla="*/ 4564764 w 7941521"/>
              <a:gd name="connsiteY1" fmla="*/ 11129 h 6538173"/>
              <a:gd name="connsiteX2" fmla="*/ 7860529 w 7941521"/>
              <a:gd name="connsiteY2" fmla="*/ 2142860 h 6538173"/>
              <a:gd name="connsiteX3" fmla="*/ 6631982 w 7941521"/>
              <a:gd name="connsiteY3" fmla="*/ 5071183 h 6538173"/>
              <a:gd name="connsiteX4" fmla="*/ 4977085 w 7941521"/>
              <a:gd name="connsiteY4" fmla="*/ 5329237 h 6538173"/>
              <a:gd name="connsiteX5" fmla="*/ 3465240 w 7941521"/>
              <a:gd name="connsiteY5" fmla="*/ 5463871 h 6538173"/>
              <a:gd name="connsiteX6" fmla="*/ 904359 w 7941521"/>
              <a:gd name="connsiteY6" fmla="*/ 6423151 h 6538173"/>
              <a:gd name="connsiteX7" fmla="*/ 1178 w 7941521"/>
              <a:gd name="connsiteY7" fmla="*/ 6395101 h 6538173"/>
              <a:gd name="connsiteX8" fmla="*/ 6788 w 7941521"/>
              <a:gd name="connsiteY8" fmla="*/ 3006772 h 6538173"/>
              <a:gd name="connsiteX0" fmla="*/ 6832 w 7941565"/>
              <a:gd name="connsiteY0" fmla="*/ 3006772 h 6538173"/>
              <a:gd name="connsiteX1" fmla="*/ 4564808 w 7941565"/>
              <a:gd name="connsiteY1" fmla="*/ 11129 h 6538173"/>
              <a:gd name="connsiteX2" fmla="*/ 7860573 w 7941565"/>
              <a:gd name="connsiteY2" fmla="*/ 2142860 h 6538173"/>
              <a:gd name="connsiteX3" fmla="*/ 6632026 w 7941565"/>
              <a:gd name="connsiteY3" fmla="*/ 5071183 h 6538173"/>
              <a:gd name="connsiteX4" fmla="*/ 4977129 w 7941565"/>
              <a:gd name="connsiteY4" fmla="*/ 5329237 h 6538173"/>
              <a:gd name="connsiteX5" fmla="*/ 3465284 w 7941565"/>
              <a:gd name="connsiteY5" fmla="*/ 5463871 h 6538173"/>
              <a:gd name="connsiteX6" fmla="*/ 904403 w 7941565"/>
              <a:gd name="connsiteY6" fmla="*/ 6423151 h 6538173"/>
              <a:gd name="connsiteX7" fmla="*/ 1222 w 7941565"/>
              <a:gd name="connsiteY7" fmla="*/ 6395101 h 6538173"/>
              <a:gd name="connsiteX8" fmla="*/ 6832 w 7941565"/>
              <a:gd name="connsiteY8" fmla="*/ 3006772 h 6538173"/>
              <a:gd name="connsiteX0" fmla="*/ 6821 w 7941554"/>
              <a:gd name="connsiteY0" fmla="*/ 3006772 h 6538173"/>
              <a:gd name="connsiteX1" fmla="*/ 4564797 w 7941554"/>
              <a:gd name="connsiteY1" fmla="*/ 11129 h 6538173"/>
              <a:gd name="connsiteX2" fmla="*/ 7860562 w 7941554"/>
              <a:gd name="connsiteY2" fmla="*/ 2142860 h 6538173"/>
              <a:gd name="connsiteX3" fmla="*/ 6632015 w 7941554"/>
              <a:gd name="connsiteY3" fmla="*/ 5071183 h 6538173"/>
              <a:gd name="connsiteX4" fmla="*/ 4977118 w 7941554"/>
              <a:gd name="connsiteY4" fmla="*/ 5329237 h 6538173"/>
              <a:gd name="connsiteX5" fmla="*/ 3465273 w 7941554"/>
              <a:gd name="connsiteY5" fmla="*/ 5463871 h 6538173"/>
              <a:gd name="connsiteX6" fmla="*/ 904392 w 7941554"/>
              <a:gd name="connsiteY6" fmla="*/ 6423151 h 6538173"/>
              <a:gd name="connsiteX7" fmla="*/ 1211 w 7941554"/>
              <a:gd name="connsiteY7" fmla="*/ 6395101 h 6538173"/>
              <a:gd name="connsiteX8" fmla="*/ 6821 w 7941554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6155 w 7940888"/>
              <a:gd name="connsiteY0" fmla="*/ 3006772 h 6538173"/>
              <a:gd name="connsiteX1" fmla="*/ 4564131 w 7940888"/>
              <a:gd name="connsiteY1" fmla="*/ 11129 h 6538173"/>
              <a:gd name="connsiteX2" fmla="*/ 7859896 w 7940888"/>
              <a:gd name="connsiteY2" fmla="*/ 2142860 h 6538173"/>
              <a:gd name="connsiteX3" fmla="*/ 6631349 w 7940888"/>
              <a:gd name="connsiteY3" fmla="*/ 5071183 h 6538173"/>
              <a:gd name="connsiteX4" fmla="*/ 4976452 w 7940888"/>
              <a:gd name="connsiteY4" fmla="*/ 5329237 h 6538173"/>
              <a:gd name="connsiteX5" fmla="*/ 3464607 w 7940888"/>
              <a:gd name="connsiteY5" fmla="*/ 5463871 h 6538173"/>
              <a:gd name="connsiteX6" fmla="*/ 903726 w 7940888"/>
              <a:gd name="connsiteY6" fmla="*/ 6423151 h 6538173"/>
              <a:gd name="connsiteX7" fmla="*/ 545 w 7940888"/>
              <a:gd name="connsiteY7" fmla="*/ 6395101 h 6538173"/>
              <a:gd name="connsiteX8" fmla="*/ 6155 w 7940888"/>
              <a:gd name="connsiteY8" fmla="*/ 3006772 h 6538173"/>
              <a:gd name="connsiteX0" fmla="*/ 324552 w 8259285"/>
              <a:gd name="connsiteY0" fmla="*/ 2995642 h 6527043"/>
              <a:gd name="connsiteX1" fmla="*/ 4669355 w 8259285"/>
              <a:gd name="connsiteY1" fmla="*/ 11219 h 6527043"/>
              <a:gd name="connsiteX2" fmla="*/ 8178293 w 8259285"/>
              <a:gd name="connsiteY2" fmla="*/ 2131730 h 6527043"/>
              <a:gd name="connsiteX3" fmla="*/ 6949746 w 8259285"/>
              <a:gd name="connsiteY3" fmla="*/ 5060053 h 6527043"/>
              <a:gd name="connsiteX4" fmla="*/ 5294849 w 8259285"/>
              <a:gd name="connsiteY4" fmla="*/ 5318107 h 6527043"/>
              <a:gd name="connsiteX5" fmla="*/ 3783004 w 8259285"/>
              <a:gd name="connsiteY5" fmla="*/ 5452741 h 6527043"/>
              <a:gd name="connsiteX6" fmla="*/ 1222123 w 8259285"/>
              <a:gd name="connsiteY6" fmla="*/ 6412021 h 6527043"/>
              <a:gd name="connsiteX7" fmla="*/ 318942 w 8259285"/>
              <a:gd name="connsiteY7" fmla="*/ 6383971 h 6527043"/>
              <a:gd name="connsiteX8" fmla="*/ 324552 w 8259285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4983693 w 7948129"/>
              <a:gd name="connsiteY4" fmla="*/ 5318107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48129"/>
              <a:gd name="connsiteY0" fmla="*/ 2995642 h 6527043"/>
              <a:gd name="connsiteX1" fmla="*/ 4358199 w 7948129"/>
              <a:gd name="connsiteY1" fmla="*/ 11219 h 6527043"/>
              <a:gd name="connsiteX2" fmla="*/ 7867137 w 7948129"/>
              <a:gd name="connsiteY2" fmla="*/ 2131730 h 6527043"/>
              <a:gd name="connsiteX3" fmla="*/ 6638590 w 7948129"/>
              <a:gd name="connsiteY3" fmla="*/ 5060053 h 6527043"/>
              <a:gd name="connsiteX4" fmla="*/ 5022962 w 7948129"/>
              <a:gd name="connsiteY4" fmla="*/ 5245179 h 6527043"/>
              <a:gd name="connsiteX5" fmla="*/ 3471848 w 7948129"/>
              <a:gd name="connsiteY5" fmla="*/ 5452741 h 6527043"/>
              <a:gd name="connsiteX6" fmla="*/ 910967 w 7948129"/>
              <a:gd name="connsiteY6" fmla="*/ 6412021 h 6527043"/>
              <a:gd name="connsiteX7" fmla="*/ 7786 w 7948129"/>
              <a:gd name="connsiteY7" fmla="*/ 6383971 h 6527043"/>
              <a:gd name="connsiteX8" fmla="*/ 13396 w 7948129"/>
              <a:gd name="connsiteY8" fmla="*/ 2995642 h 6527043"/>
              <a:gd name="connsiteX0" fmla="*/ 13396 w 7972932"/>
              <a:gd name="connsiteY0" fmla="*/ 2995642 h 6527043"/>
              <a:gd name="connsiteX1" fmla="*/ 4358199 w 7972932"/>
              <a:gd name="connsiteY1" fmla="*/ 11219 h 6527043"/>
              <a:gd name="connsiteX2" fmla="*/ 7867137 w 7972932"/>
              <a:gd name="connsiteY2" fmla="*/ 2131730 h 6527043"/>
              <a:gd name="connsiteX3" fmla="*/ 6638590 w 7972932"/>
              <a:gd name="connsiteY3" fmla="*/ 5060053 h 6527043"/>
              <a:gd name="connsiteX4" fmla="*/ 5022962 w 7972932"/>
              <a:gd name="connsiteY4" fmla="*/ 5245179 h 6527043"/>
              <a:gd name="connsiteX5" fmla="*/ 3471848 w 7972932"/>
              <a:gd name="connsiteY5" fmla="*/ 5452741 h 6527043"/>
              <a:gd name="connsiteX6" fmla="*/ 910967 w 7972932"/>
              <a:gd name="connsiteY6" fmla="*/ 6412021 h 6527043"/>
              <a:gd name="connsiteX7" fmla="*/ 7786 w 7972932"/>
              <a:gd name="connsiteY7" fmla="*/ 6383971 h 6527043"/>
              <a:gd name="connsiteX8" fmla="*/ 13396 w 7972932"/>
              <a:gd name="connsiteY8" fmla="*/ 2995642 h 6527043"/>
              <a:gd name="connsiteX0" fmla="*/ 13396 w 7942336"/>
              <a:gd name="connsiteY0" fmla="*/ 2995642 h 6527043"/>
              <a:gd name="connsiteX1" fmla="*/ 4358199 w 7942336"/>
              <a:gd name="connsiteY1" fmla="*/ 11219 h 6527043"/>
              <a:gd name="connsiteX2" fmla="*/ 7867137 w 7942336"/>
              <a:gd name="connsiteY2" fmla="*/ 2131730 h 6527043"/>
              <a:gd name="connsiteX3" fmla="*/ 6638590 w 7942336"/>
              <a:gd name="connsiteY3" fmla="*/ 5060053 h 6527043"/>
              <a:gd name="connsiteX4" fmla="*/ 5022962 w 7942336"/>
              <a:gd name="connsiteY4" fmla="*/ 5245179 h 6527043"/>
              <a:gd name="connsiteX5" fmla="*/ 3471848 w 7942336"/>
              <a:gd name="connsiteY5" fmla="*/ 5452741 h 6527043"/>
              <a:gd name="connsiteX6" fmla="*/ 910967 w 7942336"/>
              <a:gd name="connsiteY6" fmla="*/ 6412021 h 6527043"/>
              <a:gd name="connsiteX7" fmla="*/ 7786 w 7942336"/>
              <a:gd name="connsiteY7" fmla="*/ 6383971 h 6527043"/>
              <a:gd name="connsiteX8" fmla="*/ 13396 w 7942336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9459"/>
              <a:gd name="connsiteY0" fmla="*/ 2995642 h 6527043"/>
              <a:gd name="connsiteX1" fmla="*/ 4358199 w 7929459"/>
              <a:gd name="connsiteY1" fmla="*/ 11219 h 6527043"/>
              <a:gd name="connsiteX2" fmla="*/ 7867137 w 7929459"/>
              <a:gd name="connsiteY2" fmla="*/ 2131730 h 6527043"/>
              <a:gd name="connsiteX3" fmla="*/ 6638590 w 7929459"/>
              <a:gd name="connsiteY3" fmla="*/ 5060053 h 6527043"/>
              <a:gd name="connsiteX4" fmla="*/ 5073450 w 7929459"/>
              <a:gd name="connsiteY4" fmla="*/ 5295668 h 6527043"/>
              <a:gd name="connsiteX5" fmla="*/ 3471848 w 7929459"/>
              <a:gd name="connsiteY5" fmla="*/ 5452741 h 6527043"/>
              <a:gd name="connsiteX6" fmla="*/ 910967 w 7929459"/>
              <a:gd name="connsiteY6" fmla="*/ 6412021 h 6527043"/>
              <a:gd name="connsiteX7" fmla="*/ 7786 w 7929459"/>
              <a:gd name="connsiteY7" fmla="*/ 6383971 h 6527043"/>
              <a:gd name="connsiteX8" fmla="*/ 13396 w 7929459"/>
              <a:gd name="connsiteY8" fmla="*/ 2995642 h 6527043"/>
              <a:gd name="connsiteX0" fmla="*/ 13396 w 7926666"/>
              <a:gd name="connsiteY0" fmla="*/ 2995642 h 6527043"/>
              <a:gd name="connsiteX1" fmla="*/ 4358199 w 7926666"/>
              <a:gd name="connsiteY1" fmla="*/ 11219 h 6527043"/>
              <a:gd name="connsiteX2" fmla="*/ 7867137 w 7926666"/>
              <a:gd name="connsiteY2" fmla="*/ 2131730 h 6527043"/>
              <a:gd name="connsiteX3" fmla="*/ 6638590 w 7926666"/>
              <a:gd name="connsiteY3" fmla="*/ 5060053 h 6527043"/>
              <a:gd name="connsiteX4" fmla="*/ 5073450 w 7926666"/>
              <a:gd name="connsiteY4" fmla="*/ 5295668 h 6527043"/>
              <a:gd name="connsiteX5" fmla="*/ 3471848 w 7926666"/>
              <a:gd name="connsiteY5" fmla="*/ 5452741 h 6527043"/>
              <a:gd name="connsiteX6" fmla="*/ 910967 w 7926666"/>
              <a:gd name="connsiteY6" fmla="*/ 6412021 h 6527043"/>
              <a:gd name="connsiteX7" fmla="*/ 7786 w 7926666"/>
              <a:gd name="connsiteY7" fmla="*/ 6383971 h 6527043"/>
              <a:gd name="connsiteX8" fmla="*/ 13396 w 7926666"/>
              <a:gd name="connsiteY8" fmla="*/ 2995642 h 6527043"/>
              <a:gd name="connsiteX0" fmla="*/ 13396 w 7925081"/>
              <a:gd name="connsiteY0" fmla="*/ 2995642 h 6527043"/>
              <a:gd name="connsiteX1" fmla="*/ 4358199 w 7925081"/>
              <a:gd name="connsiteY1" fmla="*/ 11219 h 6527043"/>
              <a:gd name="connsiteX2" fmla="*/ 7867137 w 7925081"/>
              <a:gd name="connsiteY2" fmla="*/ 2131730 h 6527043"/>
              <a:gd name="connsiteX3" fmla="*/ 6638590 w 7925081"/>
              <a:gd name="connsiteY3" fmla="*/ 5060053 h 6527043"/>
              <a:gd name="connsiteX4" fmla="*/ 5073450 w 7925081"/>
              <a:gd name="connsiteY4" fmla="*/ 5295668 h 6527043"/>
              <a:gd name="connsiteX5" fmla="*/ 3471848 w 7925081"/>
              <a:gd name="connsiteY5" fmla="*/ 5452741 h 6527043"/>
              <a:gd name="connsiteX6" fmla="*/ 910967 w 7925081"/>
              <a:gd name="connsiteY6" fmla="*/ 6412021 h 6527043"/>
              <a:gd name="connsiteX7" fmla="*/ 7786 w 7925081"/>
              <a:gd name="connsiteY7" fmla="*/ 6383971 h 6527043"/>
              <a:gd name="connsiteX8" fmla="*/ 13396 w 7925081"/>
              <a:gd name="connsiteY8" fmla="*/ 2995642 h 6527043"/>
              <a:gd name="connsiteX0" fmla="*/ 13396 w 7925081"/>
              <a:gd name="connsiteY0" fmla="*/ 2998971 h 6530372"/>
              <a:gd name="connsiteX1" fmla="*/ 4358199 w 7925081"/>
              <a:gd name="connsiteY1" fmla="*/ 14548 h 6530372"/>
              <a:gd name="connsiteX2" fmla="*/ 7867137 w 7925081"/>
              <a:gd name="connsiteY2" fmla="*/ 2135059 h 6530372"/>
              <a:gd name="connsiteX3" fmla="*/ 6638590 w 7925081"/>
              <a:gd name="connsiteY3" fmla="*/ 5063382 h 6530372"/>
              <a:gd name="connsiteX4" fmla="*/ 5073450 w 7925081"/>
              <a:gd name="connsiteY4" fmla="*/ 5298997 h 6530372"/>
              <a:gd name="connsiteX5" fmla="*/ 3471848 w 7925081"/>
              <a:gd name="connsiteY5" fmla="*/ 5456070 h 6530372"/>
              <a:gd name="connsiteX6" fmla="*/ 910967 w 7925081"/>
              <a:gd name="connsiteY6" fmla="*/ 6415350 h 6530372"/>
              <a:gd name="connsiteX7" fmla="*/ 7786 w 7925081"/>
              <a:gd name="connsiteY7" fmla="*/ 6387300 h 6530372"/>
              <a:gd name="connsiteX8" fmla="*/ 13396 w 7925081"/>
              <a:gd name="connsiteY8" fmla="*/ 2998971 h 6530372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83187"/>
              <a:gd name="connsiteX1" fmla="*/ 4358841 w 7925723"/>
              <a:gd name="connsiteY1" fmla="*/ 14548 h 6483187"/>
              <a:gd name="connsiteX2" fmla="*/ 7867779 w 7925723"/>
              <a:gd name="connsiteY2" fmla="*/ 2135059 h 6483187"/>
              <a:gd name="connsiteX3" fmla="*/ 6639232 w 7925723"/>
              <a:gd name="connsiteY3" fmla="*/ 5063382 h 6483187"/>
              <a:gd name="connsiteX4" fmla="*/ 5074092 w 7925723"/>
              <a:gd name="connsiteY4" fmla="*/ 5298997 h 6483187"/>
              <a:gd name="connsiteX5" fmla="*/ 3472490 w 7925723"/>
              <a:gd name="connsiteY5" fmla="*/ 5456070 h 6483187"/>
              <a:gd name="connsiteX6" fmla="*/ 911609 w 7925723"/>
              <a:gd name="connsiteY6" fmla="*/ 6415350 h 6483187"/>
              <a:gd name="connsiteX7" fmla="*/ 8428 w 7925723"/>
              <a:gd name="connsiteY7" fmla="*/ 6387300 h 6483187"/>
              <a:gd name="connsiteX8" fmla="*/ 14038 w 7925723"/>
              <a:gd name="connsiteY8" fmla="*/ 2998971 h 6483187"/>
              <a:gd name="connsiteX0" fmla="*/ 14038 w 7925723"/>
              <a:gd name="connsiteY0" fmla="*/ 2998971 h 6415350"/>
              <a:gd name="connsiteX1" fmla="*/ 4358841 w 7925723"/>
              <a:gd name="connsiteY1" fmla="*/ 14548 h 6415350"/>
              <a:gd name="connsiteX2" fmla="*/ 7867779 w 7925723"/>
              <a:gd name="connsiteY2" fmla="*/ 2135059 h 6415350"/>
              <a:gd name="connsiteX3" fmla="*/ 6639232 w 7925723"/>
              <a:gd name="connsiteY3" fmla="*/ 5063382 h 6415350"/>
              <a:gd name="connsiteX4" fmla="*/ 5074092 w 7925723"/>
              <a:gd name="connsiteY4" fmla="*/ 5298997 h 6415350"/>
              <a:gd name="connsiteX5" fmla="*/ 3472490 w 7925723"/>
              <a:gd name="connsiteY5" fmla="*/ 5456070 h 6415350"/>
              <a:gd name="connsiteX6" fmla="*/ 911609 w 7925723"/>
              <a:gd name="connsiteY6" fmla="*/ 6415350 h 6415350"/>
              <a:gd name="connsiteX7" fmla="*/ 8428 w 7925723"/>
              <a:gd name="connsiteY7" fmla="*/ 6387300 h 6415350"/>
              <a:gd name="connsiteX8" fmla="*/ 14038 w 7925723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325001 w 8236686"/>
              <a:gd name="connsiteY0" fmla="*/ 2998971 h 6415350"/>
              <a:gd name="connsiteX1" fmla="*/ 4669804 w 8236686"/>
              <a:gd name="connsiteY1" fmla="*/ 14548 h 6415350"/>
              <a:gd name="connsiteX2" fmla="*/ 8178742 w 8236686"/>
              <a:gd name="connsiteY2" fmla="*/ 2135059 h 6415350"/>
              <a:gd name="connsiteX3" fmla="*/ 6950195 w 8236686"/>
              <a:gd name="connsiteY3" fmla="*/ 5063382 h 6415350"/>
              <a:gd name="connsiteX4" fmla="*/ 5385055 w 8236686"/>
              <a:gd name="connsiteY4" fmla="*/ 5298997 h 6415350"/>
              <a:gd name="connsiteX5" fmla="*/ 3783453 w 8236686"/>
              <a:gd name="connsiteY5" fmla="*/ 5456070 h 6415350"/>
              <a:gd name="connsiteX6" fmla="*/ 1222572 w 8236686"/>
              <a:gd name="connsiteY6" fmla="*/ 6415350 h 6415350"/>
              <a:gd name="connsiteX7" fmla="*/ 319391 w 8236686"/>
              <a:gd name="connsiteY7" fmla="*/ 6404130 h 6415350"/>
              <a:gd name="connsiteX8" fmla="*/ 325001 w 8236686"/>
              <a:gd name="connsiteY8" fmla="*/ 2998971 h 6415350"/>
              <a:gd name="connsiteX0" fmla="*/ 7548 w 7919233"/>
              <a:gd name="connsiteY0" fmla="*/ 2998971 h 6415350"/>
              <a:gd name="connsiteX1" fmla="*/ 4352351 w 7919233"/>
              <a:gd name="connsiteY1" fmla="*/ 14548 h 6415350"/>
              <a:gd name="connsiteX2" fmla="*/ 7861289 w 7919233"/>
              <a:gd name="connsiteY2" fmla="*/ 2135059 h 6415350"/>
              <a:gd name="connsiteX3" fmla="*/ 6632742 w 7919233"/>
              <a:gd name="connsiteY3" fmla="*/ 5063382 h 6415350"/>
              <a:gd name="connsiteX4" fmla="*/ 5067602 w 7919233"/>
              <a:gd name="connsiteY4" fmla="*/ 5298997 h 6415350"/>
              <a:gd name="connsiteX5" fmla="*/ 3466000 w 7919233"/>
              <a:gd name="connsiteY5" fmla="*/ 5456070 h 6415350"/>
              <a:gd name="connsiteX6" fmla="*/ 905119 w 7919233"/>
              <a:gd name="connsiteY6" fmla="*/ 6415350 h 6415350"/>
              <a:gd name="connsiteX7" fmla="*/ 1938 w 7919233"/>
              <a:gd name="connsiteY7" fmla="*/ 6404130 h 6415350"/>
              <a:gd name="connsiteX8" fmla="*/ 7548 w 7919233"/>
              <a:gd name="connsiteY8" fmla="*/ 2998971 h 64153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2424 h 6412950"/>
              <a:gd name="connsiteX1" fmla="*/ 4352351 w 7919233"/>
              <a:gd name="connsiteY1" fmla="*/ 12148 h 6412950"/>
              <a:gd name="connsiteX2" fmla="*/ 7861289 w 7919233"/>
              <a:gd name="connsiteY2" fmla="*/ 2132659 h 6412950"/>
              <a:gd name="connsiteX3" fmla="*/ 6632742 w 7919233"/>
              <a:gd name="connsiteY3" fmla="*/ 5060982 h 6412950"/>
              <a:gd name="connsiteX4" fmla="*/ 5067602 w 7919233"/>
              <a:gd name="connsiteY4" fmla="*/ 5296597 h 6412950"/>
              <a:gd name="connsiteX5" fmla="*/ 3466000 w 7919233"/>
              <a:gd name="connsiteY5" fmla="*/ 5453670 h 6412950"/>
              <a:gd name="connsiteX6" fmla="*/ 905119 w 7919233"/>
              <a:gd name="connsiteY6" fmla="*/ 6412950 h 6412950"/>
              <a:gd name="connsiteX7" fmla="*/ 1938 w 7919233"/>
              <a:gd name="connsiteY7" fmla="*/ 6401730 h 6412950"/>
              <a:gd name="connsiteX8" fmla="*/ 7548 w 7919233"/>
              <a:gd name="connsiteY8" fmla="*/ 2912424 h 641295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19534 h 6420060"/>
              <a:gd name="connsiteX1" fmla="*/ 4352351 w 7919233"/>
              <a:gd name="connsiteY1" fmla="*/ 19258 h 6420060"/>
              <a:gd name="connsiteX2" fmla="*/ 7861289 w 7919233"/>
              <a:gd name="connsiteY2" fmla="*/ 2139769 h 6420060"/>
              <a:gd name="connsiteX3" fmla="*/ 6632742 w 7919233"/>
              <a:gd name="connsiteY3" fmla="*/ 5068092 h 6420060"/>
              <a:gd name="connsiteX4" fmla="*/ 5067602 w 7919233"/>
              <a:gd name="connsiteY4" fmla="*/ 5303707 h 6420060"/>
              <a:gd name="connsiteX5" fmla="*/ 3466000 w 7919233"/>
              <a:gd name="connsiteY5" fmla="*/ 5460780 h 6420060"/>
              <a:gd name="connsiteX6" fmla="*/ 905119 w 7919233"/>
              <a:gd name="connsiteY6" fmla="*/ 6420060 h 6420060"/>
              <a:gd name="connsiteX7" fmla="*/ 1938 w 7919233"/>
              <a:gd name="connsiteY7" fmla="*/ 6408840 h 6420060"/>
              <a:gd name="connsiteX8" fmla="*/ 7548 w 7919233"/>
              <a:gd name="connsiteY8" fmla="*/ 2919534 h 6420060"/>
              <a:gd name="connsiteX0" fmla="*/ 7548 w 7919233"/>
              <a:gd name="connsiteY0" fmla="*/ 2931541 h 6432067"/>
              <a:gd name="connsiteX1" fmla="*/ 4352351 w 7919233"/>
              <a:gd name="connsiteY1" fmla="*/ 31265 h 6432067"/>
              <a:gd name="connsiteX2" fmla="*/ 7861289 w 7919233"/>
              <a:gd name="connsiteY2" fmla="*/ 2151776 h 6432067"/>
              <a:gd name="connsiteX3" fmla="*/ 6632742 w 7919233"/>
              <a:gd name="connsiteY3" fmla="*/ 5080099 h 6432067"/>
              <a:gd name="connsiteX4" fmla="*/ 5067602 w 7919233"/>
              <a:gd name="connsiteY4" fmla="*/ 5315714 h 6432067"/>
              <a:gd name="connsiteX5" fmla="*/ 3466000 w 7919233"/>
              <a:gd name="connsiteY5" fmla="*/ 5472787 h 6432067"/>
              <a:gd name="connsiteX6" fmla="*/ 905119 w 7919233"/>
              <a:gd name="connsiteY6" fmla="*/ 6432067 h 6432067"/>
              <a:gd name="connsiteX7" fmla="*/ 1938 w 7919233"/>
              <a:gd name="connsiteY7" fmla="*/ 6420847 h 6432067"/>
              <a:gd name="connsiteX8" fmla="*/ 7548 w 7919233"/>
              <a:gd name="connsiteY8" fmla="*/ 2931541 h 643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19233" h="6432067">
                <a:moveTo>
                  <a:pt x="7548" y="2931541"/>
                </a:moveTo>
                <a:cubicBezTo>
                  <a:pt x="878472" y="1344898"/>
                  <a:pt x="3037784" y="200495"/>
                  <a:pt x="4352351" y="31265"/>
                </a:cubicBezTo>
                <a:cubicBezTo>
                  <a:pt x="6014727" y="-194063"/>
                  <a:pt x="7633623" y="827859"/>
                  <a:pt x="7861289" y="2151776"/>
                </a:cubicBezTo>
                <a:cubicBezTo>
                  <a:pt x="8189931" y="4109601"/>
                  <a:pt x="7031039" y="4866926"/>
                  <a:pt x="6632742" y="5080099"/>
                </a:cubicBezTo>
                <a:cubicBezTo>
                  <a:pt x="6234445" y="5293272"/>
                  <a:pt x="5500026" y="5289535"/>
                  <a:pt x="5067602" y="5315714"/>
                </a:cubicBezTo>
                <a:cubicBezTo>
                  <a:pt x="4635178" y="5341893"/>
                  <a:pt x="4159747" y="5286728"/>
                  <a:pt x="3466000" y="5472787"/>
                </a:cubicBezTo>
                <a:cubicBezTo>
                  <a:pt x="2772253" y="5658846"/>
                  <a:pt x="1485268" y="6274057"/>
                  <a:pt x="905119" y="6432067"/>
                </a:cubicBezTo>
                <a:lnTo>
                  <a:pt x="1938" y="6420847"/>
                </a:lnTo>
                <a:cubicBezTo>
                  <a:pt x="-3794" y="3702895"/>
                  <a:pt x="4743" y="4634120"/>
                  <a:pt x="7548" y="2931541"/>
                </a:cubicBez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47" fontAlgn="base">
              <a:spcBef>
                <a:spcPct val="0"/>
              </a:spcBef>
              <a:spcAft>
                <a:spcPct val="0"/>
              </a:spcAft>
            </a:pPr>
            <a:endParaRPr lang="sv-SE" sz="1425">
              <a:solidFill>
                <a:srgbClr val="382819"/>
              </a:solidFill>
            </a:endParaRPr>
          </a:p>
        </p:txBody>
      </p:sp>
      <p:sp>
        <p:nvSpPr>
          <p:cNvPr id="14" name="Platshållare för text 13"/>
          <p:cNvSpPr>
            <a:spLocks noGrp="1" noChangeAspect="1"/>
          </p:cNvSpPr>
          <p:nvPr>
            <p:ph type="body" sz="quarter" idx="11" hasCustomPrompt="1"/>
          </p:nvPr>
        </p:nvSpPr>
        <p:spPr>
          <a:xfrm>
            <a:off x="1008063" y="1607213"/>
            <a:ext cx="6228233" cy="18975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5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506601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Brun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388340" y="168205"/>
            <a:ext cx="6571990" cy="4505756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47" fontAlgn="base">
              <a:spcBef>
                <a:spcPct val="0"/>
              </a:spcBef>
              <a:spcAft>
                <a:spcPct val="0"/>
              </a:spcAft>
            </a:pPr>
            <a:endParaRPr lang="sv-SE" sz="1425">
              <a:solidFill>
                <a:srgbClr val="382819"/>
              </a:solidFill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763688" y="1861949"/>
            <a:ext cx="5400600" cy="1404156"/>
          </a:xfrm>
        </p:spPr>
        <p:txBody>
          <a:bodyPr anchor="ctr">
            <a:noAutofit/>
          </a:bodyPr>
          <a:lstStyle>
            <a:lvl1pPr marL="0" indent="0">
              <a:buNone/>
              <a:defRPr sz="2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65603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rön 2">
    <p:bg>
      <p:bgPr>
        <a:solidFill>
          <a:srgbClr val="00C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388340" y="168205"/>
            <a:ext cx="6571990" cy="4505756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47" fontAlgn="base">
              <a:spcBef>
                <a:spcPct val="0"/>
              </a:spcBef>
              <a:spcAft>
                <a:spcPct val="0"/>
              </a:spcAft>
            </a:pPr>
            <a:endParaRPr lang="sv-SE" sz="1425">
              <a:solidFill>
                <a:srgbClr val="382819"/>
              </a:solidFill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763688" y="1861949"/>
            <a:ext cx="5400600" cy="1404156"/>
          </a:xfrm>
        </p:spPr>
        <p:txBody>
          <a:bodyPr anchor="ctr">
            <a:noAutofit/>
          </a:bodyPr>
          <a:lstStyle>
            <a:lvl1pPr marL="0" indent="0">
              <a:buNone/>
              <a:defRPr sz="2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2389284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delare-Gul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 2"/>
          <p:cNvSpPr/>
          <p:nvPr userDrawn="1"/>
        </p:nvSpPr>
        <p:spPr bwMode="auto">
          <a:xfrm>
            <a:off x="1388340" y="168205"/>
            <a:ext cx="6571990" cy="4505756"/>
          </a:xfrm>
          <a:custGeom>
            <a:avLst/>
            <a:gdLst>
              <a:gd name="connsiteX0" fmla="*/ 0 w 6597144"/>
              <a:gd name="connsiteY0" fmla="*/ 2818933 h 5637865"/>
              <a:gd name="connsiteX1" fmla="*/ 3298572 w 6597144"/>
              <a:gd name="connsiteY1" fmla="*/ 0 h 5637865"/>
              <a:gd name="connsiteX2" fmla="*/ 6597144 w 6597144"/>
              <a:gd name="connsiteY2" fmla="*/ 2818933 h 5637865"/>
              <a:gd name="connsiteX3" fmla="*/ 3298572 w 6597144"/>
              <a:gd name="connsiteY3" fmla="*/ 5637866 h 5637865"/>
              <a:gd name="connsiteX4" fmla="*/ 0 w 6597144"/>
              <a:gd name="connsiteY4" fmla="*/ 2818933 h 5637865"/>
              <a:gd name="connsiteX0" fmla="*/ 36 w 6597180"/>
              <a:gd name="connsiteY0" fmla="*/ 3015277 h 5834210"/>
              <a:gd name="connsiteX1" fmla="*/ 3248120 w 6597180"/>
              <a:gd name="connsiteY1" fmla="*/ 0 h 5834210"/>
              <a:gd name="connsiteX2" fmla="*/ 6597180 w 6597180"/>
              <a:gd name="connsiteY2" fmla="*/ 3015277 h 5834210"/>
              <a:gd name="connsiteX3" fmla="*/ 3298608 w 6597180"/>
              <a:gd name="connsiteY3" fmla="*/ 5834210 h 5834210"/>
              <a:gd name="connsiteX4" fmla="*/ 36 w 6597180"/>
              <a:gd name="connsiteY4" fmla="*/ 3015277 h 5834210"/>
              <a:gd name="connsiteX0" fmla="*/ 25 w 6563510"/>
              <a:gd name="connsiteY0" fmla="*/ 3015330 h 5834354"/>
              <a:gd name="connsiteX1" fmla="*/ 3248109 w 6563510"/>
              <a:gd name="connsiteY1" fmla="*/ 53 h 5834354"/>
              <a:gd name="connsiteX2" fmla="*/ 6563510 w 6563510"/>
              <a:gd name="connsiteY2" fmla="*/ 3088258 h 5834354"/>
              <a:gd name="connsiteX3" fmla="*/ 3298597 w 6563510"/>
              <a:gd name="connsiteY3" fmla="*/ 5834263 h 5834354"/>
              <a:gd name="connsiteX4" fmla="*/ 25 w 6563510"/>
              <a:gd name="connsiteY4" fmla="*/ 3015330 h 5834354"/>
              <a:gd name="connsiteX0" fmla="*/ 35 w 6563520"/>
              <a:gd name="connsiteY0" fmla="*/ 3015398 h 5834422"/>
              <a:gd name="connsiteX1" fmla="*/ 3248119 w 6563520"/>
              <a:gd name="connsiteY1" fmla="*/ 121 h 5834422"/>
              <a:gd name="connsiteX2" fmla="*/ 6563520 w 6563520"/>
              <a:gd name="connsiteY2" fmla="*/ 3088326 h 5834422"/>
              <a:gd name="connsiteX3" fmla="*/ 3298607 w 6563520"/>
              <a:gd name="connsiteY3" fmla="*/ 5834331 h 5834422"/>
              <a:gd name="connsiteX4" fmla="*/ 35 w 6563520"/>
              <a:gd name="connsiteY4" fmla="*/ 3015398 h 5834422"/>
              <a:gd name="connsiteX0" fmla="*/ 12 w 6563497"/>
              <a:gd name="connsiteY0" fmla="*/ 3015398 h 6002706"/>
              <a:gd name="connsiteX1" fmla="*/ 3248096 w 6563497"/>
              <a:gd name="connsiteY1" fmla="*/ 121 h 6002706"/>
              <a:gd name="connsiteX2" fmla="*/ 6563497 w 6563497"/>
              <a:gd name="connsiteY2" fmla="*/ 3088326 h 6002706"/>
              <a:gd name="connsiteX3" fmla="*/ 3214437 w 6563497"/>
              <a:gd name="connsiteY3" fmla="*/ 6002626 h 6002706"/>
              <a:gd name="connsiteX4" fmla="*/ 12 w 6563497"/>
              <a:gd name="connsiteY4" fmla="*/ 3015398 h 6002706"/>
              <a:gd name="connsiteX0" fmla="*/ 21 w 6563506"/>
              <a:gd name="connsiteY0" fmla="*/ 3015398 h 6003162"/>
              <a:gd name="connsiteX1" fmla="*/ 3248105 w 6563506"/>
              <a:gd name="connsiteY1" fmla="*/ 121 h 6003162"/>
              <a:gd name="connsiteX2" fmla="*/ 6563506 w 6563506"/>
              <a:gd name="connsiteY2" fmla="*/ 3088326 h 6003162"/>
              <a:gd name="connsiteX3" fmla="*/ 3214446 w 6563506"/>
              <a:gd name="connsiteY3" fmla="*/ 6002626 h 6003162"/>
              <a:gd name="connsiteX4" fmla="*/ 21 w 6563506"/>
              <a:gd name="connsiteY4" fmla="*/ 3015398 h 6003162"/>
              <a:gd name="connsiteX0" fmla="*/ 25 w 6563510"/>
              <a:gd name="connsiteY0" fmla="*/ 3015398 h 6006882"/>
              <a:gd name="connsiteX1" fmla="*/ 3248109 w 6563510"/>
              <a:gd name="connsiteY1" fmla="*/ 121 h 6006882"/>
              <a:gd name="connsiteX2" fmla="*/ 6563510 w 6563510"/>
              <a:gd name="connsiteY2" fmla="*/ 3088326 h 6006882"/>
              <a:gd name="connsiteX3" fmla="*/ 3214450 w 6563510"/>
              <a:gd name="connsiteY3" fmla="*/ 6002626 h 6006882"/>
              <a:gd name="connsiteX4" fmla="*/ 25 w 6563510"/>
              <a:gd name="connsiteY4" fmla="*/ 3015398 h 6006882"/>
              <a:gd name="connsiteX0" fmla="*/ 8505 w 6571990"/>
              <a:gd name="connsiteY0" fmla="*/ 3015398 h 6007675"/>
              <a:gd name="connsiteX1" fmla="*/ 3256589 w 6571990"/>
              <a:gd name="connsiteY1" fmla="*/ 121 h 6007675"/>
              <a:gd name="connsiteX2" fmla="*/ 6571990 w 6571990"/>
              <a:gd name="connsiteY2" fmla="*/ 3088326 h 6007675"/>
              <a:gd name="connsiteX3" fmla="*/ 3222930 w 6571990"/>
              <a:gd name="connsiteY3" fmla="*/ 6002626 h 6007675"/>
              <a:gd name="connsiteX4" fmla="*/ 8505 w 6571990"/>
              <a:gd name="connsiteY4" fmla="*/ 3015398 h 600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1990" h="6007675">
                <a:moveTo>
                  <a:pt x="8505" y="3015398"/>
                </a:moveTo>
                <a:cubicBezTo>
                  <a:pt x="-131740" y="1667172"/>
                  <a:pt x="1483887" y="16015"/>
                  <a:pt x="3256589" y="121"/>
                </a:cubicBezTo>
                <a:cubicBezTo>
                  <a:pt x="5029291" y="-15773"/>
                  <a:pt x="6571990" y="1531472"/>
                  <a:pt x="6571990" y="3088326"/>
                </a:cubicBezTo>
                <a:cubicBezTo>
                  <a:pt x="6571990" y="4645180"/>
                  <a:pt x="5528564" y="5891366"/>
                  <a:pt x="3222930" y="6002626"/>
                </a:cubicBezTo>
                <a:cubicBezTo>
                  <a:pt x="917296" y="6113886"/>
                  <a:pt x="148750" y="4363624"/>
                  <a:pt x="8505" y="3015398"/>
                </a:cubicBezTo>
                <a:close/>
              </a:path>
            </a:pathLst>
          </a:custGeom>
          <a:solidFill>
            <a:schemeClr val="accent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500" tIns="35100" rIns="67500" bIns="35100" numCol="1" rtlCol="0" anchor="t" anchorCtr="0" compatLnSpc="1">
            <a:prstTxWarp prst="textNoShape">
              <a:avLst/>
            </a:prstTxWarp>
            <a:noAutofit/>
          </a:bodyPr>
          <a:lstStyle/>
          <a:p>
            <a:pPr defTabSz="717947" fontAlgn="base">
              <a:spcBef>
                <a:spcPct val="0"/>
              </a:spcBef>
              <a:spcAft>
                <a:spcPct val="0"/>
              </a:spcAft>
            </a:pPr>
            <a:endParaRPr lang="sv-SE" sz="1425">
              <a:solidFill>
                <a:srgbClr val="382819"/>
              </a:solidFill>
            </a:endParaRPr>
          </a:p>
        </p:txBody>
      </p:sp>
      <p:sp>
        <p:nvSpPr>
          <p:cNvPr id="4" name="Platshållare för text 3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763688" y="1861949"/>
            <a:ext cx="5400600" cy="1404156"/>
          </a:xfrm>
        </p:spPr>
        <p:txBody>
          <a:bodyPr anchor="ctr">
            <a:noAutofit/>
          </a:bodyPr>
          <a:lstStyle>
            <a:lvl1pPr marL="0" indent="0">
              <a:buNone/>
              <a:defRPr sz="22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Skriv rubrik här</a:t>
            </a:r>
          </a:p>
        </p:txBody>
      </p:sp>
    </p:spTree>
    <p:extLst>
      <p:ext uri="{BB962C8B-B14F-4D97-AF65-F5344CB8AC3E}">
        <p14:creationId xmlns:p14="http://schemas.microsoft.com/office/powerpoint/2010/main" val="1115436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0"/>
            <a:ext cx="4029075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5982" y="1580412"/>
            <a:ext cx="4727530" cy="177972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15983" y="3360136"/>
            <a:ext cx="4727529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263454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78791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14300" y="95250"/>
            <a:ext cx="1114425" cy="1172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922" y="273844"/>
            <a:ext cx="7737428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0795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879" y="3225995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9223"/>
            <a:ext cx="9179296" cy="543153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283139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12" name="Picture 8" descr="Västra Götalandsregionen" title="Västra Götalandsregione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634" y="3232190"/>
            <a:ext cx="17827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2017-05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Omställningen av hälso- och sjukvården</a:t>
            </a:r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2017-05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Omställningen av hälso- och sjukvården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8078400" cy="2700000"/>
          </a:xfrm>
        </p:spPr>
        <p:txBody>
          <a:bodyPr numCol="2" spcCol="1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2017-05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Omställningen av hälso- och sjukvården</a:t>
            </a:r>
          </a:p>
        </p:txBody>
      </p:sp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299232" cy="10368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299232" cy="27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2017-05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Omställningen av hälso- och sjukvården</a:t>
            </a:r>
          </a:p>
        </p:txBody>
      </p:sp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tags" Target="../tags/tag1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800000"/>
            <a:ext cx="8078400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2017-05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/>
              <a:t>Omställningen av hälso- och sjukvården</a:t>
            </a:r>
          </a:p>
        </p:txBody>
      </p:sp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66" r:id="rId8"/>
    <p:sldLayoutId id="2147483667" r:id="rId9"/>
    <p:sldLayoutId id="2147483668" r:id="rId10"/>
    <p:sldLayoutId id="2147483654" r:id="rId11"/>
    <p:sldLayoutId id="2147483655" r:id="rId12"/>
    <p:sldLayoutId id="2147483669" r:id="rId13"/>
    <p:sldLayoutId id="2147483713" r:id="rId14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8" r:link="rId19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621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marR="0" indent="-18256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marR="0" indent="-17462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008064" y="250031"/>
            <a:ext cx="7127875" cy="70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2052" name="Rectangle 4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008048" y="1053538"/>
            <a:ext cx="7126860" cy="370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sv-SE" dirty="0"/>
              <a:t>Klicka här för att skriva text</a:t>
            </a:r>
          </a:p>
          <a:p>
            <a:pPr lvl="1"/>
            <a:r>
              <a:rPr lang="sv-SE" dirty="0"/>
              <a:t>Text på nivå två</a:t>
            </a:r>
          </a:p>
          <a:p>
            <a:pPr lvl="2"/>
            <a:r>
              <a:rPr lang="sv-SE" dirty="0"/>
              <a:t>Text på nivå tre</a:t>
            </a:r>
          </a:p>
          <a:p>
            <a:pPr lvl="3"/>
            <a:r>
              <a:rPr lang="sv-SE" dirty="0"/>
              <a:t>Text på nivå fyra</a:t>
            </a:r>
          </a:p>
        </p:txBody>
      </p:sp>
      <p:sp>
        <p:nvSpPr>
          <p:cNvPr id="570376" name="Rectangle 8"/>
          <p:cNvSpPr>
            <a:spLocks noChangeArrowheads="1"/>
          </p:cNvSpPr>
          <p:nvPr/>
        </p:nvSpPr>
        <p:spPr bwMode="auto">
          <a:xfrm>
            <a:off x="0" y="5056586"/>
            <a:ext cx="9144000" cy="86915"/>
          </a:xfrm>
          <a:prstGeom prst="rect">
            <a:avLst/>
          </a:prstGeom>
          <a:solidFill>
            <a:srgbClr val="00A9A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r>
              <a:rPr lang="sv-SE" sz="1425">
                <a:solidFill>
                  <a:srgbClr val="382819"/>
                </a:solidFill>
              </a:rPr>
              <a:t> </a:t>
            </a:r>
          </a:p>
        </p:txBody>
      </p:sp>
      <p:sp>
        <p:nvSpPr>
          <p:cNvPr id="2" name="xxLanguageTextBox"/>
          <p:cNvSpPr/>
          <p:nvPr userDrawn="1">
            <p:custDataLst>
              <p:tags r:id="rId23"/>
            </p:custDataLst>
          </p:nvPr>
        </p:nvSpPr>
        <p:spPr bwMode="auto">
          <a:xfrm>
            <a:off x="0" y="0"/>
            <a:ext cx="12700" cy="952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17947" fontAlgn="base">
              <a:spcBef>
                <a:spcPct val="0"/>
              </a:spcBef>
              <a:spcAft>
                <a:spcPct val="0"/>
              </a:spcAft>
            </a:pPr>
            <a:endParaRPr lang="sv-SE" sz="1575" err="1">
              <a:solidFill>
                <a:srgbClr val="382819"/>
              </a:solidFill>
            </a:endParaRPr>
          </a:p>
        </p:txBody>
      </p:sp>
      <p:sp>
        <p:nvSpPr>
          <p:cNvPr id="3" name="xxLanguageTextBox">
            <a:extLst>
              <a:ext uri="{FF2B5EF4-FFF2-40B4-BE49-F238E27FC236}">
                <a16:creationId xmlns:a16="http://schemas.microsoft.com/office/drawing/2014/main" id="{51B73471-1585-4ED2-B6E3-374DDD62769B}"/>
              </a:ext>
            </a:extLst>
          </p:cNvPr>
          <p:cNvSpPr/>
          <p:nvPr userDrawn="1">
            <p:custDataLst>
              <p:tags r:id="rId24"/>
            </p:custDataLst>
          </p:nvPr>
        </p:nvSpPr>
        <p:spPr bwMode="auto">
          <a:xfrm>
            <a:off x="0" y="0"/>
            <a:ext cx="9525" cy="9525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9050" cap="flat" cmpd="sng" algn="ctr">
                <a:solidFill>
                  <a:srgbClr val="00A9A7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67500" tIns="35100" rIns="67500" bIns="351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717947" fontAlgn="base">
              <a:spcBef>
                <a:spcPct val="0"/>
              </a:spcBef>
              <a:spcAft>
                <a:spcPct val="0"/>
              </a:spcAft>
            </a:pPr>
            <a:endParaRPr lang="sv-SE" sz="1575" err="1">
              <a:solidFill>
                <a:srgbClr val="3828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7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</p:sldLayoutIdLst>
  <p:hf sldNum="0" hdr="0" ftr="0" dt="0"/>
  <p:txStyles>
    <p:titleStyle>
      <a:lvl1pPr algn="l" defTabSz="717947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A9A7"/>
          </a:solidFill>
          <a:latin typeface="+mj-lt"/>
          <a:ea typeface="+mj-ea"/>
          <a:cs typeface="+mj-cs"/>
        </a:defRPr>
      </a:lvl1pPr>
      <a:lvl2pPr algn="l" defTabSz="717947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A9A7"/>
          </a:solidFill>
          <a:latin typeface="Arial" charset="0"/>
        </a:defRPr>
      </a:lvl2pPr>
      <a:lvl3pPr algn="l" defTabSz="717947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A9A7"/>
          </a:solidFill>
          <a:latin typeface="Arial" charset="0"/>
        </a:defRPr>
      </a:lvl3pPr>
      <a:lvl4pPr algn="l" defTabSz="717947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A9A7"/>
          </a:solidFill>
          <a:latin typeface="Arial" charset="0"/>
        </a:defRPr>
      </a:lvl4pPr>
      <a:lvl5pPr algn="l" defTabSz="717947" rtl="0" eaLnBrk="1" fontAlgn="base" hangingPunct="1">
        <a:spcBef>
          <a:spcPct val="0"/>
        </a:spcBef>
        <a:spcAft>
          <a:spcPct val="0"/>
        </a:spcAft>
        <a:defRPr sz="2250" b="1">
          <a:solidFill>
            <a:srgbClr val="00A9A7"/>
          </a:solidFill>
          <a:latin typeface="Arial" charset="0"/>
        </a:defRPr>
      </a:lvl5pPr>
      <a:lvl6pPr marL="342900" algn="l" defTabSz="717947" rtl="0" eaLnBrk="1" fontAlgn="base" hangingPunct="1">
        <a:spcBef>
          <a:spcPct val="0"/>
        </a:spcBef>
        <a:spcAft>
          <a:spcPct val="0"/>
        </a:spcAft>
        <a:defRPr sz="2175" b="1">
          <a:solidFill>
            <a:srgbClr val="00A9A7"/>
          </a:solidFill>
          <a:latin typeface="Arial" charset="0"/>
        </a:defRPr>
      </a:lvl6pPr>
      <a:lvl7pPr marL="685800" algn="l" defTabSz="717947" rtl="0" eaLnBrk="1" fontAlgn="base" hangingPunct="1">
        <a:spcBef>
          <a:spcPct val="0"/>
        </a:spcBef>
        <a:spcAft>
          <a:spcPct val="0"/>
        </a:spcAft>
        <a:defRPr sz="2175" b="1">
          <a:solidFill>
            <a:srgbClr val="00A9A7"/>
          </a:solidFill>
          <a:latin typeface="Arial" charset="0"/>
        </a:defRPr>
      </a:lvl7pPr>
      <a:lvl8pPr marL="1028700" algn="l" defTabSz="717947" rtl="0" eaLnBrk="1" fontAlgn="base" hangingPunct="1">
        <a:spcBef>
          <a:spcPct val="0"/>
        </a:spcBef>
        <a:spcAft>
          <a:spcPct val="0"/>
        </a:spcAft>
        <a:defRPr sz="2175" b="1">
          <a:solidFill>
            <a:srgbClr val="00A9A7"/>
          </a:solidFill>
          <a:latin typeface="Arial" charset="0"/>
        </a:defRPr>
      </a:lvl8pPr>
      <a:lvl9pPr marL="1371600" algn="l" defTabSz="717947" rtl="0" eaLnBrk="1" fontAlgn="base" hangingPunct="1">
        <a:spcBef>
          <a:spcPct val="0"/>
        </a:spcBef>
        <a:spcAft>
          <a:spcPct val="0"/>
        </a:spcAft>
        <a:defRPr sz="2175" b="1">
          <a:solidFill>
            <a:srgbClr val="00A9A7"/>
          </a:solidFill>
          <a:latin typeface="Arial" charset="0"/>
        </a:defRPr>
      </a:lvl9pPr>
    </p:titleStyle>
    <p:bodyStyle>
      <a:lvl1pPr marL="200025" indent="-200025" algn="l" defTabSz="717947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Clr>
          <a:srgbClr val="00A9A7"/>
        </a:buClr>
        <a:buSzPct val="110000"/>
        <a:buFont typeface="Symbol" pitchFamily="18" charset="2"/>
        <a:buChar char="·"/>
        <a:defRPr sz="1575">
          <a:solidFill>
            <a:srgbClr val="000000"/>
          </a:solidFill>
          <a:latin typeface="+mn-lt"/>
          <a:ea typeface="+mn-ea"/>
          <a:cs typeface="+mn-cs"/>
        </a:defRPr>
      </a:lvl1pPr>
      <a:lvl2pPr marL="426244" indent="-144066" algn="l" defTabSz="717947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rgbClr val="000000"/>
          </a:solidFill>
          <a:latin typeface="+mn-lt"/>
        </a:defRPr>
      </a:lvl2pPr>
      <a:lvl3pPr marL="710804" indent="-148829" algn="l" defTabSz="717947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rgbClr val="000000"/>
          </a:solidFill>
          <a:latin typeface="+mn-lt"/>
        </a:defRPr>
      </a:lvl3pPr>
      <a:lvl4pPr marL="989410" indent="-150019" algn="l" defTabSz="717947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4pPr>
      <a:lvl5pPr marL="1271588" indent="-141685" algn="l" defTabSz="717947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5pPr>
      <a:lvl6pPr marL="1614488" indent="-141685" algn="l" defTabSz="717947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6pPr>
      <a:lvl7pPr marL="1957388" indent="-141685" algn="l" defTabSz="717947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7pPr>
      <a:lvl8pPr marL="2300288" indent="-141685" algn="l" defTabSz="717947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8pPr>
      <a:lvl9pPr marL="2643188" indent="-141685" algn="l" defTabSz="717947" rtl="0" eaLnBrk="1" fontAlgn="base" hangingPunct="1">
        <a:lnSpc>
          <a:spcPct val="120000"/>
        </a:lnSpc>
        <a:spcBef>
          <a:spcPct val="20000"/>
        </a:spcBef>
        <a:spcAft>
          <a:spcPct val="20000"/>
        </a:spcAft>
        <a:buSzPct val="90000"/>
        <a:buBlip>
          <a:blip r:embed="rId25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56">
          <p15:clr>
            <a:srgbClr val="F26B43"/>
          </p15:clr>
        </p15:guide>
        <p15:guide id="3" pos="6924">
          <p15:clr>
            <a:srgbClr val="F26B43"/>
          </p15:clr>
        </p15:guide>
        <p15:guide id="4" orient="horz" pos="210">
          <p15:clr>
            <a:srgbClr val="F26B43"/>
          </p15:clr>
        </p15:guide>
        <p15:guide id="5" orient="horz" pos="883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3997">
          <p15:clr>
            <a:srgbClr val="F26B43"/>
          </p15:clr>
        </p15:guide>
        <p15:guide id="8" pos="847">
          <p15:clr>
            <a:srgbClr val="F26B43"/>
          </p15:clr>
        </p15:guide>
        <p15:guide id="9" pos="6833">
          <p15:clr>
            <a:srgbClr val="F26B43"/>
          </p15:clr>
        </p15:guide>
        <p15:guide id="10" pos="211">
          <p15:clr>
            <a:srgbClr val="F26B43"/>
          </p15:clr>
        </p15:guide>
        <p15:guide id="11" pos="746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718185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33500" y="1270921"/>
            <a:ext cx="7181849" cy="296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769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6.png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5981" y="1580412"/>
            <a:ext cx="4912545" cy="1779725"/>
          </a:xfrm>
        </p:spPr>
        <p:txBody>
          <a:bodyPr/>
          <a:lstStyle/>
          <a:p>
            <a:r>
              <a:rPr lang="sv-SE" dirty="0"/>
              <a:t>Omställningsarbetet i Västra Götaland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15984" y="3403867"/>
            <a:ext cx="4727529" cy="1241822"/>
          </a:xfrm>
        </p:spPr>
        <p:txBody>
          <a:bodyPr>
            <a:normAutofit/>
          </a:bodyPr>
          <a:lstStyle/>
          <a:p>
            <a:r>
              <a:rPr lang="sv-SE" sz="1600" b="1" i="1" dirty="0"/>
              <a:t>Jan Eriksson, programchef omställningen </a:t>
            </a:r>
            <a:endParaRPr lang="sv-SE" sz="1600" b="1" dirty="0"/>
          </a:p>
          <a:p>
            <a:endParaRPr lang="sv-SE" sz="15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Bildobjekt 3" descr="C:\Users\lenla19\AppData\Local\Microsoft\Windows\Temporary Internet Files\Content.Outlook\P0UGEH69\Fyrbodals hälsoakademi_transparent bakgrund.png">
            <a:extLst>
              <a:ext uri="{FF2B5EF4-FFF2-40B4-BE49-F238E27FC236}">
                <a16:creationId xmlns:a16="http://schemas.microsoft.com/office/drawing/2014/main" id="{05008AF2-468F-4F57-849B-7400FEAFEA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9" y="181203"/>
            <a:ext cx="3490913" cy="31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1B9D0C2-44FB-43E8-8343-A0ECC4AB1A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25" y="151200"/>
            <a:ext cx="932974" cy="37290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A5986E7-96BF-48A8-8751-8DC5ABAC87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74" y="154912"/>
            <a:ext cx="2314099" cy="432911"/>
          </a:xfrm>
          <a:prstGeom prst="rect">
            <a:avLst/>
          </a:prstGeom>
          <a:ln>
            <a:noFill/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DF072AB-398A-4A27-9979-97FE7E0A383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04" y="4837272"/>
            <a:ext cx="1009174" cy="30622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2BC0912-44D0-44A9-A415-2B261EE5412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28" y="4622959"/>
            <a:ext cx="1212056" cy="245745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053412AD-A034-4287-A0B0-5AFF771733D4}"/>
              </a:ext>
            </a:extLst>
          </p:cNvPr>
          <p:cNvGrpSpPr/>
          <p:nvPr/>
        </p:nvGrpSpPr>
        <p:grpSpPr>
          <a:xfrm>
            <a:off x="8382449" y="154912"/>
            <a:ext cx="486229" cy="772456"/>
            <a:chOff x="4311835" y="1449413"/>
            <a:chExt cx="648305" cy="1029942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6B7D8928-578E-4958-AD17-4DA3B8CFC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665" y="1449413"/>
              <a:ext cx="480646" cy="417195"/>
            </a:xfrm>
            <a:prstGeom prst="rect">
              <a:avLst/>
            </a:prstGeom>
          </p:spPr>
        </p:pic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880EA681-430B-4BAE-A393-6CAB0C477017}"/>
                </a:ext>
              </a:extLst>
            </p:cNvPr>
            <p:cNvSpPr txBox="1"/>
            <p:nvPr/>
          </p:nvSpPr>
          <p:spPr>
            <a:xfrm>
              <a:off x="4311835" y="1802247"/>
              <a:ext cx="648305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rgbClr val="006298"/>
                  </a:solidFill>
                  <a:latin typeface="Calibri"/>
                </a:rPr>
                <a:t>GITS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52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>
            <a:extLst>
              <a:ext uri="{FF2B5EF4-FFF2-40B4-BE49-F238E27FC236}">
                <a16:creationId xmlns:a16="http://schemas.microsoft.com/office/drawing/2014/main" id="{F4080C8E-FBB2-42A8-8134-DD24C9FFC7EC}"/>
              </a:ext>
            </a:extLst>
          </p:cNvPr>
          <p:cNvSpPr/>
          <p:nvPr/>
        </p:nvSpPr>
        <p:spPr>
          <a:xfrm>
            <a:off x="1155933" y="1348448"/>
            <a:ext cx="2167200" cy="1396800"/>
          </a:xfrm>
          <a:prstGeom prst="rect">
            <a:avLst/>
          </a:prstGeom>
          <a:blipFill rotWithShape="1">
            <a:blip r:embed="rId2"/>
            <a:srcRect/>
            <a:stretch>
              <a:fillRect t="-32000" b="-3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7FE6004-E140-4D2B-9DC6-2B2E3B33FD57}"/>
              </a:ext>
            </a:extLst>
          </p:cNvPr>
          <p:cNvSpPr/>
          <p:nvPr/>
        </p:nvSpPr>
        <p:spPr>
          <a:xfrm>
            <a:off x="5662472" y="1351831"/>
            <a:ext cx="2167200" cy="1396800"/>
          </a:xfrm>
          <a:prstGeom prst="rect">
            <a:avLst/>
          </a:prstGeom>
          <a:blipFill rotWithShape="1">
            <a:blip r:embed="rId3"/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D889066-59AE-4D35-9BE3-CBF6237276A6}"/>
              </a:ext>
            </a:extLst>
          </p:cNvPr>
          <p:cNvSpPr/>
          <p:nvPr/>
        </p:nvSpPr>
        <p:spPr>
          <a:xfrm>
            <a:off x="5662472" y="2832269"/>
            <a:ext cx="2166937" cy="1396772"/>
          </a:xfrm>
          <a:prstGeom prst="rect">
            <a:avLst/>
          </a:prstGeom>
          <a:blipFill rotWithShape="1">
            <a:blip r:embed="rId4"/>
            <a:srcRect/>
            <a:stretch>
              <a:fillRect l="-31000" r="-3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015EA97-69C9-43C2-BCC5-8C4018ABECE6}"/>
              </a:ext>
            </a:extLst>
          </p:cNvPr>
          <p:cNvSpPr/>
          <p:nvPr/>
        </p:nvSpPr>
        <p:spPr>
          <a:xfrm>
            <a:off x="5675717" y="3757469"/>
            <a:ext cx="2136897" cy="403200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  <a:alpha val="84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72E797E-6AA1-43A4-B264-B11B1C777337}"/>
              </a:ext>
            </a:extLst>
          </p:cNvPr>
          <p:cNvSpPr txBox="1"/>
          <p:nvPr/>
        </p:nvSpPr>
        <p:spPr>
          <a:xfrm>
            <a:off x="5953702" y="3744626"/>
            <a:ext cx="1391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Webbtidbok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6BC3CFA-5E5B-4735-AB4C-E64D80C664DC}"/>
              </a:ext>
            </a:extLst>
          </p:cNvPr>
          <p:cNvSpPr/>
          <p:nvPr/>
        </p:nvSpPr>
        <p:spPr>
          <a:xfrm>
            <a:off x="5675717" y="4131016"/>
            <a:ext cx="2136897" cy="10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C2B336EB-1C1C-49CF-9BEF-1E7BAEE751B6}"/>
              </a:ext>
            </a:extLst>
          </p:cNvPr>
          <p:cNvSpPr txBox="1">
            <a:spLocks/>
          </p:cNvSpPr>
          <p:nvPr/>
        </p:nvSpPr>
        <p:spPr>
          <a:xfrm>
            <a:off x="532800" y="174961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Sex</a:t>
            </a:r>
            <a:r>
              <a:rPr kumimoji="0" lang="sv-SE" sz="36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prioriterade 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digitala invånartjänster</a:t>
            </a:r>
            <a:endParaRPr kumimoji="0" lang="sv-SE" sz="3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1B49C9F-CC61-4083-9B36-68D3AC943E10}"/>
              </a:ext>
            </a:extLst>
          </p:cNvPr>
          <p:cNvSpPr/>
          <p:nvPr/>
        </p:nvSpPr>
        <p:spPr>
          <a:xfrm>
            <a:off x="1170319" y="2273648"/>
            <a:ext cx="2138400" cy="403200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  <a:alpha val="84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D86D3CA6-1FC9-40AE-9453-7E97165DE392}"/>
              </a:ext>
            </a:extLst>
          </p:cNvPr>
          <p:cNvSpPr txBox="1"/>
          <p:nvPr/>
        </p:nvSpPr>
        <p:spPr>
          <a:xfrm>
            <a:off x="1172728" y="2281896"/>
            <a:ext cx="2013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Digitala </a:t>
            </a:r>
            <a:r>
              <a:rPr kumimoji="0" lang="sv-S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vårdmöten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B222C08-80FD-47DF-8220-FAC2C6EBF8B8}"/>
              </a:ext>
            </a:extLst>
          </p:cNvPr>
          <p:cNvSpPr/>
          <p:nvPr/>
        </p:nvSpPr>
        <p:spPr>
          <a:xfrm>
            <a:off x="1170318" y="2637248"/>
            <a:ext cx="2138400" cy="108000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0580741-6E74-4B7D-A0C3-E39342DBE623}"/>
              </a:ext>
            </a:extLst>
          </p:cNvPr>
          <p:cNvSpPr/>
          <p:nvPr/>
        </p:nvSpPr>
        <p:spPr>
          <a:xfrm>
            <a:off x="5654764" y="2251576"/>
            <a:ext cx="2167200" cy="403200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  <a:alpha val="84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7839814C-9DF2-47AA-A7E6-309286C74141}"/>
              </a:ext>
            </a:extLst>
          </p:cNvPr>
          <p:cNvSpPr txBox="1"/>
          <p:nvPr/>
        </p:nvSpPr>
        <p:spPr>
          <a:xfrm>
            <a:off x="6153326" y="2307965"/>
            <a:ext cx="13917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Vårdexpressen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1A6782B-4FA3-4A2C-A952-EC5D97080D5C}"/>
              </a:ext>
            </a:extLst>
          </p:cNvPr>
          <p:cNvSpPr/>
          <p:nvPr/>
        </p:nvSpPr>
        <p:spPr>
          <a:xfrm>
            <a:off x="5654764" y="2652515"/>
            <a:ext cx="2167200" cy="108000"/>
          </a:xfrm>
          <a:prstGeom prst="rect">
            <a:avLst/>
          </a:prstGeom>
          <a:solidFill>
            <a:srgbClr val="AF16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B3331C-B6D1-4BE2-8352-46C4ECE164EE}"/>
              </a:ext>
            </a:extLst>
          </p:cNvPr>
          <p:cNvSpPr/>
          <p:nvPr/>
        </p:nvSpPr>
        <p:spPr>
          <a:xfrm>
            <a:off x="1166185" y="2820886"/>
            <a:ext cx="2167200" cy="1396800"/>
          </a:xfrm>
          <a:prstGeom prst="rect">
            <a:avLst/>
          </a:prstGeom>
          <a:blipFill rotWithShape="1">
            <a:blip r:embed="rId5"/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93A75D3-9AF1-4C71-90C0-036C19434250}"/>
              </a:ext>
            </a:extLst>
          </p:cNvPr>
          <p:cNvSpPr/>
          <p:nvPr/>
        </p:nvSpPr>
        <p:spPr>
          <a:xfrm>
            <a:off x="1155934" y="3698019"/>
            <a:ext cx="2167200" cy="403200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  <a:alpha val="84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15C5AC81-4F0C-4AAC-9E7B-FCBD20C31A1D}"/>
              </a:ext>
            </a:extLst>
          </p:cNvPr>
          <p:cNvSpPr txBox="1"/>
          <p:nvPr/>
        </p:nvSpPr>
        <p:spPr>
          <a:xfrm>
            <a:off x="1157743" y="3741089"/>
            <a:ext cx="21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Stöd och behandling, SOB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74A5CAA-AA3F-48AF-86D4-47FB091C0226}"/>
              </a:ext>
            </a:extLst>
          </p:cNvPr>
          <p:cNvSpPr/>
          <p:nvPr/>
        </p:nvSpPr>
        <p:spPr>
          <a:xfrm>
            <a:off x="1155933" y="4111836"/>
            <a:ext cx="2167200" cy="10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1291BCEA-CF9D-4DD5-9128-3F3B8C46D43D}"/>
              </a:ext>
            </a:extLst>
          </p:cNvPr>
          <p:cNvSpPr/>
          <p:nvPr/>
        </p:nvSpPr>
        <p:spPr>
          <a:xfrm>
            <a:off x="3428827" y="2824474"/>
            <a:ext cx="2167200" cy="1396800"/>
          </a:xfrm>
          <a:prstGeom prst="rect">
            <a:avLst/>
          </a:prstGeom>
          <a:blipFill rotWithShape="1">
            <a:blip r:embed="rId6"/>
            <a:srcRect/>
            <a:stretch>
              <a:fillRect t="-18000" b="-1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33B53A13-E5BA-4BE9-908A-CFEE72B2FA90}"/>
              </a:ext>
            </a:extLst>
          </p:cNvPr>
          <p:cNvSpPr/>
          <p:nvPr/>
        </p:nvSpPr>
        <p:spPr>
          <a:xfrm>
            <a:off x="3395156" y="1348448"/>
            <a:ext cx="2167200" cy="1396800"/>
          </a:xfrm>
          <a:prstGeom prst="rect">
            <a:avLst/>
          </a:prstGeom>
          <a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CDEEB687-D208-4759-9F1E-36A1FFF050FE}"/>
              </a:ext>
            </a:extLst>
          </p:cNvPr>
          <p:cNvSpPr/>
          <p:nvPr/>
        </p:nvSpPr>
        <p:spPr>
          <a:xfrm>
            <a:off x="3456037" y="2273648"/>
            <a:ext cx="2106319" cy="403200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  <a:alpha val="84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896D271-A744-47DE-A6E1-98003988E50E}"/>
              </a:ext>
            </a:extLst>
          </p:cNvPr>
          <p:cNvSpPr/>
          <p:nvPr/>
        </p:nvSpPr>
        <p:spPr>
          <a:xfrm>
            <a:off x="3423956" y="2637248"/>
            <a:ext cx="2138400" cy="108000"/>
          </a:xfrm>
          <a:prstGeom prst="rect">
            <a:avLst/>
          </a:prstGeom>
          <a:solidFill>
            <a:srgbClr val="F9AA1D"/>
          </a:solidFill>
          <a:ln>
            <a:solidFill>
              <a:srgbClr val="F6B55A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1C295E18-7E94-4F61-A03F-DF00117DE9AA}"/>
              </a:ext>
            </a:extLst>
          </p:cNvPr>
          <p:cNvSpPr/>
          <p:nvPr/>
        </p:nvSpPr>
        <p:spPr>
          <a:xfrm>
            <a:off x="3408324" y="3709856"/>
            <a:ext cx="2167200" cy="403200"/>
          </a:xfrm>
          <a:prstGeom prst="rect">
            <a:avLst/>
          </a:prstGeom>
          <a:solidFill>
            <a:schemeClr val="accent1">
              <a:tint val="50000"/>
              <a:hueOff val="0"/>
              <a:satOff val="0"/>
              <a:lumOff val="0"/>
              <a:alpha val="84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3EF6803-134B-4856-8446-959AA5316799}"/>
              </a:ext>
            </a:extLst>
          </p:cNvPr>
          <p:cNvSpPr txBox="1"/>
          <p:nvPr/>
        </p:nvSpPr>
        <p:spPr>
          <a:xfrm>
            <a:off x="3408324" y="3743198"/>
            <a:ext cx="19732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1177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E8F9A87B-A4E6-4845-8200-2272B59B3167}"/>
              </a:ext>
            </a:extLst>
          </p:cNvPr>
          <p:cNvSpPr/>
          <p:nvPr/>
        </p:nvSpPr>
        <p:spPr>
          <a:xfrm>
            <a:off x="3408324" y="4113274"/>
            <a:ext cx="2167200" cy="10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8F88A1E3-62D7-4FD5-984D-2F47CA57FF67}"/>
              </a:ext>
            </a:extLst>
          </p:cNvPr>
          <p:cNvSpPr txBox="1"/>
          <p:nvPr/>
        </p:nvSpPr>
        <p:spPr>
          <a:xfrm>
            <a:off x="3463180" y="2297396"/>
            <a:ext cx="1946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”Egenmonitorering”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1549133-F23A-4E71-AE33-94D0B9D43725}"/>
              </a:ext>
            </a:extLst>
          </p:cNvPr>
          <p:cNvSpPr txBox="1"/>
          <p:nvPr/>
        </p:nvSpPr>
        <p:spPr>
          <a:xfrm>
            <a:off x="828469" y="4293324"/>
            <a:ext cx="7132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Digitala tjänster i kontakten med invånare och patienter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D0F8AEF-D4DF-4AC4-8ACE-32126A9B7B95}"/>
              </a:ext>
            </a:extLst>
          </p:cNvPr>
          <p:cNvSpPr/>
          <p:nvPr/>
        </p:nvSpPr>
        <p:spPr>
          <a:xfrm>
            <a:off x="1100379" y="1287361"/>
            <a:ext cx="4511146" cy="1504419"/>
          </a:xfrm>
          <a:prstGeom prst="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659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1" grpId="0"/>
      <p:bldP spid="12" grpId="0" animBg="1"/>
      <p:bldP spid="13" grpId="0"/>
      <p:bldP spid="14" grpId="0" animBg="1"/>
      <p:bldP spid="24" grpId="0" animBg="1"/>
      <p:bldP spid="25" grpId="0"/>
      <p:bldP spid="26" grpId="0" animBg="1"/>
      <p:bldP spid="28" grpId="0" animBg="1"/>
      <p:bldP spid="29" grpId="0"/>
      <p:bldP spid="30" grpId="0" animBg="1"/>
      <p:bldP spid="36" grpId="0" animBg="1"/>
      <p:bldP spid="20" grpId="0" animBg="1"/>
      <p:bldP spid="22" grpId="0" animBg="1"/>
      <p:bldP spid="32" grpId="0" animBg="1"/>
      <p:bldP spid="33" grpId="0"/>
      <p:bldP spid="34" grpId="0" animBg="1"/>
      <p:bldP spid="38" grpId="0"/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l: femhörning 50">
            <a:extLst>
              <a:ext uri="{FF2B5EF4-FFF2-40B4-BE49-F238E27FC236}">
                <a16:creationId xmlns:a16="http://schemas.microsoft.com/office/drawing/2014/main" id="{F5A75D53-573F-4E58-93D8-460A57B8526E}"/>
              </a:ext>
            </a:extLst>
          </p:cNvPr>
          <p:cNvSpPr/>
          <p:nvPr/>
        </p:nvSpPr>
        <p:spPr>
          <a:xfrm>
            <a:off x="3650365" y="3077196"/>
            <a:ext cx="5443200" cy="446568"/>
          </a:xfrm>
          <a:prstGeom prst="homePlate">
            <a:avLst/>
          </a:prstGeom>
          <a:solidFill>
            <a:schemeClr val="accent5">
              <a:lumMod val="75000"/>
              <a:alpha val="44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2" name="Rektangel: rundade hörn 61">
            <a:extLst>
              <a:ext uri="{FF2B5EF4-FFF2-40B4-BE49-F238E27FC236}">
                <a16:creationId xmlns:a16="http://schemas.microsoft.com/office/drawing/2014/main" id="{5A325275-E7BB-410D-BF39-6837FF3202DC}"/>
              </a:ext>
            </a:extLst>
          </p:cNvPr>
          <p:cNvSpPr/>
          <p:nvPr/>
        </p:nvSpPr>
        <p:spPr>
          <a:xfrm>
            <a:off x="3291772" y="975337"/>
            <a:ext cx="287847" cy="30101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: rundade hörn 4">
            <a:extLst>
              <a:ext uri="{FF2B5EF4-FFF2-40B4-BE49-F238E27FC236}">
                <a16:creationId xmlns:a16="http://schemas.microsoft.com/office/drawing/2014/main" id="{1350BF65-6604-4989-800E-8614C1216118}"/>
              </a:ext>
            </a:extLst>
          </p:cNvPr>
          <p:cNvSpPr/>
          <p:nvPr/>
        </p:nvSpPr>
        <p:spPr>
          <a:xfrm>
            <a:off x="2962875" y="979103"/>
            <a:ext cx="287847" cy="301013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Pil: femhörning 21">
            <a:extLst>
              <a:ext uri="{FF2B5EF4-FFF2-40B4-BE49-F238E27FC236}">
                <a16:creationId xmlns:a16="http://schemas.microsoft.com/office/drawing/2014/main" id="{3C7ACD74-45D2-4762-9353-A959CE5CCAFD}"/>
              </a:ext>
            </a:extLst>
          </p:cNvPr>
          <p:cNvSpPr/>
          <p:nvPr/>
        </p:nvSpPr>
        <p:spPr>
          <a:xfrm>
            <a:off x="3644857" y="2022326"/>
            <a:ext cx="5443200" cy="446568"/>
          </a:xfrm>
          <a:prstGeom prst="homePlate">
            <a:avLst/>
          </a:prstGeom>
          <a:solidFill>
            <a:srgbClr val="C557A7">
              <a:alpha val="21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8" name="Pil: femhörning 17">
            <a:extLst>
              <a:ext uri="{FF2B5EF4-FFF2-40B4-BE49-F238E27FC236}">
                <a16:creationId xmlns:a16="http://schemas.microsoft.com/office/drawing/2014/main" id="{D7EBD332-7EDB-4B34-BB59-0F4915DE2DE0}"/>
              </a:ext>
            </a:extLst>
          </p:cNvPr>
          <p:cNvSpPr/>
          <p:nvPr/>
        </p:nvSpPr>
        <p:spPr>
          <a:xfrm>
            <a:off x="3644856" y="1010620"/>
            <a:ext cx="5442470" cy="446400"/>
          </a:xfrm>
          <a:prstGeom prst="homePlate">
            <a:avLst/>
          </a:prstGeom>
          <a:solidFill>
            <a:srgbClr val="367B1E">
              <a:alpha val="17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9" name="Pil: femhörning 18">
            <a:extLst>
              <a:ext uri="{FF2B5EF4-FFF2-40B4-BE49-F238E27FC236}">
                <a16:creationId xmlns:a16="http://schemas.microsoft.com/office/drawing/2014/main" id="{70DD11C6-B4D8-4199-8134-3A8C2FD1F65B}"/>
              </a:ext>
            </a:extLst>
          </p:cNvPr>
          <p:cNvSpPr/>
          <p:nvPr/>
        </p:nvSpPr>
        <p:spPr>
          <a:xfrm>
            <a:off x="3646762" y="1509327"/>
            <a:ext cx="5443200" cy="446568"/>
          </a:xfrm>
          <a:prstGeom prst="homePlate">
            <a:avLst/>
          </a:prstGeom>
          <a:solidFill>
            <a:srgbClr val="F2A900">
              <a:alpha val="26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9874859-F8A8-4A04-9FD3-3593759D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300" y="751"/>
            <a:ext cx="8611200" cy="726027"/>
          </a:xfrm>
        </p:spPr>
        <p:txBody>
          <a:bodyPr>
            <a:normAutofit/>
          </a:bodyPr>
          <a:lstStyle/>
          <a:p>
            <a:r>
              <a:rPr lang="sv-SE" dirty="0"/>
              <a:t>Status för de sex prioriterade invånartjänsterna</a:t>
            </a:r>
          </a:p>
        </p:txBody>
      </p:sp>
      <p:sp>
        <p:nvSpPr>
          <p:cNvPr id="6" name="Pil: femhörning 5">
            <a:extLst>
              <a:ext uri="{FF2B5EF4-FFF2-40B4-BE49-F238E27FC236}">
                <a16:creationId xmlns:a16="http://schemas.microsoft.com/office/drawing/2014/main" id="{55E89AD1-A882-49C7-86B0-74FD124D4A8F}"/>
              </a:ext>
            </a:extLst>
          </p:cNvPr>
          <p:cNvSpPr/>
          <p:nvPr/>
        </p:nvSpPr>
        <p:spPr>
          <a:xfrm>
            <a:off x="421649" y="1011519"/>
            <a:ext cx="2417135" cy="446400"/>
          </a:xfrm>
          <a:prstGeom prst="homePlate">
            <a:avLst/>
          </a:prstGeom>
          <a:solidFill>
            <a:srgbClr val="367B1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Digitala </a:t>
            </a:r>
            <a:r>
              <a:rPr lang="sv-SE" dirty="0" err="1"/>
              <a:t>vårdmöten</a:t>
            </a:r>
            <a:r>
              <a:rPr lang="sv-SE" dirty="0"/>
              <a:t> </a:t>
            </a:r>
          </a:p>
        </p:txBody>
      </p:sp>
      <p:sp>
        <p:nvSpPr>
          <p:cNvPr id="8" name="Pil: femhörning 7">
            <a:extLst>
              <a:ext uri="{FF2B5EF4-FFF2-40B4-BE49-F238E27FC236}">
                <a16:creationId xmlns:a16="http://schemas.microsoft.com/office/drawing/2014/main" id="{1001F07B-8AFE-4FD9-8777-D1C9B0A974F2}"/>
              </a:ext>
            </a:extLst>
          </p:cNvPr>
          <p:cNvSpPr/>
          <p:nvPr/>
        </p:nvSpPr>
        <p:spPr>
          <a:xfrm>
            <a:off x="430004" y="2041616"/>
            <a:ext cx="2417135" cy="446568"/>
          </a:xfrm>
          <a:prstGeom prst="homePlate">
            <a:avLst/>
          </a:prstGeom>
          <a:solidFill>
            <a:srgbClr val="C557A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           Vårdexpressen</a:t>
            </a:r>
          </a:p>
        </p:txBody>
      </p:sp>
      <p:sp>
        <p:nvSpPr>
          <p:cNvPr id="9" name="Pil: femhörning 8">
            <a:extLst>
              <a:ext uri="{FF2B5EF4-FFF2-40B4-BE49-F238E27FC236}">
                <a16:creationId xmlns:a16="http://schemas.microsoft.com/office/drawing/2014/main" id="{6DDDBD7F-1A95-428B-9235-21FC6F66587B}"/>
              </a:ext>
            </a:extLst>
          </p:cNvPr>
          <p:cNvSpPr/>
          <p:nvPr/>
        </p:nvSpPr>
        <p:spPr>
          <a:xfrm>
            <a:off x="430005" y="2549216"/>
            <a:ext cx="2417135" cy="446568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Stöd och behandling </a:t>
            </a:r>
          </a:p>
        </p:txBody>
      </p:sp>
      <p:sp>
        <p:nvSpPr>
          <p:cNvPr id="10" name="Pil: femhörning 9">
            <a:extLst>
              <a:ext uri="{FF2B5EF4-FFF2-40B4-BE49-F238E27FC236}">
                <a16:creationId xmlns:a16="http://schemas.microsoft.com/office/drawing/2014/main" id="{CDF25381-38CF-4A15-A0D3-B510F9B9EBBE}"/>
              </a:ext>
            </a:extLst>
          </p:cNvPr>
          <p:cNvSpPr/>
          <p:nvPr/>
        </p:nvSpPr>
        <p:spPr>
          <a:xfrm>
            <a:off x="430005" y="3056816"/>
            <a:ext cx="2417135" cy="446568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        1177 Första linjens vård</a:t>
            </a:r>
          </a:p>
        </p:txBody>
      </p:sp>
      <p:sp>
        <p:nvSpPr>
          <p:cNvPr id="11" name="Pil: femhörning 10">
            <a:extLst>
              <a:ext uri="{FF2B5EF4-FFF2-40B4-BE49-F238E27FC236}">
                <a16:creationId xmlns:a16="http://schemas.microsoft.com/office/drawing/2014/main" id="{50DA4C8B-B21B-4040-8DE1-55902719EFD2}"/>
              </a:ext>
            </a:extLst>
          </p:cNvPr>
          <p:cNvSpPr/>
          <p:nvPr/>
        </p:nvSpPr>
        <p:spPr>
          <a:xfrm>
            <a:off x="430004" y="3557216"/>
            <a:ext cx="2417135" cy="446568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           Webbtidbok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DC0B8B7-6265-4F81-AE4D-91A632DE0E49}"/>
              </a:ext>
            </a:extLst>
          </p:cNvPr>
          <p:cNvSpPr txBox="1"/>
          <p:nvPr/>
        </p:nvSpPr>
        <p:spPr>
          <a:xfrm>
            <a:off x="3668039" y="975283"/>
            <a:ext cx="178927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15 verksamheter klara </a:t>
            </a:r>
          </a:p>
          <a:p>
            <a:r>
              <a:rPr lang="sv-SE" dirty="0"/>
              <a:t>30 nya under april/maj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A37EA6A-62B2-4B99-A83C-B96ABE005BA5}"/>
              </a:ext>
            </a:extLst>
          </p:cNvPr>
          <p:cNvSpPr txBox="1"/>
          <p:nvPr/>
        </p:nvSpPr>
        <p:spPr>
          <a:xfrm>
            <a:off x="5574794" y="1003246"/>
            <a:ext cx="14487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Införandetakten </a:t>
            </a:r>
          </a:p>
          <a:p>
            <a:r>
              <a:rPr lang="sv-SE" dirty="0"/>
              <a:t>tredubblad 1 april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B5F385F-C960-4E70-9543-FD3DEF8EF6AD}"/>
              </a:ext>
            </a:extLst>
          </p:cNvPr>
          <p:cNvSpPr txBox="1"/>
          <p:nvPr/>
        </p:nvSpPr>
        <p:spPr>
          <a:xfrm>
            <a:off x="6940089" y="1007488"/>
            <a:ext cx="21126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Implementering sker enligt </a:t>
            </a:r>
          </a:p>
          <a:p>
            <a:r>
              <a:rPr lang="sv-SE" dirty="0"/>
              <a:t>verksamhetsbehov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1CE2A60E-C3C7-4CC4-B2CA-C0412C8C07D0}"/>
              </a:ext>
            </a:extLst>
          </p:cNvPr>
          <p:cNvSpPr txBox="1"/>
          <p:nvPr/>
        </p:nvSpPr>
        <p:spPr>
          <a:xfrm>
            <a:off x="3644856" y="1471728"/>
            <a:ext cx="52025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Piloter för KOL, IBD pågår. Nya piloter är på gång. </a:t>
            </a:r>
          </a:p>
          <a:p>
            <a:r>
              <a:rPr lang="sv-SE" dirty="0"/>
              <a:t>Utredning slutlig lösning med Millenium pågår 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96AB8F0C-5DF1-4591-8452-7E0045EA9102}"/>
              </a:ext>
            </a:extLst>
          </p:cNvPr>
          <p:cNvSpPr txBox="1"/>
          <p:nvPr/>
        </p:nvSpPr>
        <p:spPr>
          <a:xfrm>
            <a:off x="3636224" y="2093438"/>
            <a:ext cx="51176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Piloter </a:t>
            </a:r>
            <a:r>
              <a:rPr lang="sv-SE" dirty="0" err="1"/>
              <a:t>Närhälsan</a:t>
            </a:r>
            <a:r>
              <a:rPr lang="sv-SE" dirty="0"/>
              <a:t> hösten 2019.  Utveckling och breddinförande 2020  </a:t>
            </a:r>
          </a:p>
        </p:txBody>
      </p:sp>
      <p:sp>
        <p:nvSpPr>
          <p:cNvPr id="23" name="Rektangel: rundade hörn 22">
            <a:extLst>
              <a:ext uri="{FF2B5EF4-FFF2-40B4-BE49-F238E27FC236}">
                <a16:creationId xmlns:a16="http://schemas.microsoft.com/office/drawing/2014/main" id="{314B7A92-7F3B-4751-B92E-4581D23031E7}"/>
              </a:ext>
            </a:extLst>
          </p:cNvPr>
          <p:cNvSpPr/>
          <p:nvPr/>
        </p:nvSpPr>
        <p:spPr>
          <a:xfrm>
            <a:off x="90877" y="4105027"/>
            <a:ext cx="8961842" cy="804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/>
              <a:t>Centralt stöd till förvaltningarna / Koncernstab Hälso-och sjukvård samt VGR IT. </a:t>
            </a:r>
          </a:p>
          <a:p>
            <a:pPr algn="ctr"/>
            <a:r>
              <a:rPr lang="sv-SE" sz="1400" dirty="0"/>
              <a:t>Ansvarig på sjukhusen för respektive tjänst</a:t>
            </a:r>
          </a:p>
          <a:p>
            <a:pPr algn="ctr"/>
            <a:r>
              <a:rPr lang="sv-SE" sz="1400" dirty="0"/>
              <a:t>Inriktningen är att digitala invånartjänster ersätts som fysisk kontakt. Utredningar görs för specifika fall</a:t>
            </a:r>
          </a:p>
        </p:txBody>
      </p:sp>
      <p:sp>
        <p:nvSpPr>
          <p:cNvPr id="24" name="Pil: femhörning 23">
            <a:extLst>
              <a:ext uri="{FF2B5EF4-FFF2-40B4-BE49-F238E27FC236}">
                <a16:creationId xmlns:a16="http://schemas.microsoft.com/office/drawing/2014/main" id="{A823D27E-1F9E-46A1-A556-7C9365F87B21}"/>
              </a:ext>
            </a:extLst>
          </p:cNvPr>
          <p:cNvSpPr/>
          <p:nvPr/>
        </p:nvSpPr>
        <p:spPr>
          <a:xfrm>
            <a:off x="3641978" y="2545616"/>
            <a:ext cx="5443200" cy="446568"/>
          </a:xfrm>
          <a:prstGeom prst="homePlate">
            <a:avLst/>
          </a:prstGeom>
          <a:solidFill>
            <a:schemeClr val="accent6">
              <a:lumMod val="75000"/>
              <a:alpha val="36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F9D0B2C3-FAEA-4DA0-9A88-ACB7AD56E341}"/>
              </a:ext>
            </a:extLst>
          </p:cNvPr>
          <p:cNvSpPr txBox="1"/>
          <p:nvPr/>
        </p:nvSpPr>
        <p:spPr>
          <a:xfrm flipH="1">
            <a:off x="3642065" y="2500117"/>
            <a:ext cx="18668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Införande av </a:t>
            </a:r>
            <a:r>
              <a:rPr lang="sv-SE" dirty="0" err="1"/>
              <a:t>iKBT</a:t>
            </a:r>
            <a:r>
              <a:rPr lang="sv-SE" dirty="0"/>
              <a:t> i </a:t>
            </a:r>
            <a:r>
              <a:rPr lang="sv-SE" dirty="0" err="1"/>
              <a:t>Närhälsan</a:t>
            </a:r>
            <a:r>
              <a:rPr lang="sv-SE" dirty="0"/>
              <a:t> Q1 2020</a:t>
            </a:r>
          </a:p>
        </p:txBody>
      </p:sp>
      <p:sp>
        <p:nvSpPr>
          <p:cNvPr id="30" name="Pil: femhörning 29">
            <a:extLst>
              <a:ext uri="{FF2B5EF4-FFF2-40B4-BE49-F238E27FC236}">
                <a16:creationId xmlns:a16="http://schemas.microsoft.com/office/drawing/2014/main" id="{B7F6E655-C417-4CA8-82AA-EE3713F5FD15}"/>
              </a:ext>
            </a:extLst>
          </p:cNvPr>
          <p:cNvSpPr/>
          <p:nvPr/>
        </p:nvSpPr>
        <p:spPr>
          <a:xfrm>
            <a:off x="3651510" y="3575611"/>
            <a:ext cx="5443200" cy="446568"/>
          </a:xfrm>
          <a:prstGeom prst="homePlate">
            <a:avLst/>
          </a:prstGeom>
          <a:solidFill>
            <a:schemeClr val="accent1">
              <a:lumMod val="75000"/>
              <a:alpha val="48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8E610419-4B53-4C75-963F-A34101EFEE88}"/>
              </a:ext>
            </a:extLst>
          </p:cNvPr>
          <p:cNvSpPr txBox="1"/>
          <p:nvPr/>
        </p:nvSpPr>
        <p:spPr>
          <a:xfrm flipH="1">
            <a:off x="3650365" y="3545448"/>
            <a:ext cx="49782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Införs i </a:t>
            </a:r>
            <a:r>
              <a:rPr lang="sv-SE" dirty="0" err="1"/>
              <a:t>Närhälsan</a:t>
            </a:r>
            <a:r>
              <a:rPr lang="sv-SE" dirty="0"/>
              <a:t> (Asynja </a:t>
            </a:r>
            <a:r>
              <a:rPr lang="sv-SE" dirty="0" err="1"/>
              <a:t>Vipsh</a:t>
            </a:r>
            <a:r>
              <a:rPr lang="sv-SE" dirty="0"/>
              <a:t>) under Q2 2019</a:t>
            </a:r>
          </a:p>
          <a:p>
            <a:r>
              <a:rPr lang="sv-SE" dirty="0"/>
              <a:t>Införs på sjukhusen (Elvis) under 2020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A1017340-B506-4BEB-A3BB-F331362FC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7" y="1013152"/>
            <a:ext cx="665409" cy="446400"/>
          </a:xfrm>
          <a:prstGeom prst="rect">
            <a:avLst/>
          </a:prstGeom>
          <a:ln>
            <a:noFill/>
          </a:ln>
        </p:spPr>
      </p:pic>
      <p:sp>
        <p:nvSpPr>
          <p:cNvPr id="33" name="Ellips 32">
            <a:extLst>
              <a:ext uri="{FF2B5EF4-FFF2-40B4-BE49-F238E27FC236}">
                <a16:creationId xmlns:a16="http://schemas.microsoft.com/office/drawing/2014/main" id="{80578325-7CE3-43A5-B0DB-89F4481DCE87}"/>
              </a:ext>
            </a:extLst>
          </p:cNvPr>
          <p:cNvSpPr/>
          <p:nvPr/>
        </p:nvSpPr>
        <p:spPr>
          <a:xfrm>
            <a:off x="3002850" y="1134758"/>
            <a:ext cx="205128" cy="2110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4" name="Ellips 33">
            <a:extLst>
              <a:ext uri="{FF2B5EF4-FFF2-40B4-BE49-F238E27FC236}">
                <a16:creationId xmlns:a16="http://schemas.microsoft.com/office/drawing/2014/main" id="{3941D695-C0AC-4DBC-BD65-E19873064298}"/>
              </a:ext>
            </a:extLst>
          </p:cNvPr>
          <p:cNvSpPr/>
          <p:nvPr/>
        </p:nvSpPr>
        <p:spPr>
          <a:xfrm>
            <a:off x="3326094" y="1134416"/>
            <a:ext cx="205128" cy="2110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Ellips 34">
            <a:extLst>
              <a:ext uri="{FF2B5EF4-FFF2-40B4-BE49-F238E27FC236}">
                <a16:creationId xmlns:a16="http://schemas.microsoft.com/office/drawing/2014/main" id="{6947997F-F9DA-4843-81D6-2C033B131D83}"/>
              </a:ext>
            </a:extLst>
          </p:cNvPr>
          <p:cNvSpPr/>
          <p:nvPr/>
        </p:nvSpPr>
        <p:spPr>
          <a:xfrm>
            <a:off x="3006161" y="2654564"/>
            <a:ext cx="205128" cy="2110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Ellips 35">
            <a:extLst>
              <a:ext uri="{FF2B5EF4-FFF2-40B4-BE49-F238E27FC236}">
                <a16:creationId xmlns:a16="http://schemas.microsoft.com/office/drawing/2014/main" id="{DA0B18D7-3D6F-4451-B4E0-9447033D53DA}"/>
              </a:ext>
            </a:extLst>
          </p:cNvPr>
          <p:cNvSpPr/>
          <p:nvPr/>
        </p:nvSpPr>
        <p:spPr>
          <a:xfrm>
            <a:off x="3329549" y="2653616"/>
            <a:ext cx="205128" cy="2110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7" name="Ellips 36">
            <a:extLst>
              <a:ext uri="{FF2B5EF4-FFF2-40B4-BE49-F238E27FC236}">
                <a16:creationId xmlns:a16="http://schemas.microsoft.com/office/drawing/2014/main" id="{E47A2F29-01F2-4516-9680-144CAF74F0A1}"/>
              </a:ext>
            </a:extLst>
          </p:cNvPr>
          <p:cNvSpPr/>
          <p:nvPr/>
        </p:nvSpPr>
        <p:spPr>
          <a:xfrm>
            <a:off x="3005103" y="1637974"/>
            <a:ext cx="205128" cy="2110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8" name="Ellips 37">
            <a:extLst>
              <a:ext uri="{FF2B5EF4-FFF2-40B4-BE49-F238E27FC236}">
                <a16:creationId xmlns:a16="http://schemas.microsoft.com/office/drawing/2014/main" id="{0B3CC1C4-74AE-49C2-BDA0-71BBC88157F7}"/>
              </a:ext>
            </a:extLst>
          </p:cNvPr>
          <p:cNvSpPr/>
          <p:nvPr/>
        </p:nvSpPr>
        <p:spPr>
          <a:xfrm>
            <a:off x="3318087" y="1638416"/>
            <a:ext cx="205128" cy="2110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Ellips 38">
            <a:extLst>
              <a:ext uri="{FF2B5EF4-FFF2-40B4-BE49-F238E27FC236}">
                <a16:creationId xmlns:a16="http://schemas.microsoft.com/office/drawing/2014/main" id="{4D831673-2B9E-498B-9E24-24ACFF786DD7}"/>
              </a:ext>
            </a:extLst>
          </p:cNvPr>
          <p:cNvSpPr/>
          <p:nvPr/>
        </p:nvSpPr>
        <p:spPr>
          <a:xfrm>
            <a:off x="2999234" y="2148380"/>
            <a:ext cx="205128" cy="2110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Ellips 42">
            <a:extLst>
              <a:ext uri="{FF2B5EF4-FFF2-40B4-BE49-F238E27FC236}">
                <a16:creationId xmlns:a16="http://schemas.microsoft.com/office/drawing/2014/main" id="{FE22BC5B-B31A-493C-9F00-4356A14D77C5}"/>
              </a:ext>
            </a:extLst>
          </p:cNvPr>
          <p:cNvSpPr/>
          <p:nvPr/>
        </p:nvSpPr>
        <p:spPr>
          <a:xfrm>
            <a:off x="3003739" y="3167795"/>
            <a:ext cx="205128" cy="2110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BC8DC8C7-8087-47B1-A82B-4EA5EAD207D5}"/>
              </a:ext>
            </a:extLst>
          </p:cNvPr>
          <p:cNvSpPr/>
          <p:nvPr/>
        </p:nvSpPr>
        <p:spPr>
          <a:xfrm>
            <a:off x="3331746" y="3167055"/>
            <a:ext cx="205128" cy="2110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Ellips 44">
            <a:extLst>
              <a:ext uri="{FF2B5EF4-FFF2-40B4-BE49-F238E27FC236}">
                <a16:creationId xmlns:a16="http://schemas.microsoft.com/office/drawing/2014/main" id="{1DF879E3-CF05-45E1-B58B-8F35A0060BD2}"/>
              </a:ext>
            </a:extLst>
          </p:cNvPr>
          <p:cNvSpPr/>
          <p:nvPr/>
        </p:nvSpPr>
        <p:spPr>
          <a:xfrm>
            <a:off x="3007530" y="3660136"/>
            <a:ext cx="205128" cy="21100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8" name="Ellips 47">
            <a:extLst>
              <a:ext uri="{FF2B5EF4-FFF2-40B4-BE49-F238E27FC236}">
                <a16:creationId xmlns:a16="http://schemas.microsoft.com/office/drawing/2014/main" id="{2CACEB9E-6AE2-46BE-88C6-BDE7A15C6886}"/>
              </a:ext>
            </a:extLst>
          </p:cNvPr>
          <p:cNvSpPr/>
          <p:nvPr/>
        </p:nvSpPr>
        <p:spPr>
          <a:xfrm>
            <a:off x="3325904" y="3661616"/>
            <a:ext cx="205128" cy="21100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Pil: femhörning 49">
            <a:extLst>
              <a:ext uri="{FF2B5EF4-FFF2-40B4-BE49-F238E27FC236}">
                <a16:creationId xmlns:a16="http://schemas.microsoft.com/office/drawing/2014/main" id="{3EA1A2C1-EA86-485B-B3C0-6FA823052991}"/>
              </a:ext>
            </a:extLst>
          </p:cNvPr>
          <p:cNvSpPr/>
          <p:nvPr/>
        </p:nvSpPr>
        <p:spPr>
          <a:xfrm>
            <a:off x="427476" y="1530416"/>
            <a:ext cx="2417135" cy="446568"/>
          </a:xfrm>
          <a:prstGeom prst="homePlate">
            <a:avLst/>
          </a:prstGeom>
          <a:solidFill>
            <a:srgbClr val="F2A9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sv-SE" dirty="0">
                <a:solidFill>
                  <a:schemeClr val="tx1"/>
                </a:solidFill>
              </a:rPr>
              <a:t>           Egenmonitorering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F56D4680-318E-429E-818E-2026999685F8}"/>
              </a:ext>
            </a:extLst>
          </p:cNvPr>
          <p:cNvSpPr/>
          <p:nvPr/>
        </p:nvSpPr>
        <p:spPr>
          <a:xfrm>
            <a:off x="99235" y="1534302"/>
            <a:ext cx="656477" cy="446400"/>
          </a:xfrm>
          <a:prstGeom prst="rect">
            <a:avLst/>
          </a:prstGeom>
          <a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3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ktangel 51">
            <a:extLst>
              <a:ext uri="{FF2B5EF4-FFF2-40B4-BE49-F238E27FC236}">
                <a16:creationId xmlns:a16="http://schemas.microsoft.com/office/drawing/2014/main" id="{F89FD22C-4595-400B-9D89-FDF6AEABC4D4}"/>
              </a:ext>
            </a:extLst>
          </p:cNvPr>
          <p:cNvSpPr/>
          <p:nvPr/>
        </p:nvSpPr>
        <p:spPr>
          <a:xfrm>
            <a:off x="99235" y="2046318"/>
            <a:ext cx="652322" cy="446400"/>
          </a:xfrm>
          <a:prstGeom prst="rect">
            <a:avLst/>
          </a:prstGeom>
          <a:blipFill rotWithShape="1">
            <a:blip r:embed="rId5"/>
            <a:srcRect/>
            <a:stretch>
              <a:fillRect t="-5000" b="-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94765D6C-4BD2-4F9A-857B-9E5BE027839C}"/>
              </a:ext>
            </a:extLst>
          </p:cNvPr>
          <p:cNvSpPr/>
          <p:nvPr/>
        </p:nvSpPr>
        <p:spPr>
          <a:xfrm>
            <a:off x="115324" y="2554516"/>
            <a:ext cx="652322" cy="446400"/>
          </a:xfrm>
          <a:prstGeom prst="rect">
            <a:avLst/>
          </a:prstGeom>
          <a:blipFill rotWithShape="1">
            <a:blip r:embed="rId6"/>
            <a:srcRect/>
            <a:stretch>
              <a:fillRect t="-17000" b="-17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FA9D48CE-BDFE-4C09-9716-C65E54747696}"/>
              </a:ext>
            </a:extLst>
          </p:cNvPr>
          <p:cNvSpPr/>
          <p:nvPr/>
        </p:nvSpPr>
        <p:spPr>
          <a:xfrm>
            <a:off x="129917" y="3058322"/>
            <a:ext cx="651600" cy="446400"/>
          </a:xfrm>
          <a:prstGeom prst="rect">
            <a:avLst/>
          </a:prstGeom>
          <a:blipFill rotWithShape="1">
            <a:blip r:embed="rId7"/>
            <a:srcRect/>
            <a:stretch>
              <a:fillRect t="-18000" b="-18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0EB38FBA-6535-4868-9DFC-65EB53BE9D00}"/>
              </a:ext>
            </a:extLst>
          </p:cNvPr>
          <p:cNvSpPr/>
          <p:nvPr/>
        </p:nvSpPr>
        <p:spPr>
          <a:xfrm>
            <a:off x="115325" y="3556266"/>
            <a:ext cx="652322" cy="446400"/>
          </a:xfrm>
          <a:prstGeom prst="rect">
            <a:avLst/>
          </a:prstGeom>
          <a:blipFill rotWithShape="1">
            <a:blip r:embed="rId8"/>
            <a:srcRect/>
            <a:stretch>
              <a:fillRect l="-31000" r="-31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00DD68F7-3B93-4578-B443-5CCBB7BDC2BC}"/>
              </a:ext>
            </a:extLst>
          </p:cNvPr>
          <p:cNvSpPr txBox="1"/>
          <p:nvPr/>
        </p:nvSpPr>
        <p:spPr>
          <a:xfrm>
            <a:off x="2436899" y="637185"/>
            <a:ext cx="8980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Närhälsan</a:t>
            </a:r>
            <a:endParaRPr lang="sv-SE" dirty="0"/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1B0CCE66-4EC5-4E00-9D56-3BDFBCB036C0}"/>
              </a:ext>
            </a:extLst>
          </p:cNvPr>
          <p:cNvSpPr txBox="1"/>
          <p:nvPr/>
        </p:nvSpPr>
        <p:spPr>
          <a:xfrm>
            <a:off x="3227980" y="636078"/>
            <a:ext cx="7264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Sjukhus</a:t>
            </a:r>
          </a:p>
        </p:txBody>
      </p:sp>
      <p:sp>
        <p:nvSpPr>
          <p:cNvPr id="59" name="textruta 58">
            <a:extLst>
              <a:ext uri="{FF2B5EF4-FFF2-40B4-BE49-F238E27FC236}">
                <a16:creationId xmlns:a16="http://schemas.microsoft.com/office/drawing/2014/main" id="{DD29154D-F006-42E9-AE01-CEFDEF6CC6A4}"/>
              </a:ext>
            </a:extLst>
          </p:cNvPr>
          <p:cNvSpPr txBox="1"/>
          <p:nvPr/>
        </p:nvSpPr>
        <p:spPr>
          <a:xfrm flipH="1">
            <a:off x="5519932" y="2515542"/>
            <a:ext cx="34419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Efterfrågan styr införandet. Projektet utbildar i </a:t>
            </a:r>
            <a:r>
              <a:rPr lang="sv-SE" dirty="0" err="1"/>
              <a:t>SoB</a:t>
            </a:r>
            <a:r>
              <a:rPr lang="sv-SE" dirty="0"/>
              <a:t> så att fler kan designa stöd/stödprogram</a:t>
            </a:r>
          </a:p>
          <a:p>
            <a:endParaRPr lang="sv-SE" dirty="0"/>
          </a:p>
        </p:txBody>
      </p:sp>
      <p:sp>
        <p:nvSpPr>
          <p:cNvPr id="60" name="textruta 59">
            <a:extLst>
              <a:ext uri="{FF2B5EF4-FFF2-40B4-BE49-F238E27FC236}">
                <a16:creationId xmlns:a16="http://schemas.microsoft.com/office/drawing/2014/main" id="{801D0B97-D1BC-441D-AB8F-6D9476036E3C}"/>
              </a:ext>
            </a:extLst>
          </p:cNvPr>
          <p:cNvSpPr txBox="1"/>
          <p:nvPr/>
        </p:nvSpPr>
        <p:spPr>
          <a:xfrm flipH="1">
            <a:off x="6038340" y="3050037"/>
            <a:ext cx="30339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Pilot för video, chatt, symtomguide på 1177 Vårdguiden på telefon startar 2019</a:t>
            </a:r>
          </a:p>
        </p:txBody>
      </p:sp>
      <p:sp>
        <p:nvSpPr>
          <p:cNvPr id="61" name="textruta 60">
            <a:extLst>
              <a:ext uri="{FF2B5EF4-FFF2-40B4-BE49-F238E27FC236}">
                <a16:creationId xmlns:a16="http://schemas.microsoft.com/office/drawing/2014/main" id="{C0B9DFB0-A943-42CF-AED2-FF0F5D0FE5C1}"/>
              </a:ext>
            </a:extLst>
          </p:cNvPr>
          <p:cNvSpPr txBox="1"/>
          <p:nvPr/>
        </p:nvSpPr>
        <p:spPr>
          <a:xfrm flipH="1">
            <a:off x="3667703" y="3050036"/>
            <a:ext cx="24171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Förslag beslut juni 2019: 1177 Vårdguiden ”en väg in” digitalt</a:t>
            </a:r>
          </a:p>
        </p:txBody>
      </p:sp>
    </p:spTree>
    <p:extLst>
      <p:ext uri="{BB962C8B-B14F-4D97-AF65-F5344CB8AC3E}">
        <p14:creationId xmlns:p14="http://schemas.microsoft.com/office/powerpoint/2010/main" val="378708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532800" y="102382"/>
            <a:ext cx="8078400" cy="1036800"/>
          </a:xfrm>
        </p:spPr>
        <p:txBody>
          <a:bodyPr/>
          <a:lstStyle/>
          <a:p>
            <a:pPr algn="ctr"/>
            <a:r>
              <a:rPr lang="sv-SE" sz="3600" dirty="0"/>
              <a:t>Mobil närvård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532799" y="1158763"/>
            <a:ext cx="8382601" cy="2700000"/>
          </a:xfrm>
        </p:spPr>
        <p:txBody>
          <a:bodyPr/>
          <a:lstStyle/>
          <a:p>
            <a:r>
              <a:rPr lang="sv-SE" sz="2800" dirty="0"/>
              <a:t>Initialt projekt avslutat</a:t>
            </a:r>
          </a:p>
          <a:p>
            <a:r>
              <a:rPr lang="sv-SE" sz="2800" dirty="0"/>
              <a:t>Uppmuntrande resultat</a:t>
            </a:r>
          </a:p>
        </p:txBody>
      </p:sp>
    </p:spTree>
    <p:extLst>
      <p:ext uri="{BB962C8B-B14F-4D97-AF65-F5344CB8AC3E}">
        <p14:creationId xmlns:p14="http://schemas.microsoft.com/office/powerpoint/2010/main" val="2622393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BEABB4C-7806-4DD2-AFC8-2B5672A3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263919"/>
            <a:ext cx="8325450" cy="1036800"/>
          </a:xfrm>
        </p:spPr>
        <p:txBody>
          <a:bodyPr>
            <a:normAutofit/>
          </a:bodyPr>
          <a:lstStyle/>
          <a:p>
            <a:r>
              <a:rPr lang="sv-SE" sz="3000" dirty="0"/>
              <a:t>Vilka är resultaten av fungerande mobil närvård?</a:t>
            </a:r>
            <a:endParaRPr lang="sv-SE" sz="3000" baseline="30000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41E6EBA-1471-4098-BFB6-A04A19D3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486234"/>
            <a:ext cx="8078400" cy="2700000"/>
          </a:xfrm>
        </p:spPr>
        <p:txBody>
          <a:bodyPr/>
          <a:lstStyle/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546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BEABB4C-7806-4DD2-AFC8-2B5672A3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263919"/>
            <a:ext cx="8325450" cy="1036800"/>
          </a:xfrm>
        </p:spPr>
        <p:txBody>
          <a:bodyPr>
            <a:normAutofit/>
          </a:bodyPr>
          <a:lstStyle/>
          <a:p>
            <a:r>
              <a:rPr lang="sv-SE" sz="3000" dirty="0"/>
              <a:t>Vilka är resultaten av fungerande mobil närvård? </a:t>
            </a:r>
            <a:r>
              <a:rPr lang="sv-SE" sz="3000" baseline="30000" dirty="0"/>
              <a:t>1)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41E6EBA-1471-4098-BFB6-A04A19D3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486234"/>
            <a:ext cx="8078400" cy="2700000"/>
          </a:xfrm>
        </p:spPr>
        <p:txBody>
          <a:bodyPr/>
          <a:lstStyle/>
          <a:p>
            <a:r>
              <a:rPr lang="sv-SE" dirty="0"/>
              <a:t>Påtagligt ökad nöjdhet och livskvalitet för patienter och anhöriga</a:t>
            </a:r>
          </a:p>
          <a:p>
            <a:r>
              <a:rPr lang="sv-SE" dirty="0"/>
              <a:t>Medarbetarna ser goda resultat och förbättrad arbetsmiljö</a:t>
            </a:r>
          </a:p>
          <a:p>
            <a:r>
              <a:rPr lang="sv-SE" dirty="0"/>
              <a:t>Tydliga och väsentliga förbättringar av resursutnyttjandet</a:t>
            </a:r>
          </a:p>
          <a:p>
            <a:r>
              <a:rPr lang="sv-SE" dirty="0"/>
              <a:t>Dokumenterade vinna-vinna förhållanden för samtliga inblandade parter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8585065A-338D-40C4-9C1C-7EA82C987E5B}"/>
              </a:ext>
            </a:extLst>
          </p:cNvPr>
          <p:cNvSpPr txBox="1"/>
          <p:nvPr/>
        </p:nvSpPr>
        <p:spPr>
          <a:xfrm>
            <a:off x="539992" y="3918903"/>
            <a:ext cx="3095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Dag Norén, April 2019</a:t>
            </a:r>
          </a:p>
          <a:p>
            <a:r>
              <a:rPr lang="sv-SE" sz="1200" dirty="0"/>
              <a:t>Källor: Enkätundersökningar patientperspektiv,</a:t>
            </a:r>
          </a:p>
          <a:p>
            <a:r>
              <a:rPr lang="sv-SE" sz="1200" dirty="0"/>
              <a:t>medarbetarperspektiv hösten 2018,</a:t>
            </a:r>
          </a:p>
          <a:p>
            <a:r>
              <a:rPr lang="sv-SE" sz="1200" dirty="0"/>
              <a:t>patientkartläggningar inom olika områden</a:t>
            </a:r>
          </a:p>
        </p:txBody>
      </p:sp>
    </p:spTree>
    <p:extLst>
      <p:ext uri="{BB962C8B-B14F-4D97-AF65-F5344CB8AC3E}">
        <p14:creationId xmlns:p14="http://schemas.microsoft.com/office/powerpoint/2010/main" val="378540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B4623D-E7AD-4D52-977E-A60E602A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3" y="191293"/>
            <a:ext cx="8078400" cy="648072"/>
          </a:xfrm>
        </p:spPr>
        <p:txBody>
          <a:bodyPr anchor="t">
            <a:noAutofit/>
          </a:bodyPr>
          <a:lstStyle/>
          <a:p>
            <a:pPr algn="ctr"/>
            <a:r>
              <a:rPr lang="sv-SE" sz="3200" dirty="0"/>
              <a:t>Samverkan vid utskrivning från</a:t>
            </a:r>
            <a:br>
              <a:rPr lang="sv-SE" sz="3200" dirty="0"/>
            </a:br>
            <a:r>
              <a:rPr lang="sv-SE" sz="3200" dirty="0"/>
              <a:t>sluten hälso- och sjukvård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76E42FF-F768-4EFC-82EB-7B63B1DE3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96" y="1395838"/>
            <a:ext cx="8005970" cy="1579920"/>
          </a:xfrm>
        </p:spPr>
        <p:txBody>
          <a:bodyPr>
            <a:spAutoFit/>
          </a:bodyPr>
          <a:lstStyle/>
          <a:p>
            <a:r>
              <a:rPr lang="sv-SE" sz="2400" dirty="0"/>
              <a:t>Arbetet hittills med den nya samverkansprocessen har varit framgångsrikt</a:t>
            </a:r>
          </a:p>
          <a:p>
            <a:r>
              <a:rPr lang="sv-SE" sz="2400" dirty="0"/>
              <a:t>Fortsatta förbättringar – bl.a. med stöd av digitala planeringsmöten – är möjliga</a:t>
            </a:r>
          </a:p>
        </p:txBody>
      </p:sp>
    </p:spTree>
    <p:extLst>
      <p:ext uri="{BB962C8B-B14F-4D97-AF65-F5344CB8AC3E}">
        <p14:creationId xmlns:p14="http://schemas.microsoft.com/office/powerpoint/2010/main" val="15304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343EAE37-B931-4ED5-BFE0-8415B574F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248"/>
            <a:ext cx="9144000" cy="346100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8463F78-E349-4718-9015-7AEAF6DB1829}"/>
              </a:ext>
            </a:extLst>
          </p:cNvPr>
          <p:cNvSpPr txBox="1"/>
          <p:nvPr/>
        </p:nvSpPr>
        <p:spPr>
          <a:xfrm>
            <a:off x="0" y="13716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sv-SE" sz="2800" dirty="0">
                <a:solidFill>
                  <a:srgbClr val="000000"/>
                </a:solidFill>
                <a:latin typeface="Calibri"/>
              </a:rPr>
              <a:t>Utskrivningsklara patienter 2018-19</a:t>
            </a:r>
          </a:p>
        </p:txBody>
      </p:sp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A8D04E57-40F4-4705-A19F-F75AA9C82BF9}"/>
              </a:ext>
            </a:extLst>
          </p:cNvPr>
          <p:cNvCxnSpPr/>
          <p:nvPr/>
        </p:nvCxnSpPr>
        <p:spPr>
          <a:xfrm>
            <a:off x="5615796" y="2216991"/>
            <a:ext cx="0" cy="802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02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BC3C2ED8-FB2B-4963-8F7E-20B2D3436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530" y="55157"/>
            <a:ext cx="8229600" cy="856800"/>
          </a:xfrm>
        </p:spPr>
        <p:txBody>
          <a:bodyPr>
            <a:noAutofit/>
          </a:bodyPr>
          <a:lstStyle/>
          <a:p>
            <a:r>
              <a:rPr lang="sv-SE" sz="2800" dirty="0"/>
              <a:t>Andel planerade distansmöten i SAMSA per månad 2018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FA39F12-3DB1-48BA-8886-CBD95A5EFD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4584399"/>
              </p:ext>
            </p:extLst>
          </p:nvPr>
        </p:nvGraphicFramePr>
        <p:xfrm>
          <a:off x="1017917" y="923026"/>
          <a:ext cx="6918385" cy="356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6711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B4623D-E7AD-4D52-977E-A60E602A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3" y="191293"/>
            <a:ext cx="8078400" cy="648072"/>
          </a:xfrm>
        </p:spPr>
        <p:txBody>
          <a:bodyPr anchor="t">
            <a:noAutofit/>
          </a:bodyPr>
          <a:lstStyle/>
          <a:p>
            <a:pPr lvl="0" algn="ctr"/>
            <a:r>
              <a:rPr lang="sv-SE" sz="3200" b="1" dirty="0"/>
              <a:t>Beslut 16 maj 2019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76E42FF-F768-4EFC-82EB-7B63B1DE3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96" y="1076660"/>
            <a:ext cx="8005970" cy="3836948"/>
          </a:xfrm>
        </p:spPr>
        <p:txBody>
          <a:bodyPr>
            <a:spAutoFit/>
          </a:bodyPr>
          <a:lstStyle/>
          <a:p>
            <a:r>
              <a:rPr lang="sv-SE" sz="2400" dirty="0"/>
              <a:t>Digitala vårdmöten ska vara första alternativ vid planeringsmöten inför utskrivning</a:t>
            </a:r>
          </a:p>
          <a:p>
            <a:r>
              <a:rPr lang="sv-SE" sz="2400" dirty="0"/>
              <a:t>Ett uppdrag ges till samtliga delregionala vårdsamverkans-organisationer att, med stöd av SAMSA-förvaltningen, samordna och koordinera genomförandet</a:t>
            </a:r>
          </a:p>
          <a:p>
            <a:r>
              <a:rPr lang="sv-SE" sz="2400" dirty="0"/>
              <a:t>Ska vara fullt infört senast vid utgången av 2019</a:t>
            </a:r>
          </a:p>
          <a:p>
            <a:endParaRPr lang="sv-SE" sz="2400" dirty="0"/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871830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B4623D-E7AD-4D52-977E-A60E602A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3" y="191293"/>
            <a:ext cx="8078400" cy="648072"/>
          </a:xfrm>
        </p:spPr>
        <p:txBody>
          <a:bodyPr anchor="t">
            <a:noAutofit/>
          </a:bodyPr>
          <a:lstStyle/>
          <a:p>
            <a:pPr lvl="0" algn="ctr"/>
            <a:r>
              <a:rPr lang="sv-SE" sz="3200" b="1" dirty="0"/>
              <a:t>Digitala vårdmöten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76E42FF-F768-4EFC-82EB-7B63B1DE3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96" y="1085286"/>
            <a:ext cx="8005970" cy="2893100"/>
          </a:xfrm>
        </p:spPr>
        <p:txBody>
          <a:bodyPr>
            <a:spAutoFit/>
          </a:bodyPr>
          <a:lstStyle/>
          <a:p>
            <a:r>
              <a:rPr lang="sv-SE" sz="2400" dirty="0"/>
              <a:t>I avvaktan på breddinförande av Millenium har systemet Visiba Care upphandlats i Västra Götalandsregionen</a:t>
            </a:r>
          </a:p>
          <a:p>
            <a:r>
              <a:rPr lang="sv-SE" sz="2400" dirty="0"/>
              <a:t>En hel vårdprocess för digitala vårdmottagningar via mobilapplika­tionen ”Mitt Vårdmöte”</a:t>
            </a:r>
          </a:p>
          <a:p>
            <a:r>
              <a:rPr lang="sv-SE" sz="2400" dirty="0"/>
              <a:t>En tjänst som är en säker, CE-märkt medicinteknisk produkt och följer PDL och GDPR </a:t>
            </a:r>
          </a:p>
          <a:p>
            <a:r>
              <a:rPr lang="sv-SE" sz="2400" dirty="0"/>
              <a:t>Breddinförande pågår i ökad takt </a:t>
            </a:r>
          </a:p>
        </p:txBody>
      </p:sp>
    </p:spTree>
    <p:extLst>
      <p:ext uri="{BB962C8B-B14F-4D97-AF65-F5344CB8AC3E}">
        <p14:creationId xmlns:p14="http://schemas.microsoft.com/office/powerpoint/2010/main" val="88519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9999" y="2391362"/>
            <a:ext cx="8094885" cy="1008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/>
              <a:t>Omställningsarbetet i Västra Götaland</a:t>
            </a:r>
            <a:br>
              <a:rPr lang="sv-SE" dirty="0"/>
            </a:br>
            <a:br>
              <a:rPr lang="sv-SE" dirty="0"/>
            </a:br>
            <a:r>
              <a:rPr lang="sv-SE" dirty="0"/>
              <a:t>Nära vård</a:t>
            </a:r>
            <a:br>
              <a:rPr lang="sv-SE" dirty="0"/>
            </a:br>
            <a:br>
              <a:rPr lang="sv-SE" sz="3100" dirty="0"/>
            </a:br>
            <a:r>
              <a:rPr lang="sv-SE" sz="2700" dirty="0"/>
              <a:t>Digitalisering i praktiken inom vård och omsorg</a:t>
            </a:r>
            <a:r>
              <a:rPr lang="sv-SE" dirty="0"/>
              <a:t> </a:t>
            </a:r>
            <a:br>
              <a:rPr lang="sv-SE" sz="3100" dirty="0"/>
            </a:br>
            <a:br>
              <a:rPr lang="sv-SE" sz="3100" dirty="0"/>
            </a:br>
            <a:br>
              <a:rPr lang="sv-SE" sz="3100" dirty="0"/>
            </a:br>
            <a:endParaRPr lang="sv-SE" sz="3100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DF6F6CC-2A89-4683-B961-9A5BFB0F6CFC}"/>
              </a:ext>
            </a:extLst>
          </p:cNvPr>
          <p:cNvSpPr txBox="1"/>
          <p:nvPr/>
        </p:nvSpPr>
        <p:spPr>
          <a:xfrm>
            <a:off x="626531" y="4072467"/>
            <a:ext cx="3183467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chemeClr val="bg1"/>
                </a:solidFill>
              </a:rPr>
              <a:t>Jan Eriksson</a:t>
            </a:r>
            <a:br>
              <a:rPr lang="sv-SE" sz="1400" dirty="0">
                <a:solidFill>
                  <a:schemeClr val="bg1"/>
                </a:solidFill>
              </a:rPr>
            </a:br>
            <a:r>
              <a:rPr lang="sv-SE" sz="1400" dirty="0">
                <a:solidFill>
                  <a:schemeClr val="bg1"/>
                </a:solidFill>
              </a:rPr>
              <a:t>Programchef</a:t>
            </a:r>
          </a:p>
          <a:p>
            <a:r>
              <a:rPr lang="sv-SE" sz="1400" dirty="0">
                <a:solidFill>
                  <a:schemeClr val="bg1"/>
                </a:solidFill>
              </a:rPr>
              <a:t>2019-05-28</a:t>
            </a:r>
            <a:br>
              <a:rPr lang="sv-SE" sz="1400" dirty="0">
                <a:solidFill>
                  <a:schemeClr val="bg1"/>
                </a:solidFill>
              </a:rPr>
            </a:b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911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B4623D-E7AD-4D52-977E-A60E602A7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613" y="191293"/>
            <a:ext cx="8078400" cy="648072"/>
          </a:xfrm>
        </p:spPr>
        <p:txBody>
          <a:bodyPr anchor="t">
            <a:noAutofit/>
          </a:bodyPr>
          <a:lstStyle/>
          <a:p>
            <a:pPr lvl="0" algn="ctr"/>
            <a:r>
              <a:rPr lang="sv-SE" sz="3200" b="1" dirty="0"/>
              <a:t>Monitorering i hemmen</a:t>
            </a:r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F76E42FF-F768-4EFC-82EB-7B63B1DE3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596" y="1076660"/>
            <a:ext cx="8005970" cy="2523768"/>
          </a:xfrm>
        </p:spPr>
        <p:txBody>
          <a:bodyPr>
            <a:spAutoFit/>
          </a:bodyPr>
          <a:lstStyle/>
          <a:p>
            <a:r>
              <a:rPr lang="sv-SE" sz="2400" dirty="0"/>
              <a:t>Ett antal pilotprojekt ska genomföras 2019 – 2020</a:t>
            </a:r>
          </a:p>
          <a:p>
            <a:r>
              <a:rPr lang="sv-SE" sz="2400" dirty="0"/>
              <a:t>Ta tillvara erfarenheterna av monitorering KOL och IBD</a:t>
            </a:r>
          </a:p>
          <a:p>
            <a:r>
              <a:rPr lang="sv-SE" sz="2400" dirty="0"/>
              <a:t>Kan breddinföras när Millenium har införts i södra delen av Västra Götaland under 2021</a:t>
            </a:r>
          </a:p>
          <a:p>
            <a:r>
              <a:rPr lang="sv-SE" sz="2400" dirty="0"/>
              <a:t>Samarbetet mellan kommunerna och den regionalt finansierade hälso- och sjukvården är mycket viktigt</a:t>
            </a:r>
          </a:p>
        </p:txBody>
      </p:sp>
    </p:spTree>
    <p:extLst>
      <p:ext uri="{BB962C8B-B14F-4D97-AF65-F5344CB8AC3E}">
        <p14:creationId xmlns:p14="http://schemas.microsoft.com/office/powerpoint/2010/main" val="253393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BEABB4C-7806-4DD2-AFC8-2B5672A3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134526"/>
            <a:ext cx="8325450" cy="1036800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Samordningsfunktion VG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41E6EBA-1471-4098-BFB6-A04A19D3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184312"/>
            <a:ext cx="8078400" cy="2700000"/>
          </a:xfrm>
        </p:spPr>
        <p:txBody>
          <a:bodyPr/>
          <a:lstStyle/>
          <a:p>
            <a:r>
              <a:rPr lang="sv-SE" sz="2000" dirty="0"/>
              <a:t>En funktion för samordning för de mest komplext sjuka patienterna</a:t>
            </a:r>
          </a:p>
          <a:p>
            <a:r>
              <a:rPr lang="sv-SE" sz="2000" dirty="0"/>
              <a:t>Modell ska testas i två pilotprojekt</a:t>
            </a:r>
          </a:p>
          <a:p>
            <a:pPr marL="720000"/>
            <a:r>
              <a:rPr lang="sv-SE" sz="2000" dirty="0"/>
              <a:t>b</a:t>
            </a:r>
            <a:r>
              <a:rPr lang="sv-SE" dirty="0"/>
              <a:t>as vårdcentralerna i Alingsås och Lerum (Vårdsamverkan SAMLA)</a:t>
            </a:r>
          </a:p>
          <a:p>
            <a:pPr marL="720000"/>
            <a:r>
              <a:rPr lang="sv-SE" dirty="0"/>
              <a:t>bas nod Mark och Svenljunga (Vårdsamverkan Södra Älvsborg)</a:t>
            </a:r>
            <a:endParaRPr lang="sv-SE" sz="2000" dirty="0"/>
          </a:p>
          <a:p>
            <a:r>
              <a:rPr lang="sv-SE" dirty="0"/>
              <a:t>Förbättra samordning för patienter med komplexa behov</a:t>
            </a:r>
          </a:p>
          <a:p>
            <a:r>
              <a:rPr lang="sv-SE" dirty="0"/>
              <a:t>Målgrupp, patienter där professionen bedömer att behov av samordning finns</a:t>
            </a:r>
          </a:p>
          <a:p>
            <a:r>
              <a:rPr lang="sv-SE" sz="2000" dirty="0"/>
              <a:t>Kan utvecklas mer med digitala vårdtjänster</a:t>
            </a:r>
          </a:p>
        </p:txBody>
      </p:sp>
    </p:spTree>
    <p:extLst>
      <p:ext uri="{BB962C8B-B14F-4D97-AF65-F5344CB8AC3E}">
        <p14:creationId xmlns:p14="http://schemas.microsoft.com/office/powerpoint/2010/main" val="153114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9B902AF-B53A-4413-9D0C-356ADF3CA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99" t="12452" r="13625" b="5389"/>
          <a:stretch/>
        </p:blipFill>
        <p:spPr>
          <a:xfrm>
            <a:off x="1132713" y="257786"/>
            <a:ext cx="6878574" cy="4303458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D718C6-247B-4050-9A18-5E1E41A6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103486D-BAC5-405A-AE61-FED419BB2295}"/>
              </a:ext>
            </a:extLst>
          </p:cNvPr>
          <p:cNvSpPr txBox="1"/>
          <p:nvPr/>
        </p:nvSpPr>
        <p:spPr>
          <a:xfrm>
            <a:off x="6460236" y="4313682"/>
            <a:ext cx="1844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Källa: Ulla </a:t>
            </a:r>
            <a:r>
              <a:rPr lang="sv-SE" sz="900" dirty="0" err="1"/>
              <a:t>Gurner</a:t>
            </a:r>
            <a:r>
              <a:rPr lang="sv-SE" sz="900" dirty="0"/>
              <a:t>, Äldrecentrum</a:t>
            </a:r>
          </a:p>
        </p:txBody>
      </p:sp>
    </p:spTree>
    <p:extLst>
      <p:ext uri="{BB962C8B-B14F-4D97-AF65-F5344CB8AC3E}">
        <p14:creationId xmlns:p14="http://schemas.microsoft.com/office/powerpoint/2010/main" val="856331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B9B902AF-B53A-4413-9D0C-356ADF3CA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99" t="12452" r="13625" b="5389"/>
          <a:stretch/>
        </p:blipFill>
        <p:spPr>
          <a:xfrm>
            <a:off x="1132713" y="257786"/>
            <a:ext cx="6878574" cy="4303458"/>
          </a:xfrm>
          <a:prstGeom prst="rect">
            <a:avLst/>
          </a:prstGeo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5D718C6-247B-4050-9A18-5E1E41A6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A7EAEBF-D91A-4F9D-920E-306CE220E354}"/>
              </a:ext>
            </a:extLst>
          </p:cNvPr>
          <p:cNvSpPr/>
          <p:nvPr/>
        </p:nvSpPr>
        <p:spPr>
          <a:xfrm>
            <a:off x="5044059" y="2681478"/>
            <a:ext cx="641223" cy="9237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007FC33-37FF-4359-8396-118CA6F63983}"/>
              </a:ext>
            </a:extLst>
          </p:cNvPr>
          <p:cNvSpPr/>
          <p:nvPr/>
        </p:nvSpPr>
        <p:spPr>
          <a:xfrm>
            <a:off x="2259711" y="2273427"/>
            <a:ext cx="641223" cy="9237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8FA77B19-27C4-4C63-A5FA-8E03511A9D76}"/>
              </a:ext>
            </a:extLst>
          </p:cNvPr>
          <p:cNvSpPr/>
          <p:nvPr/>
        </p:nvSpPr>
        <p:spPr>
          <a:xfrm>
            <a:off x="4821174" y="1196666"/>
            <a:ext cx="641223" cy="9237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B875D47-514F-4084-85EE-3FE8CFD94E39}"/>
              </a:ext>
            </a:extLst>
          </p:cNvPr>
          <p:cNvSpPr/>
          <p:nvPr/>
        </p:nvSpPr>
        <p:spPr>
          <a:xfrm>
            <a:off x="6605397" y="2409515"/>
            <a:ext cx="641223" cy="9237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9347AAE-ABAC-446E-BDCF-42D7AA388339}"/>
              </a:ext>
            </a:extLst>
          </p:cNvPr>
          <p:cNvSpPr/>
          <p:nvPr/>
        </p:nvSpPr>
        <p:spPr>
          <a:xfrm>
            <a:off x="5873306" y="1196666"/>
            <a:ext cx="641223" cy="9237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314B957-1B30-459F-B811-1A7EAB5B0F76}"/>
              </a:ext>
            </a:extLst>
          </p:cNvPr>
          <p:cNvSpPr/>
          <p:nvPr/>
        </p:nvSpPr>
        <p:spPr>
          <a:xfrm>
            <a:off x="3735324" y="806440"/>
            <a:ext cx="641223" cy="9237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6414CB69-6DF6-457C-8251-B44EC62216F0}"/>
              </a:ext>
            </a:extLst>
          </p:cNvPr>
          <p:cNvSpPr/>
          <p:nvPr/>
        </p:nvSpPr>
        <p:spPr>
          <a:xfrm>
            <a:off x="2557463" y="976873"/>
            <a:ext cx="641223" cy="923796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50" dirty="0">
                <a:solidFill>
                  <a:schemeClr val="tx1"/>
                </a:solidFill>
              </a:rPr>
              <a:t>Plan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3494F069-4C94-4CBF-BCE2-9E5E9CAEA710}"/>
              </a:ext>
            </a:extLst>
          </p:cNvPr>
          <p:cNvSpPr txBox="1"/>
          <p:nvPr/>
        </p:nvSpPr>
        <p:spPr>
          <a:xfrm>
            <a:off x="6460236" y="4313682"/>
            <a:ext cx="18449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Källa: Ulla </a:t>
            </a:r>
            <a:r>
              <a:rPr lang="sv-SE" sz="900" dirty="0" err="1"/>
              <a:t>Gurner</a:t>
            </a:r>
            <a:r>
              <a:rPr lang="sv-SE" sz="900" dirty="0"/>
              <a:t>, Äldrecentrum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70ED9ED-84B5-42CD-94C5-BB64040D8383}"/>
              </a:ext>
            </a:extLst>
          </p:cNvPr>
          <p:cNvSpPr/>
          <p:nvPr/>
        </p:nvSpPr>
        <p:spPr>
          <a:xfrm>
            <a:off x="3347357" y="2409515"/>
            <a:ext cx="1281793" cy="14521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57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BEABB4C-7806-4DD2-AFC8-2B5672A3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263919"/>
            <a:ext cx="8325450" cy="1036800"/>
          </a:xfrm>
        </p:spPr>
        <p:txBody>
          <a:bodyPr>
            <a:normAutofit/>
          </a:bodyPr>
          <a:lstStyle/>
          <a:p>
            <a:pPr algn="ctr"/>
            <a:r>
              <a:rPr lang="sv-SE" sz="3000" dirty="0"/>
              <a:t>Nära vård och digitalisering i praktiken</a:t>
            </a:r>
            <a:endParaRPr lang="sv-SE" sz="3000" baseline="30000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341E6EBA-1471-4098-BFB6-A04A19D3D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8" y="1486234"/>
            <a:ext cx="8078400" cy="2700000"/>
          </a:xfrm>
        </p:spPr>
        <p:txBody>
          <a:bodyPr/>
          <a:lstStyle/>
          <a:p>
            <a:r>
              <a:rPr lang="sv-SE" sz="2400" dirty="0"/>
              <a:t>Med digitala vårdmöten och monitorering av patienter och brukare i deras hem kan den nära vården byggas ut ännu mer</a:t>
            </a:r>
          </a:p>
          <a:p>
            <a:r>
              <a:rPr lang="sv-SE" sz="2400" dirty="0"/>
              <a:t>Viktigt med samordning mellan olika aktörer</a:t>
            </a:r>
          </a:p>
          <a:p>
            <a:r>
              <a:rPr lang="sv-SE" sz="2400" dirty="0"/>
              <a:t>Välfärdstekniskt centrum etableras – Västkom och VGR</a:t>
            </a:r>
          </a:p>
        </p:txBody>
      </p:sp>
    </p:spTree>
    <p:extLst>
      <p:ext uri="{BB962C8B-B14F-4D97-AF65-F5344CB8AC3E}">
        <p14:creationId xmlns:p14="http://schemas.microsoft.com/office/powerpoint/2010/main" val="20501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9A1F05DC-6DEF-49A5-9923-64F477D31596}"/>
              </a:ext>
            </a:extLst>
          </p:cNvPr>
          <p:cNvSpPr txBox="1">
            <a:spLocks/>
          </p:cNvSpPr>
          <p:nvPr/>
        </p:nvSpPr>
        <p:spPr>
          <a:xfrm>
            <a:off x="306000" y="153600"/>
            <a:ext cx="8563680" cy="557600"/>
          </a:xfrm>
          <a:prstGeom prst="rect">
            <a:avLst/>
          </a:prstGeom>
        </p:spPr>
        <p:txBody>
          <a:bodyPr vert="horz" lIns="90000" tIns="4680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sv-SE" sz="3600" dirty="0"/>
              <a:t>Villkor, förutsättningar och stöd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38D33B3E-7935-42FC-8F7D-BB38C790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24" y="1017442"/>
            <a:ext cx="7632736" cy="3106010"/>
          </a:xfrm>
        </p:spPr>
        <p:txBody>
          <a:bodyPr/>
          <a:lstStyle/>
          <a:p>
            <a:pPr>
              <a:defRPr/>
            </a:pPr>
            <a:r>
              <a:rPr lang="sv-SE" sz="2200" dirty="0"/>
              <a:t>Koncernkontoret måste ”ta bort snubbeltrådar och farthinder”</a:t>
            </a:r>
          </a:p>
          <a:p>
            <a:pPr>
              <a:defRPr/>
            </a:pPr>
            <a:r>
              <a:rPr lang="sv-SE" sz="2200" dirty="0"/>
              <a:t>Verksamheterna behöver etablera sina strukturer för bidrag, mottagande och genomförande</a:t>
            </a:r>
          </a:p>
          <a:p>
            <a:pPr>
              <a:defRPr/>
            </a:pPr>
            <a:r>
              <a:rPr lang="sv-SE" sz="2200" dirty="0"/>
              <a:t>Samarbetet kommuner – VGR måste stärkas</a:t>
            </a:r>
          </a:p>
          <a:p>
            <a:pPr>
              <a:defRPr/>
            </a:pPr>
            <a:r>
              <a:rPr lang="sv-SE" sz="2200" dirty="0"/>
              <a:t>Arbetet med nära vård kan fortsätta utvecklas med digitalisering och digitala invånartjänster</a:t>
            </a:r>
          </a:p>
        </p:txBody>
      </p:sp>
    </p:spTree>
    <p:extLst>
      <p:ext uri="{BB962C8B-B14F-4D97-AF65-F5344CB8AC3E}">
        <p14:creationId xmlns:p14="http://schemas.microsoft.com/office/powerpoint/2010/main" val="1289016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27463" y="1867237"/>
            <a:ext cx="8289074" cy="1036800"/>
          </a:xfrm>
        </p:spPr>
        <p:txBody>
          <a:bodyPr>
            <a:normAutofit/>
          </a:bodyPr>
          <a:lstStyle/>
          <a:p>
            <a:r>
              <a:rPr lang="sv-SE" dirty="0"/>
              <a:t>TACK!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C3919039-2013-4D95-A74E-A9EFBA775E84}"/>
              </a:ext>
            </a:extLst>
          </p:cNvPr>
          <p:cNvSpPr txBox="1">
            <a:spLocks/>
          </p:cNvSpPr>
          <p:nvPr/>
        </p:nvSpPr>
        <p:spPr>
          <a:xfrm>
            <a:off x="719066" y="838533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dirty="0"/>
              <a:t>För mer information, titta gärna in på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/>
              <a:t>https://www.vgregion.se/vardskiftet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06B9E63-832E-47F4-97AE-3308F08DF2B9}"/>
              </a:ext>
            </a:extLst>
          </p:cNvPr>
          <p:cNvSpPr/>
          <p:nvPr/>
        </p:nvSpPr>
        <p:spPr>
          <a:xfrm>
            <a:off x="2121251" y="2663190"/>
            <a:ext cx="4823460" cy="173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184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0C2A5977-278B-45F0-ACD5-18FC48F64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Varför ställa om?</a:t>
            </a:r>
          </a:p>
        </p:txBody>
      </p:sp>
    </p:spTree>
    <p:extLst>
      <p:ext uri="{BB962C8B-B14F-4D97-AF65-F5344CB8AC3E}">
        <p14:creationId xmlns:p14="http://schemas.microsoft.com/office/powerpoint/2010/main" val="263206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8078400" cy="1036800"/>
          </a:xfrm>
        </p:spPr>
        <p:txBody>
          <a:bodyPr lIns="90000" tIns="46800" rIns="90000" anchor="t" anchorCtr="0"/>
          <a:lstStyle/>
          <a:p>
            <a:r>
              <a:rPr lang="sv-SE" dirty="0"/>
              <a:t>Vi måste ställa om för att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0075" y="1134290"/>
            <a:ext cx="5249685" cy="2358573"/>
          </a:xfrm>
        </p:spPr>
        <p:txBody>
          <a:bodyPr/>
          <a:lstStyle/>
          <a:p>
            <a:r>
              <a:rPr lang="sv-SE" dirty="0"/>
              <a:t>möta patienternas och invånarnas behov och förväntningar</a:t>
            </a:r>
          </a:p>
          <a:p>
            <a:r>
              <a:rPr lang="sv-SE" dirty="0"/>
              <a:t>möta de ökade vårdbehov som följer med en förändrad demografi</a:t>
            </a:r>
          </a:p>
          <a:p>
            <a:r>
              <a:rPr lang="sv-SE" dirty="0"/>
              <a:t>klara kompetensförsörjningen när vårdbehov ökar till följd av förändrad demografi och medicinsk utveckling</a:t>
            </a:r>
          </a:p>
          <a:p>
            <a:r>
              <a:rPr lang="sv-SE" dirty="0"/>
              <a:t>klara ekonomin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02" y="1951807"/>
            <a:ext cx="3206167" cy="209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7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E57CF7-32E7-49FE-BC47-0DB0D71E8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171360"/>
            <a:ext cx="8078400" cy="1036800"/>
          </a:xfrm>
        </p:spPr>
        <p:txBody>
          <a:bodyPr/>
          <a:lstStyle/>
          <a:p>
            <a:r>
              <a:rPr lang="sv-SE" dirty="0"/>
              <a:t>Klara vårdbehov och kompetensförsörjning när demografin ändras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96FB57-3FF8-4CF1-BD86-B694712B9822}"/>
              </a:ext>
            </a:extLst>
          </p:cNvPr>
          <p:cNvSpPr/>
          <p:nvPr/>
        </p:nvSpPr>
        <p:spPr>
          <a:xfrm>
            <a:off x="488175" y="151988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v-SE" sz="2000" dirty="0"/>
              <a:t>Förändring i procent </a:t>
            </a:r>
            <a:br>
              <a:rPr lang="sv-SE" sz="2000" dirty="0"/>
            </a:br>
            <a:r>
              <a:rPr lang="sv-SE" sz="2000" dirty="0"/>
              <a:t>i olika åldersgrupper </a:t>
            </a:r>
            <a:br>
              <a:rPr lang="sv-SE" sz="2000" dirty="0"/>
            </a:br>
            <a:r>
              <a:rPr lang="sv-SE" sz="2000" dirty="0"/>
              <a:t>i VGR 2017 – 2025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E5CF39C3-070C-4756-9635-176802075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73" y="1228150"/>
            <a:ext cx="6342927" cy="341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36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latshållare för innehåll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3698">
            <a:off x="7064727" y="2394492"/>
            <a:ext cx="1487091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7101029" cy="557600"/>
          </a:xfrm>
        </p:spPr>
        <p:txBody>
          <a:bodyPr lIns="90000" tIns="46800" anchor="t" anchorCtr="0">
            <a:noAutofit/>
          </a:bodyPr>
          <a:lstStyle/>
          <a:p>
            <a:pPr>
              <a:defRPr/>
            </a:pPr>
            <a:r>
              <a:rPr lang="sv-SE" sz="3200" dirty="0"/>
              <a:t>Omställningens riktning och 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5499" y="1229164"/>
            <a:ext cx="7230976" cy="3106010"/>
          </a:xfrm>
        </p:spPr>
        <p:txBody>
          <a:bodyPr/>
          <a:lstStyle/>
          <a:p>
            <a:pPr>
              <a:defRPr/>
            </a:pPr>
            <a:r>
              <a:rPr lang="sv-SE" altLang="sv-SE" b="1" dirty="0">
                <a:latin typeface="+mj-lt"/>
              </a:rPr>
              <a:t>Vi ska skapa största möjliga värde för patienterna/invånarna, givet de tillgängliga resurserna</a:t>
            </a:r>
          </a:p>
          <a:p>
            <a:pPr marL="0" indent="0">
              <a:buNone/>
              <a:defRPr/>
            </a:pPr>
            <a:endParaRPr lang="sv-SE" altLang="sv-SE" b="1" dirty="0">
              <a:latin typeface="+mj-lt"/>
            </a:endParaRPr>
          </a:p>
          <a:p>
            <a:pPr>
              <a:defRPr/>
            </a:pPr>
            <a:r>
              <a:rPr lang="sv-SE" dirty="0">
                <a:latin typeface="+mj-lt"/>
              </a:rPr>
              <a:t>Utveckla och stärka den nära vården</a:t>
            </a:r>
          </a:p>
          <a:p>
            <a:pPr>
              <a:defRPr/>
            </a:pPr>
            <a:r>
              <a:rPr lang="sv-SE" dirty="0">
                <a:latin typeface="+mj-lt"/>
              </a:rPr>
              <a:t>Koncentrera vård för bättre kvalitet och tillgänglighet</a:t>
            </a:r>
          </a:p>
          <a:p>
            <a:pPr>
              <a:defRPr/>
            </a:pPr>
            <a:r>
              <a:rPr lang="sv-SE" dirty="0">
                <a:latin typeface="+mj-lt"/>
              </a:rPr>
              <a:t>Öka användandet av digitala vårdformer och tjänster</a:t>
            </a:r>
          </a:p>
          <a:p>
            <a:pPr>
              <a:defRPr/>
            </a:pPr>
            <a:r>
              <a:rPr lang="sv-SE" dirty="0">
                <a:latin typeface="+mj-lt"/>
              </a:rPr>
              <a:t>Fokusera på kvalitetsdriven verksamhetsutveckling</a:t>
            </a:r>
          </a:p>
          <a:p>
            <a:pPr>
              <a:defRPr/>
            </a:pPr>
            <a:r>
              <a:rPr lang="sv-SE" dirty="0">
                <a:latin typeface="+mj-lt"/>
              </a:rPr>
              <a:t>Utvecklingsplan för hälso- och sjukvård för barn och unga</a:t>
            </a:r>
          </a:p>
        </p:txBody>
      </p:sp>
    </p:spTree>
    <p:extLst>
      <p:ext uri="{BB962C8B-B14F-4D97-AF65-F5344CB8AC3E}">
        <p14:creationId xmlns:p14="http://schemas.microsoft.com/office/powerpoint/2010/main" val="194635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latshållare för innehåll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3698">
            <a:off x="7064727" y="2394492"/>
            <a:ext cx="1487091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7101029" cy="557600"/>
          </a:xfrm>
        </p:spPr>
        <p:txBody>
          <a:bodyPr lIns="90000" tIns="46800" anchor="t" anchorCtr="0">
            <a:noAutofit/>
          </a:bodyPr>
          <a:lstStyle/>
          <a:p>
            <a:pPr>
              <a:defRPr/>
            </a:pPr>
            <a:r>
              <a:rPr lang="sv-SE" sz="3200" dirty="0"/>
              <a:t>Omställningens riktning och 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5499" y="1229164"/>
            <a:ext cx="7230976" cy="3106010"/>
          </a:xfrm>
        </p:spPr>
        <p:txBody>
          <a:bodyPr/>
          <a:lstStyle/>
          <a:p>
            <a:pPr>
              <a:defRPr/>
            </a:pPr>
            <a:r>
              <a:rPr lang="sv-SE" altLang="sv-SE" b="1" dirty="0">
                <a:latin typeface="+mj-lt"/>
              </a:rPr>
              <a:t>Vi ska skapa största möjliga värde för patienterna/invånarna, givet de tillgängliga resurserna</a:t>
            </a:r>
          </a:p>
          <a:p>
            <a:pPr marL="0" indent="0">
              <a:buNone/>
              <a:defRPr/>
            </a:pPr>
            <a:endParaRPr lang="sv-SE" altLang="sv-SE" b="1" dirty="0">
              <a:latin typeface="+mj-lt"/>
            </a:endParaRPr>
          </a:p>
          <a:p>
            <a:pPr>
              <a:defRPr/>
            </a:pPr>
            <a:r>
              <a:rPr lang="sv-SE" sz="2200" dirty="0">
                <a:solidFill>
                  <a:srgbClr val="FF0000"/>
                </a:solidFill>
                <a:latin typeface="+mj-lt"/>
              </a:rPr>
              <a:t>Utveckla och stärka den nära vården</a:t>
            </a:r>
          </a:p>
          <a:p>
            <a:pPr>
              <a:defRPr/>
            </a:pPr>
            <a:r>
              <a:rPr lang="sv-SE" dirty="0">
                <a:latin typeface="+mj-lt"/>
              </a:rPr>
              <a:t>Koncentrera vård för bättre kvalitet och tillgänglighet</a:t>
            </a:r>
          </a:p>
          <a:p>
            <a:pPr>
              <a:defRPr/>
            </a:pPr>
            <a:r>
              <a:rPr lang="sv-SE" sz="2200" dirty="0">
                <a:solidFill>
                  <a:srgbClr val="FF0000"/>
                </a:solidFill>
                <a:latin typeface="+mj-lt"/>
              </a:rPr>
              <a:t>Öka användandet av digitala vårdformer och tjänster</a:t>
            </a:r>
          </a:p>
          <a:p>
            <a:pPr>
              <a:defRPr/>
            </a:pPr>
            <a:r>
              <a:rPr lang="sv-SE" dirty="0">
                <a:latin typeface="+mj-lt"/>
              </a:rPr>
              <a:t>Fokusera på kvalitetsdriven verksamhetsutveckling</a:t>
            </a:r>
          </a:p>
          <a:p>
            <a:pPr>
              <a:defRPr/>
            </a:pPr>
            <a:r>
              <a:rPr lang="sv-SE" dirty="0">
                <a:latin typeface="+mj-lt"/>
              </a:rPr>
              <a:t>Utvecklingsplan för hälso- och sjukvård för barn och unga</a:t>
            </a:r>
          </a:p>
        </p:txBody>
      </p:sp>
    </p:spTree>
    <p:extLst>
      <p:ext uri="{BB962C8B-B14F-4D97-AF65-F5344CB8AC3E}">
        <p14:creationId xmlns:p14="http://schemas.microsoft.com/office/powerpoint/2010/main" val="155066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6000" y="306000"/>
            <a:ext cx="7101029" cy="557600"/>
          </a:xfrm>
        </p:spPr>
        <p:txBody>
          <a:bodyPr lIns="90000" tIns="46800" anchor="t" anchorCtr="0">
            <a:noAutofit/>
          </a:bodyPr>
          <a:lstStyle/>
          <a:p>
            <a:pPr algn="ctr">
              <a:defRPr/>
            </a:pPr>
            <a:r>
              <a:rPr lang="sv-SE" sz="3200" dirty="0"/>
              <a:t>Strategi och handlingsplan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9310" y="1569229"/>
            <a:ext cx="7230976" cy="3106010"/>
          </a:xfrm>
        </p:spPr>
        <p:txBody>
          <a:bodyPr/>
          <a:lstStyle/>
          <a:p>
            <a:pPr>
              <a:defRPr/>
            </a:pPr>
            <a:r>
              <a:rPr lang="sv-SE" dirty="0">
                <a:latin typeface="+mj-lt"/>
              </a:rPr>
              <a:t>Regionfullmäktige fastställde strategin för omställningen av hälso- och sjukvården i Västra Götalandsregionen den 16 maj 2017</a:t>
            </a:r>
          </a:p>
          <a:p>
            <a:pPr>
              <a:defRPr/>
            </a:pPr>
            <a:r>
              <a:rPr lang="sv-SE" dirty="0">
                <a:latin typeface="+mj-lt"/>
              </a:rPr>
              <a:t>HSS fastställde den 12 juni 2018 en reviderad handlingsplan för 2018-2019</a:t>
            </a:r>
          </a:p>
        </p:txBody>
      </p:sp>
    </p:spTree>
    <p:extLst>
      <p:ext uri="{BB962C8B-B14F-4D97-AF65-F5344CB8AC3E}">
        <p14:creationId xmlns:p14="http://schemas.microsoft.com/office/powerpoint/2010/main" val="2934688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446E79C1-C95C-443A-A2E0-3AEE25B57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136573"/>
            <a:ext cx="8078400" cy="10368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Åtgärder inom nära vård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061354AF-00DE-4C1F-AFC1-038D2D5E5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1375012"/>
            <a:ext cx="8078400" cy="2700000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Mobil närvård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Samverkan vid utskrivning från sluten hälso- och sjukvård</a:t>
            </a:r>
          </a:p>
          <a:p>
            <a:r>
              <a:rPr lang="sv-SE" dirty="0"/>
              <a:t>Samordningsfunktion VG</a:t>
            </a:r>
          </a:p>
        </p:txBody>
      </p:sp>
      <p:sp>
        <p:nvSpPr>
          <p:cNvPr id="2" name="Höger klammerparentes 1">
            <a:extLst>
              <a:ext uri="{FF2B5EF4-FFF2-40B4-BE49-F238E27FC236}">
                <a16:creationId xmlns:a16="http://schemas.microsoft.com/office/drawing/2014/main" id="{CE7D2715-2983-45DC-8FC8-722665F747F4}"/>
              </a:ext>
            </a:extLst>
          </p:cNvPr>
          <p:cNvSpPr/>
          <p:nvPr/>
        </p:nvSpPr>
        <p:spPr>
          <a:xfrm>
            <a:off x="2512313" y="1537438"/>
            <a:ext cx="310718" cy="88415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221EFDB-3AF9-46BC-944E-DC72C8179EB0}"/>
              </a:ext>
            </a:extLst>
          </p:cNvPr>
          <p:cNvSpPr txBox="1"/>
          <p:nvPr/>
        </p:nvSpPr>
        <p:spPr>
          <a:xfrm>
            <a:off x="2929808" y="1597820"/>
            <a:ext cx="28757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/>
              <a:t>Hemsjukvårdsläkarteam</a:t>
            </a:r>
          </a:p>
          <a:p>
            <a:r>
              <a:rPr lang="sv-SE" sz="2100" dirty="0"/>
              <a:t>Närsjukvårdsteam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BE20C5E-F164-4D2A-8C2E-E302FD0AFFF5}"/>
              </a:ext>
            </a:extLst>
          </p:cNvPr>
          <p:cNvSpPr txBox="1"/>
          <p:nvPr/>
        </p:nvSpPr>
        <p:spPr>
          <a:xfrm>
            <a:off x="5894417" y="1569369"/>
            <a:ext cx="23869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100" dirty="0"/>
              <a:t>Införa, stabilisera,</a:t>
            </a:r>
          </a:p>
          <a:p>
            <a:r>
              <a:rPr lang="sv-SE" sz="2100" dirty="0"/>
              <a:t>samverka, utveckla</a:t>
            </a:r>
          </a:p>
        </p:txBody>
      </p:sp>
    </p:spTree>
    <p:extLst>
      <p:ext uri="{BB962C8B-B14F-4D97-AF65-F5344CB8AC3E}">
        <p14:creationId xmlns:p14="http://schemas.microsoft.com/office/powerpoint/2010/main" val="23179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" grpId="0" animBg="1"/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NY VGR_vitt_blue" id="{94C8D189-9F4F-4129-A129-E5D56A12F4C9}" vid="{DBFF57A2-E5C3-44F7-AE72-6AEE53DC3105}"/>
    </a:ext>
  </a:extLst>
</a:theme>
</file>

<file path=ppt/theme/theme2.xml><?xml version="1.0" encoding="utf-8"?>
<a:theme xmlns:a="http://schemas.openxmlformats.org/drawingml/2006/main" name="1_Inera">
  <a:themeElements>
    <a:clrScheme name="Inera">
      <a:dk1>
        <a:srgbClr val="382819"/>
      </a:dk1>
      <a:lt1>
        <a:srgbClr val="FFFFFF"/>
      </a:lt1>
      <a:dk2>
        <a:srgbClr val="00A9A7"/>
      </a:dk2>
      <a:lt2>
        <a:srgbClr val="6F5D4C"/>
      </a:lt2>
      <a:accent1>
        <a:srgbClr val="AADEE2"/>
      </a:accent1>
      <a:accent2>
        <a:srgbClr val="F18221"/>
      </a:accent2>
      <a:accent3>
        <a:srgbClr val="F2C65D"/>
      </a:accent3>
      <a:accent4>
        <a:srgbClr val="2E2114"/>
      </a:accent4>
      <a:accent5>
        <a:srgbClr val="D2ECEE"/>
      </a:accent5>
      <a:accent6>
        <a:srgbClr val="DA751D"/>
      </a:accent6>
      <a:hlink>
        <a:srgbClr val="CE5028"/>
      </a:hlink>
      <a:folHlink>
        <a:srgbClr val="52443A"/>
      </a:folHlink>
    </a:clrScheme>
    <a:fontScheme name="Inera-PPTmall-20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cap="flat" cmpd="sng" algn="ctr">
          <a:solidFill>
            <a:srgbClr val="00A9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1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  <a:ln w="19050">
          <a:noFill/>
        </a:ln>
      </a:spPr>
      <a:bodyPr wrap="none" rtlCol="0">
        <a:noAutofit/>
      </a:bodyPr>
      <a:lstStyle>
        <a:defPPr>
          <a:defRPr sz="2100" dirty="0" err="1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Inera-PPTmall-2010 1">
        <a:dk1>
          <a:srgbClr val="382819"/>
        </a:dk1>
        <a:lt1>
          <a:srgbClr val="FFFFFF"/>
        </a:lt1>
        <a:dk2>
          <a:srgbClr val="00A9A7"/>
        </a:dk2>
        <a:lt2>
          <a:srgbClr val="6F5D4C"/>
        </a:lt2>
        <a:accent1>
          <a:srgbClr val="AADEE2"/>
        </a:accent1>
        <a:accent2>
          <a:srgbClr val="F18221"/>
        </a:accent2>
        <a:accent3>
          <a:srgbClr val="FFFFFF"/>
        </a:accent3>
        <a:accent4>
          <a:srgbClr val="2E2114"/>
        </a:accent4>
        <a:accent5>
          <a:srgbClr val="D2ECEE"/>
        </a:accent5>
        <a:accent6>
          <a:srgbClr val="DA751D"/>
        </a:accent6>
        <a:hlink>
          <a:srgbClr val="CE5028"/>
        </a:hlink>
        <a:folHlink>
          <a:srgbClr val="52443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nera.potx" id="{B42733E8-F69A-4687-8D6F-DDE72D103CD4}" vid="{4C140586-9630-40A5-87AC-3D6BEA094161}"/>
    </a:ext>
  </a:extLst>
</a:theme>
</file>

<file path=ppt/theme/theme3.xml><?xml version="1.0" encoding="utf-8"?>
<a:theme xmlns:a="http://schemas.openxmlformats.org/drawingml/2006/main" name="Office-tema">
  <a:themeElements>
    <a:clrScheme name="GI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298"/>
      </a:accent1>
      <a:accent2>
        <a:srgbClr val="582C83"/>
      </a:accent2>
      <a:accent3>
        <a:srgbClr val="A8AD00"/>
      </a:accent3>
      <a:accent4>
        <a:srgbClr val="F2A900"/>
      </a:accent4>
      <a:accent5>
        <a:srgbClr val="4A773C"/>
      </a:accent5>
      <a:accent6>
        <a:srgbClr val="9D2235"/>
      </a:accent6>
      <a:hlink>
        <a:srgbClr val="A8AD00"/>
      </a:hlink>
      <a:folHlink>
        <a:srgbClr val="582C83"/>
      </a:folHlink>
    </a:clrScheme>
    <a:fontScheme name="GI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ökfärgat g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805B355-1339-4B6D-B1A7-75025ADC9BD7}" vid="{8C306B88-551A-4F7F-9867-2AB69E18A69E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VGR_vit_blue (2)</Template>
  <TotalTime>16692</TotalTime>
  <Words>854</Words>
  <Application>Microsoft Office PowerPoint</Application>
  <PresentationFormat>Bildspel på skärmen (16:9)</PresentationFormat>
  <Paragraphs>149</Paragraphs>
  <Slides>26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VGR_vitt_blue</vt:lpstr>
      <vt:lpstr>1_Inera</vt:lpstr>
      <vt:lpstr>Office-tema</vt:lpstr>
      <vt:lpstr>Omställningsarbetet i Västra Götaland</vt:lpstr>
      <vt:lpstr>Omställningsarbetet i Västra Götaland  Nära vård  Digitalisering i praktiken inom vård och omsorg    </vt:lpstr>
      <vt:lpstr>Varför ställa om?</vt:lpstr>
      <vt:lpstr>Vi måste ställa om för att</vt:lpstr>
      <vt:lpstr>Klara vårdbehov och kompetensförsörjning när demografin ändras</vt:lpstr>
      <vt:lpstr>Omställningens riktning och områden</vt:lpstr>
      <vt:lpstr>Omställningens riktning och områden</vt:lpstr>
      <vt:lpstr>Strategi och handlingsplan</vt:lpstr>
      <vt:lpstr>Åtgärder inom nära vård</vt:lpstr>
      <vt:lpstr>PowerPoint-presentation</vt:lpstr>
      <vt:lpstr>Status för de sex prioriterade invånartjänsterna</vt:lpstr>
      <vt:lpstr>Mobil närvård</vt:lpstr>
      <vt:lpstr>Vilka är resultaten av fungerande mobil närvård?</vt:lpstr>
      <vt:lpstr>Vilka är resultaten av fungerande mobil närvård? 1)</vt:lpstr>
      <vt:lpstr>Samverkan vid utskrivning från sluten hälso- och sjukvård</vt:lpstr>
      <vt:lpstr>PowerPoint-presentation</vt:lpstr>
      <vt:lpstr>Andel planerade distansmöten i SAMSA per månad 2018</vt:lpstr>
      <vt:lpstr>Beslut 16 maj 2019</vt:lpstr>
      <vt:lpstr>Digitala vårdmöten</vt:lpstr>
      <vt:lpstr>Monitorering i hemmen</vt:lpstr>
      <vt:lpstr>Samordningsfunktion VG</vt:lpstr>
      <vt:lpstr>PowerPoint-presentation</vt:lpstr>
      <vt:lpstr>PowerPoint-presentation</vt:lpstr>
      <vt:lpstr>Nära vård och digitalisering i praktiken</vt:lpstr>
      <vt:lpstr>PowerPoint-presentation</vt:lpstr>
      <vt:lpstr>TACK!</vt:lpstr>
    </vt:vector>
  </TitlesOfParts>
  <Company>Västra Götalandsregionen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– radera när du läst</dc:title>
  <dc:creator>Camilla Silvesjö</dc:creator>
  <cp:lastModifiedBy>Linn Wallér</cp:lastModifiedBy>
  <cp:revision>493</cp:revision>
  <dcterms:created xsi:type="dcterms:W3CDTF">2017-03-16T08:22:26Z</dcterms:created>
  <dcterms:modified xsi:type="dcterms:W3CDTF">2019-05-27T20:32:28Z</dcterms:modified>
</cp:coreProperties>
</file>