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7"/>
  </p:notesMasterIdLst>
  <p:handoutMasterIdLst>
    <p:handoutMasterId r:id="rId18"/>
  </p:handoutMasterIdLst>
  <p:sldIdLst>
    <p:sldId id="272" r:id="rId2"/>
    <p:sldId id="299" r:id="rId3"/>
    <p:sldId id="313" r:id="rId4"/>
    <p:sldId id="301" r:id="rId5"/>
    <p:sldId id="302" r:id="rId6"/>
    <p:sldId id="303" r:id="rId7"/>
    <p:sldId id="304" r:id="rId8"/>
    <p:sldId id="305" r:id="rId9"/>
    <p:sldId id="306" r:id="rId10"/>
    <p:sldId id="307" r:id="rId11"/>
    <p:sldId id="308" r:id="rId12"/>
    <p:sldId id="309" r:id="rId13"/>
    <p:sldId id="310" r:id="rId14"/>
    <p:sldId id="311" r:id="rId15"/>
    <p:sldId id="312" r:id="rId16"/>
  </p:sldIdLst>
  <p:sldSz cx="12192000" cy="6858000"/>
  <p:notesSz cx="666908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7315" autoAdjust="0"/>
  </p:normalViewPr>
  <p:slideViewPr>
    <p:cSldViewPr snapToGrid="0">
      <p:cViewPr varScale="1">
        <p:scale>
          <a:sx n="48" d="100"/>
          <a:sy n="48" d="100"/>
        </p:scale>
        <p:origin x="14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BE31661-84F0-894F-9C6F-7D40158D4138}"/>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8053CF00-CE5E-4F4C-9D3E-BB5811E92B21}"/>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F9EBB8B-EBAE-5C46-9EE6-5AD7FB82A802}" type="datetimeFigureOut">
              <a:rPr lang="sv-SE" smtClean="0"/>
              <a:t>2019-05-27</a:t>
            </a:fld>
            <a:endParaRPr lang="sv-SE"/>
          </a:p>
        </p:txBody>
      </p:sp>
      <p:sp>
        <p:nvSpPr>
          <p:cNvPr id="4" name="Platshållare för sidfot 3">
            <a:extLst>
              <a:ext uri="{FF2B5EF4-FFF2-40B4-BE49-F238E27FC236}">
                <a16:creationId xmlns:a16="http://schemas.microsoft.com/office/drawing/2014/main" id="{C725116F-0165-6D41-AFAD-E487C9B9307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B2E9412-DFF8-F048-A51E-6CBFAA1080FE}"/>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064A8393-9C67-9143-AF62-EE4A6A97189E}" type="slidenum">
              <a:rPr lang="sv-SE" smtClean="0"/>
              <a:t>‹#›</a:t>
            </a:fld>
            <a:endParaRPr lang="sv-SE"/>
          </a:p>
        </p:txBody>
      </p:sp>
    </p:spTree>
    <p:extLst>
      <p:ext uri="{BB962C8B-B14F-4D97-AF65-F5344CB8AC3E}">
        <p14:creationId xmlns:p14="http://schemas.microsoft.com/office/powerpoint/2010/main" val="1776176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96D70CD-CADF-8544-9547-623489F55904}" type="datetimeFigureOut">
              <a:rPr lang="sv-SE" smtClean="0"/>
              <a:t>2019-05-27</a:t>
            </a:fld>
            <a:endParaRPr lang="sv-SE"/>
          </a:p>
        </p:txBody>
      </p:sp>
      <p:sp>
        <p:nvSpPr>
          <p:cNvPr id="4" name="Platshållare för bildobjekt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BD74170-6F26-504E-B316-A26F8EECD3CA}" type="slidenum">
              <a:rPr lang="sv-SE" smtClean="0"/>
              <a:t>‹#›</a:t>
            </a:fld>
            <a:endParaRPr lang="sv-SE"/>
          </a:p>
        </p:txBody>
      </p:sp>
    </p:spTree>
    <p:extLst>
      <p:ext uri="{BB962C8B-B14F-4D97-AF65-F5344CB8AC3E}">
        <p14:creationId xmlns:p14="http://schemas.microsoft.com/office/powerpoint/2010/main" val="41198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09431-F261-448F-945E-AE08FA95A1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320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11</a:t>
            </a:fld>
            <a:endParaRPr lang="sv-SE"/>
          </a:p>
        </p:txBody>
      </p:sp>
    </p:spTree>
    <p:extLst>
      <p:ext uri="{BB962C8B-B14F-4D97-AF65-F5344CB8AC3E}">
        <p14:creationId xmlns:p14="http://schemas.microsoft.com/office/powerpoint/2010/main" val="93778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12</a:t>
            </a:fld>
            <a:endParaRPr lang="sv-SE"/>
          </a:p>
        </p:txBody>
      </p:sp>
    </p:spTree>
    <p:extLst>
      <p:ext uri="{BB962C8B-B14F-4D97-AF65-F5344CB8AC3E}">
        <p14:creationId xmlns:p14="http://schemas.microsoft.com/office/powerpoint/2010/main" val="409522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D74170-6F26-504E-B316-A26F8EECD3CA}" type="slidenum">
              <a:rPr lang="sv-SE" smtClean="0"/>
              <a:t>13</a:t>
            </a:fld>
            <a:endParaRPr lang="sv-SE"/>
          </a:p>
        </p:txBody>
      </p:sp>
    </p:spTree>
    <p:extLst>
      <p:ext uri="{BB962C8B-B14F-4D97-AF65-F5344CB8AC3E}">
        <p14:creationId xmlns:p14="http://schemas.microsoft.com/office/powerpoint/2010/main" val="335868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D74170-6F26-504E-B316-A26F8EECD3CA}" type="slidenum">
              <a:rPr lang="sv-SE" smtClean="0"/>
              <a:t>14</a:t>
            </a:fld>
            <a:endParaRPr lang="sv-SE"/>
          </a:p>
        </p:txBody>
      </p:sp>
    </p:spTree>
    <p:extLst>
      <p:ext uri="{BB962C8B-B14F-4D97-AF65-F5344CB8AC3E}">
        <p14:creationId xmlns:p14="http://schemas.microsoft.com/office/powerpoint/2010/main" val="273176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15</a:t>
            </a:fld>
            <a:endParaRPr lang="sv-SE"/>
          </a:p>
        </p:txBody>
      </p:sp>
    </p:spTree>
    <p:extLst>
      <p:ext uri="{BB962C8B-B14F-4D97-AF65-F5344CB8AC3E}">
        <p14:creationId xmlns:p14="http://schemas.microsoft.com/office/powerpoint/2010/main" val="2788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2</a:t>
            </a:fld>
            <a:endParaRPr lang="sv-SE"/>
          </a:p>
        </p:txBody>
      </p:sp>
    </p:spTree>
    <p:extLst>
      <p:ext uri="{BB962C8B-B14F-4D97-AF65-F5344CB8AC3E}">
        <p14:creationId xmlns:p14="http://schemas.microsoft.com/office/powerpoint/2010/main" val="272271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4</a:t>
            </a:fld>
            <a:endParaRPr lang="sv-SE"/>
          </a:p>
        </p:txBody>
      </p:sp>
    </p:spTree>
    <p:extLst>
      <p:ext uri="{BB962C8B-B14F-4D97-AF65-F5344CB8AC3E}">
        <p14:creationId xmlns:p14="http://schemas.microsoft.com/office/powerpoint/2010/main" val="351627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D74170-6F26-504E-B316-A26F8EECD3CA}" type="slidenum">
              <a:rPr lang="sv-SE" smtClean="0"/>
              <a:t>5</a:t>
            </a:fld>
            <a:endParaRPr lang="sv-SE"/>
          </a:p>
        </p:txBody>
      </p:sp>
    </p:spTree>
    <p:extLst>
      <p:ext uri="{BB962C8B-B14F-4D97-AF65-F5344CB8AC3E}">
        <p14:creationId xmlns:p14="http://schemas.microsoft.com/office/powerpoint/2010/main" val="56761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8BD74170-6F26-504E-B316-A26F8EECD3CA}" type="slidenum">
              <a:rPr lang="sv-SE" smtClean="0"/>
              <a:t>6</a:t>
            </a:fld>
            <a:endParaRPr lang="sv-SE"/>
          </a:p>
        </p:txBody>
      </p:sp>
    </p:spTree>
    <p:extLst>
      <p:ext uri="{BB962C8B-B14F-4D97-AF65-F5344CB8AC3E}">
        <p14:creationId xmlns:p14="http://schemas.microsoft.com/office/powerpoint/2010/main" val="350390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D74170-6F26-504E-B316-A26F8EECD3CA}" type="slidenum">
              <a:rPr lang="sv-SE" smtClean="0"/>
              <a:t>7</a:t>
            </a:fld>
            <a:endParaRPr lang="sv-SE"/>
          </a:p>
        </p:txBody>
      </p:sp>
    </p:spTree>
    <p:extLst>
      <p:ext uri="{BB962C8B-B14F-4D97-AF65-F5344CB8AC3E}">
        <p14:creationId xmlns:p14="http://schemas.microsoft.com/office/powerpoint/2010/main" val="1685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8</a:t>
            </a:fld>
            <a:endParaRPr lang="sv-SE"/>
          </a:p>
        </p:txBody>
      </p:sp>
    </p:spTree>
    <p:extLst>
      <p:ext uri="{BB962C8B-B14F-4D97-AF65-F5344CB8AC3E}">
        <p14:creationId xmlns:p14="http://schemas.microsoft.com/office/powerpoint/2010/main" val="305137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BD74170-6F26-504E-B316-A26F8EECD3CA}" type="slidenum">
              <a:rPr lang="sv-SE" smtClean="0"/>
              <a:t>9</a:t>
            </a:fld>
            <a:endParaRPr lang="sv-SE"/>
          </a:p>
        </p:txBody>
      </p:sp>
    </p:spTree>
    <p:extLst>
      <p:ext uri="{BB962C8B-B14F-4D97-AF65-F5344CB8AC3E}">
        <p14:creationId xmlns:p14="http://schemas.microsoft.com/office/powerpoint/2010/main" val="154080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 </a:t>
            </a:r>
            <a:endParaRPr lang="sv-SE" dirty="0"/>
          </a:p>
        </p:txBody>
      </p:sp>
      <p:sp>
        <p:nvSpPr>
          <p:cNvPr id="4" name="Platshållare för bildnummer 3"/>
          <p:cNvSpPr>
            <a:spLocks noGrp="1"/>
          </p:cNvSpPr>
          <p:nvPr>
            <p:ph type="sldNum" sz="quarter" idx="10"/>
          </p:nvPr>
        </p:nvSpPr>
        <p:spPr/>
        <p:txBody>
          <a:bodyPr/>
          <a:lstStyle/>
          <a:p>
            <a:fld id="{8BD74170-6F26-504E-B316-A26F8EECD3CA}" type="slidenum">
              <a:rPr lang="sv-SE" smtClean="0"/>
              <a:t>10</a:t>
            </a:fld>
            <a:endParaRPr lang="sv-SE"/>
          </a:p>
        </p:txBody>
      </p:sp>
    </p:spTree>
    <p:extLst>
      <p:ext uri="{BB962C8B-B14F-4D97-AF65-F5344CB8AC3E}">
        <p14:creationId xmlns:p14="http://schemas.microsoft.com/office/powerpoint/2010/main" val="3545919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2" name="Rubrik 1"/>
          <p:cNvSpPr>
            <a:spLocks noGrp="1"/>
          </p:cNvSpPr>
          <p:nvPr>
            <p:ph type="ctrTitle"/>
          </p:nvPr>
        </p:nvSpPr>
        <p:spPr>
          <a:xfrm>
            <a:off x="687976" y="2107215"/>
            <a:ext cx="6303373" cy="2372967"/>
          </a:xfrm>
        </p:spPr>
        <p:txBody>
          <a:bodyPr anchor="b"/>
          <a:lstStyle>
            <a:lvl1pPr algn="ctr">
              <a:defRPr sz="6000"/>
            </a:lvl1pPr>
          </a:lstStyle>
          <a:p>
            <a:r>
              <a:rPr lang="sv-SE"/>
              <a:t>Klicka här för att ändra mall för rubrikformat</a:t>
            </a:r>
            <a:endParaRPr lang="sv-SE" dirty="0"/>
          </a:p>
        </p:txBody>
      </p:sp>
      <p:sp>
        <p:nvSpPr>
          <p:cNvPr id="3" name="Underrubrik 2"/>
          <p:cNvSpPr>
            <a:spLocks noGrp="1"/>
          </p:cNvSpPr>
          <p:nvPr>
            <p:ph type="subTitle" idx="1"/>
          </p:nvPr>
        </p:nvSpPr>
        <p:spPr>
          <a:xfrm>
            <a:off x="687977" y="4480182"/>
            <a:ext cx="63033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99569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6586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9" name="Rektangel 8"/>
          <p:cNvSpPr/>
          <p:nvPr userDrawn="1"/>
        </p:nvSpPr>
        <p:spPr>
          <a:xfrm>
            <a:off x="152400" y="127000"/>
            <a:ext cx="1485900" cy="156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037230" y="365125"/>
            <a:ext cx="10316570" cy="1325563"/>
          </a:xfrm>
        </p:spPr>
        <p:txBody>
          <a:bodyPr/>
          <a:lstStyle/>
          <a:p>
            <a:r>
              <a:rPr lang="sv-SE"/>
              <a:t>Klicka här för att ändra mall för rubrikformat</a:t>
            </a:r>
          </a:p>
        </p:txBody>
      </p:sp>
    </p:spTree>
    <p:extLst>
      <p:ext uri="{BB962C8B-B14F-4D97-AF65-F5344CB8AC3E}">
        <p14:creationId xmlns:p14="http://schemas.microsoft.com/office/powerpoint/2010/main" val="180389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09C5DA9-1119-4141-9A49-B394C8DEADF8}" type="datetimeFigureOut">
              <a:rPr lang="sv-SE" smtClean="0"/>
              <a:t>2019-05-27</a:t>
            </a:fld>
            <a:endParaRPr lang="sv-SE"/>
          </a:p>
        </p:txBody>
      </p:sp>
      <p:cxnSp>
        <p:nvCxnSpPr>
          <p:cNvPr id="5" name="Rak 4"/>
          <p:cNvCxnSpPr/>
          <p:nvPr userDrawn="1"/>
        </p:nvCxnSpPr>
        <p:spPr>
          <a:xfrm>
            <a:off x="152400" y="5778500"/>
            <a:ext cx="118873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99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778000" y="365125"/>
            <a:ext cx="95758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1777999" y="1694561"/>
            <a:ext cx="9575799" cy="395522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8134006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7794" y="1969193"/>
            <a:ext cx="7023740" cy="2372967"/>
          </a:xfrm>
        </p:spPr>
        <p:txBody>
          <a:bodyPr>
            <a:normAutofit fontScale="90000"/>
          </a:bodyPr>
          <a:lstStyle/>
          <a:p>
            <a:r>
              <a:rPr lang="sv-SE" dirty="0"/>
              <a:t>Den enskilde vårdtagarens upplevelse av distansmöten</a:t>
            </a:r>
          </a:p>
        </p:txBody>
      </p:sp>
      <p:sp>
        <p:nvSpPr>
          <p:cNvPr id="3" name="Underrubrik 2"/>
          <p:cNvSpPr>
            <a:spLocks noGrp="1"/>
          </p:cNvSpPr>
          <p:nvPr>
            <p:ph type="subTitle" idx="1"/>
          </p:nvPr>
        </p:nvSpPr>
        <p:spPr>
          <a:xfrm>
            <a:off x="687978" y="4538489"/>
            <a:ext cx="6303372" cy="1655762"/>
          </a:xfrm>
        </p:spPr>
        <p:txBody>
          <a:bodyPr>
            <a:normAutofit/>
          </a:bodyPr>
          <a:lstStyle/>
          <a:p>
            <a:r>
              <a:rPr lang="sv-SE" sz="2000" b="1" i="1" dirty="0"/>
              <a:t>Ann-Therese Hedqvist, leg sjuksköterska, </a:t>
            </a:r>
            <a:br>
              <a:rPr lang="sv-SE" sz="2000" b="1" i="1" dirty="0"/>
            </a:br>
            <a:r>
              <a:rPr lang="sv-SE" sz="2000" b="1" i="1" dirty="0"/>
              <a:t>student specialistsjuksköterska vård av äldre</a:t>
            </a:r>
          </a:p>
          <a:p>
            <a:endParaRPr lang="sv-SE" sz="2000" dirty="0">
              <a:solidFill>
                <a:schemeClr val="bg2">
                  <a:lumMod val="75000"/>
                </a:schemeClr>
              </a:solidFill>
            </a:endParaRPr>
          </a:p>
        </p:txBody>
      </p:sp>
      <p:pic>
        <p:nvPicPr>
          <p:cNvPr id="4" name="Bildobjekt 3" descr="C:\Users\lenla19\AppData\Local\Microsoft\Windows\Temporary Internet Files\Content.Outlook\P0UGEH69\Fyrbodals hälsoakademi_transparent bakgrund.png">
            <a:extLst>
              <a:ext uri="{FF2B5EF4-FFF2-40B4-BE49-F238E27FC236}">
                <a16:creationId xmlns:a16="http://schemas.microsoft.com/office/drawing/2014/main" id="{05008AF2-468F-4F57-849B-7400FEAFEA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892" y="241603"/>
            <a:ext cx="4654550" cy="417195"/>
          </a:xfrm>
          <a:prstGeom prst="rect">
            <a:avLst/>
          </a:prstGeom>
          <a:noFill/>
          <a:ln>
            <a:noFill/>
          </a:ln>
        </p:spPr>
      </p:pic>
      <p:pic>
        <p:nvPicPr>
          <p:cNvPr id="5" name="Picture 5">
            <a:extLst>
              <a:ext uri="{FF2B5EF4-FFF2-40B4-BE49-F238E27FC236}">
                <a16:creationId xmlns:a16="http://schemas.microsoft.com/office/drawing/2014/main" id="{01B9D0C2-44FB-43E8-8343-A0ECC4AB1ADD}"/>
              </a:ext>
            </a:extLst>
          </p:cNvPr>
          <p:cNvPicPr/>
          <p:nvPr/>
        </p:nvPicPr>
        <p:blipFill>
          <a:blip r:embed="rId4">
            <a:extLst>
              <a:ext uri="{28A0092B-C50C-407E-A947-70E740481C1C}">
                <a14:useLocalDpi xmlns:a14="http://schemas.microsoft.com/office/drawing/2010/main" val="0"/>
              </a:ext>
            </a:extLst>
          </a:blip>
          <a:stretch>
            <a:fillRect/>
          </a:stretch>
        </p:blipFill>
        <p:spPr>
          <a:xfrm>
            <a:off x="5810166" y="201599"/>
            <a:ext cx="1243965" cy="497205"/>
          </a:xfrm>
          <a:prstGeom prst="rect">
            <a:avLst/>
          </a:prstGeom>
        </p:spPr>
      </p:pic>
      <p:pic>
        <p:nvPicPr>
          <p:cNvPr id="6" name="Bildobjekt 5">
            <a:extLst>
              <a:ext uri="{FF2B5EF4-FFF2-40B4-BE49-F238E27FC236}">
                <a16:creationId xmlns:a16="http://schemas.microsoft.com/office/drawing/2014/main" id="{AA5986E7-96BF-48A8-8751-8DC5ABAC875E}"/>
              </a:ext>
            </a:extLst>
          </p:cNvPr>
          <p:cNvPicPr/>
          <p:nvPr/>
        </p:nvPicPr>
        <p:blipFill>
          <a:blip r:embed="rId5">
            <a:extLst>
              <a:ext uri="{28A0092B-C50C-407E-A947-70E740481C1C}">
                <a14:useLocalDpi xmlns:a14="http://schemas.microsoft.com/office/drawing/2010/main" val="0"/>
              </a:ext>
            </a:extLst>
          </a:blip>
          <a:stretch>
            <a:fillRect/>
          </a:stretch>
        </p:blipFill>
        <p:spPr>
          <a:xfrm>
            <a:off x="7572632" y="206548"/>
            <a:ext cx="3085465" cy="577215"/>
          </a:xfrm>
          <a:prstGeom prst="rect">
            <a:avLst/>
          </a:prstGeom>
          <a:ln>
            <a:noFill/>
          </a:ln>
        </p:spPr>
      </p:pic>
      <p:pic>
        <p:nvPicPr>
          <p:cNvPr id="8" name="Bildobjekt 7">
            <a:extLst>
              <a:ext uri="{FF2B5EF4-FFF2-40B4-BE49-F238E27FC236}">
                <a16:creationId xmlns:a16="http://schemas.microsoft.com/office/drawing/2014/main" id="{8DF072AB-398A-4A27-9979-97FE7E0A383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479338" y="6449695"/>
            <a:ext cx="1345565" cy="408305"/>
          </a:xfrm>
          <a:prstGeom prst="rect">
            <a:avLst/>
          </a:prstGeom>
        </p:spPr>
      </p:pic>
      <p:pic>
        <p:nvPicPr>
          <p:cNvPr id="9" name="Bildobjekt 8">
            <a:extLst>
              <a:ext uri="{FF2B5EF4-FFF2-40B4-BE49-F238E27FC236}">
                <a16:creationId xmlns:a16="http://schemas.microsoft.com/office/drawing/2014/main" id="{D2BC0912-44D0-44A9-A415-2B261EE5412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478703" y="6163945"/>
            <a:ext cx="1616075" cy="327660"/>
          </a:xfrm>
          <a:prstGeom prst="rect">
            <a:avLst/>
          </a:prstGeom>
        </p:spPr>
      </p:pic>
      <p:grpSp>
        <p:nvGrpSpPr>
          <p:cNvPr id="13" name="Grupp 12">
            <a:extLst>
              <a:ext uri="{FF2B5EF4-FFF2-40B4-BE49-F238E27FC236}">
                <a16:creationId xmlns:a16="http://schemas.microsoft.com/office/drawing/2014/main" id="{053412AD-A034-4287-A0B0-5AFF771733D4}"/>
              </a:ext>
            </a:extLst>
          </p:cNvPr>
          <p:cNvGrpSpPr/>
          <p:nvPr/>
        </p:nvGrpSpPr>
        <p:grpSpPr>
          <a:xfrm>
            <a:off x="11176598" y="206548"/>
            <a:ext cx="648305" cy="722165"/>
            <a:chOff x="4311835" y="1449413"/>
            <a:chExt cx="648305" cy="722165"/>
          </a:xfrm>
        </p:grpSpPr>
        <p:pic>
          <p:nvPicPr>
            <p:cNvPr id="11" name="Bildobjekt 10">
              <a:extLst>
                <a:ext uri="{FF2B5EF4-FFF2-40B4-BE49-F238E27FC236}">
                  <a16:creationId xmlns:a16="http://schemas.microsoft.com/office/drawing/2014/main" id="{6B7D8928-578E-4958-AD17-4DA3B8CFC8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5665" y="1449413"/>
              <a:ext cx="480646" cy="417195"/>
            </a:xfrm>
            <a:prstGeom prst="rect">
              <a:avLst/>
            </a:prstGeom>
          </p:spPr>
        </p:pic>
        <p:sp>
          <p:nvSpPr>
            <p:cNvPr id="12" name="textruta 11">
              <a:extLst>
                <a:ext uri="{FF2B5EF4-FFF2-40B4-BE49-F238E27FC236}">
                  <a16:creationId xmlns:a16="http://schemas.microsoft.com/office/drawing/2014/main" id="{880EA681-430B-4BAE-A393-6CAB0C477017}"/>
                </a:ext>
              </a:extLst>
            </p:cNvPr>
            <p:cNvSpPr txBox="1"/>
            <p:nvPr/>
          </p:nvSpPr>
          <p:spPr>
            <a:xfrm>
              <a:off x="4311835" y="1802246"/>
              <a:ext cx="6483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6298"/>
                  </a:solidFill>
                  <a:effectLst/>
                  <a:uLnTx/>
                  <a:uFillTx/>
                  <a:latin typeface="Calibri"/>
                  <a:ea typeface="+mn-ea"/>
                  <a:cs typeface="+mn-cs"/>
                </a:rPr>
                <a:t>GITS</a:t>
              </a:r>
            </a:p>
          </p:txBody>
        </p:sp>
      </p:grpSp>
    </p:spTree>
    <p:extLst>
      <p:ext uri="{BB962C8B-B14F-4D97-AF65-F5344CB8AC3E}">
        <p14:creationId xmlns:p14="http://schemas.microsoft.com/office/powerpoint/2010/main" val="104147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1D1472D-788B-C84B-A38E-995B1E30557B}"/>
              </a:ext>
            </a:extLst>
          </p:cNvPr>
          <p:cNvSpPr/>
          <p:nvPr/>
        </p:nvSpPr>
        <p:spPr>
          <a:xfrm>
            <a:off x="2071688" y="650391"/>
            <a:ext cx="8958261" cy="4512261"/>
          </a:xfrm>
          <a:prstGeom prst="rect">
            <a:avLst/>
          </a:prstGeom>
        </p:spPr>
        <p:txBody>
          <a:bodyPr wrap="square">
            <a:spAutoFit/>
          </a:bodyPr>
          <a:lstStyle/>
          <a:p>
            <a:pPr marL="288290">
              <a:lnSpc>
                <a:spcPct val="115000"/>
              </a:lnSpc>
              <a:spcBef>
                <a:spcPts val="1400"/>
              </a:spcBef>
              <a:spcAft>
                <a:spcPts val="1400"/>
              </a:spcAft>
            </a:pPr>
            <a:r>
              <a:rPr lang="sv-SE" sz="2800" i="1" dirty="0">
                <a:solidFill>
                  <a:schemeClr val="accent2"/>
                </a:solidFill>
                <a:latin typeface="Times New Roman" panose="02020603050405020304" pitchFamily="18" charset="0"/>
                <a:ea typeface="Times New Roman" panose="02020603050405020304" pitchFamily="18" charset="0"/>
              </a:rPr>
              <a:t>”De sa att ’nu ska vi på ett möte’. De körde iväg mig i rullstol och jag kom in i ett rum….det var ingen där….det var en stor tv-skärm. Så tändes den och så pratade den. </a:t>
            </a:r>
            <a:br>
              <a:rPr lang="sv-SE" sz="2800" i="1" dirty="0">
                <a:solidFill>
                  <a:schemeClr val="accent2"/>
                </a:solidFill>
                <a:latin typeface="Times New Roman" panose="02020603050405020304" pitchFamily="18" charset="0"/>
                <a:ea typeface="Times New Roman" panose="02020603050405020304" pitchFamily="18" charset="0"/>
              </a:rPr>
            </a:br>
            <a:r>
              <a:rPr lang="sv-SE" sz="2800" i="1" dirty="0">
                <a:solidFill>
                  <a:schemeClr val="accent2"/>
                </a:solidFill>
                <a:latin typeface="Times New Roman" panose="02020603050405020304" pitchFamily="18" charset="0"/>
                <a:ea typeface="Times New Roman" panose="02020603050405020304" pitchFamily="18" charset="0"/>
              </a:rPr>
              <a:t>Jag undrade om den hörde vad jag sa? </a:t>
            </a:r>
            <a:br>
              <a:rPr lang="sv-SE" sz="2800" i="1" dirty="0">
                <a:solidFill>
                  <a:schemeClr val="accent2"/>
                </a:solidFill>
                <a:latin typeface="Times New Roman" panose="02020603050405020304" pitchFamily="18" charset="0"/>
                <a:ea typeface="Times New Roman" panose="02020603050405020304" pitchFamily="18" charset="0"/>
              </a:rPr>
            </a:br>
            <a:r>
              <a:rPr lang="sv-SE" sz="2800" i="1" dirty="0">
                <a:solidFill>
                  <a:schemeClr val="accent2"/>
                </a:solidFill>
                <a:latin typeface="Times New Roman" panose="02020603050405020304" pitchFamily="18" charset="0"/>
                <a:ea typeface="Times New Roman" panose="02020603050405020304" pitchFamily="18" charset="0"/>
              </a:rPr>
              <a:t>Och då svarade den: ’ja vi hör dig’. </a:t>
            </a:r>
            <a:br>
              <a:rPr lang="sv-SE" sz="2800" i="1" dirty="0">
                <a:solidFill>
                  <a:schemeClr val="accent2"/>
                </a:solidFill>
                <a:latin typeface="Times New Roman" panose="02020603050405020304" pitchFamily="18" charset="0"/>
                <a:ea typeface="Times New Roman" panose="02020603050405020304" pitchFamily="18" charset="0"/>
              </a:rPr>
            </a:br>
            <a:r>
              <a:rPr lang="sv-SE" sz="2800" i="1" dirty="0">
                <a:solidFill>
                  <a:schemeClr val="accent2"/>
                </a:solidFill>
                <a:latin typeface="Times New Roman" panose="02020603050405020304" pitchFamily="18" charset="0"/>
                <a:ea typeface="Times New Roman" panose="02020603050405020304" pitchFamily="18" charset="0"/>
              </a:rPr>
              <a:t>Det var en massa människor där (på skärmen). </a:t>
            </a:r>
            <a:br>
              <a:rPr lang="sv-SE" sz="2800" i="1" dirty="0">
                <a:solidFill>
                  <a:schemeClr val="accent2"/>
                </a:solidFill>
                <a:latin typeface="Times New Roman" panose="02020603050405020304" pitchFamily="18" charset="0"/>
                <a:ea typeface="Times New Roman" panose="02020603050405020304" pitchFamily="18" charset="0"/>
              </a:rPr>
            </a:br>
            <a:r>
              <a:rPr lang="sv-SE" sz="2800" i="1" dirty="0">
                <a:solidFill>
                  <a:schemeClr val="accent2"/>
                </a:solidFill>
                <a:latin typeface="Times New Roman" panose="02020603050405020304" pitchFamily="18" charset="0"/>
                <a:ea typeface="Times New Roman" panose="02020603050405020304" pitchFamily="18" charset="0"/>
              </a:rPr>
              <a:t>Jag förstod ingenting. Min dotter var med, och hon blev också snopen…ingen av oss var beredd på det. </a:t>
            </a:r>
            <a:br>
              <a:rPr lang="sv-SE" sz="2800" i="1" dirty="0">
                <a:solidFill>
                  <a:schemeClr val="accent2"/>
                </a:solidFill>
                <a:latin typeface="Times New Roman" panose="02020603050405020304" pitchFamily="18" charset="0"/>
                <a:ea typeface="Times New Roman" panose="02020603050405020304" pitchFamily="18" charset="0"/>
              </a:rPr>
            </a:br>
            <a:r>
              <a:rPr lang="sv-SE" sz="2800" i="1" dirty="0">
                <a:solidFill>
                  <a:schemeClr val="accent2"/>
                </a:solidFill>
                <a:latin typeface="Times New Roman" panose="02020603050405020304" pitchFamily="18" charset="0"/>
                <a:ea typeface="Times New Roman" panose="02020603050405020304" pitchFamily="18" charset="0"/>
              </a:rPr>
              <a:t>Man borde få bli upplyst om det här.”</a:t>
            </a:r>
          </a:p>
        </p:txBody>
      </p:sp>
    </p:spTree>
    <p:extLst>
      <p:ext uri="{BB962C8B-B14F-4D97-AF65-F5344CB8AC3E}">
        <p14:creationId xmlns:p14="http://schemas.microsoft.com/office/powerpoint/2010/main" val="193668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1D1472D-788B-C84B-A38E-995B1E30557B}"/>
              </a:ext>
            </a:extLst>
          </p:cNvPr>
          <p:cNvSpPr/>
          <p:nvPr/>
        </p:nvSpPr>
        <p:spPr>
          <a:xfrm>
            <a:off x="2071688" y="770313"/>
            <a:ext cx="8958261" cy="3880293"/>
          </a:xfrm>
          <a:prstGeom prst="rect">
            <a:avLst/>
          </a:prstGeom>
        </p:spPr>
        <p:txBody>
          <a:bodyPr wrap="square">
            <a:spAutoFit/>
          </a:bodyPr>
          <a:lstStyle/>
          <a:p>
            <a:pPr marL="288290">
              <a:lnSpc>
                <a:spcPct val="115000"/>
              </a:lnSpc>
              <a:spcBef>
                <a:spcPts val="1400"/>
              </a:spcBef>
              <a:spcAft>
                <a:spcPts val="1400"/>
              </a:spcAft>
            </a:pPr>
            <a:r>
              <a:rPr lang="sv-SE" sz="2800" i="1" dirty="0">
                <a:solidFill>
                  <a:schemeClr val="accent2"/>
                </a:solidFill>
                <a:latin typeface="Times New Roman" panose="02020603050405020304" pitchFamily="18" charset="0"/>
                <a:ea typeface="Times New Roman" panose="02020603050405020304" pitchFamily="18" charset="0"/>
              </a:rPr>
              <a:t>”Ljudet var ju bra men jag hör inte så bra. Vissa saker föll bort. Man låtsas som att man hör…bara nickar. Skäms för att säga ’va?’ för många gånger.</a:t>
            </a:r>
          </a:p>
          <a:p>
            <a:pPr marL="288290">
              <a:lnSpc>
                <a:spcPct val="115000"/>
              </a:lnSpc>
              <a:spcBef>
                <a:spcPts val="1400"/>
              </a:spcBef>
              <a:spcAft>
                <a:spcPts val="1400"/>
              </a:spcAft>
            </a:pPr>
            <a:r>
              <a:rPr lang="sv-SE" sz="2800" i="1" dirty="0">
                <a:solidFill>
                  <a:schemeClr val="accent2"/>
                </a:solidFill>
                <a:latin typeface="Times New Roman" panose="02020603050405020304" pitchFamily="18" charset="0"/>
                <a:ea typeface="Times New Roman" panose="02020603050405020304" pitchFamily="18" charset="0"/>
              </a:rPr>
              <a:t>Hemma så har vi nästan alltid på textningen på teven när vi tittar på nyheter och program och sådär. Då kan jag läsa istället om jag kanske missar några ord eller inte hör riktigt. Det skulle underlättat mycket om det fanns.”</a:t>
            </a:r>
          </a:p>
        </p:txBody>
      </p:sp>
    </p:spTree>
    <p:extLst>
      <p:ext uri="{BB962C8B-B14F-4D97-AF65-F5344CB8AC3E}">
        <p14:creationId xmlns:p14="http://schemas.microsoft.com/office/powerpoint/2010/main" val="146239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Preliminära tankar kring förväntat resultat</a:t>
            </a:r>
          </a:p>
        </p:txBody>
      </p:sp>
      <p:sp>
        <p:nvSpPr>
          <p:cNvPr id="3" name="Platshållare för innehåll 2"/>
          <p:cNvSpPr>
            <a:spLocks noGrp="1"/>
          </p:cNvSpPr>
          <p:nvPr>
            <p:ph idx="1"/>
          </p:nvPr>
        </p:nvSpPr>
        <p:spPr>
          <a:xfrm>
            <a:off x="1777999" y="1604621"/>
            <a:ext cx="9575799" cy="3955227"/>
          </a:xfrm>
        </p:spPr>
        <p:txBody>
          <a:bodyPr>
            <a:normAutofit fontScale="92500" lnSpcReduction="10000"/>
          </a:bodyPr>
          <a:lstStyle/>
          <a:p>
            <a:pPr>
              <a:lnSpc>
                <a:spcPct val="110000"/>
              </a:lnSpc>
            </a:pPr>
            <a:r>
              <a:rPr lang="sv-SE" dirty="0"/>
              <a:t>Kan upplevas som en främmande situation</a:t>
            </a:r>
          </a:p>
          <a:p>
            <a:pPr>
              <a:lnSpc>
                <a:spcPct val="110000"/>
              </a:lnSpc>
            </a:pPr>
            <a:r>
              <a:rPr lang="sv-SE" dirty="0"/>
              <a:t>Förberedelse innan, muntlig och skriftlig</a:t>
            </a:r>
          </a:p>
          <a:p>
            <a:pPr lvl="1">
              <a:lnSpc>
                <a:spcPct val="110000"/>
              </a:lnSpc>
            </a:pPr>
            <a:r>
              <a:rPr lang="sv-SE" dirty="0"/>
              <a:t>Hur fungerar ett distansmöte?</a:t>
            </a:r>
          </a:p>
          <a:p>
            <a:pPr lvl="1">
              <a:lnSpc>
                <a:spcPct val="110000"/>
              </a:lnSpc>
            </a:pPr>
            <a:r>
              <a:rPr lang="sv-SE" dirty="0"/>
              <a:t>Vilka frågor/ämnen kommer att behandlas?</a:t>
            </a:r>
          </a:p>
          <a:p>
            <a:pPr>
              <a:lnSpc>
                <a:spcPct val="110000"/>
              </a:lnSpc>
            </a:pPr>
            <a:r>
              <a:rPr lang="sv-SE" dirty="0"/>
              <a:t>Möjlighet att få papper med frågor att fundera igenom och förbereda svar innan mötet</a:t>
            </a:r>
          </a:p>
          <a:p>
            <a:pPr>
              <a:lnSpc>
                <a:spcPct val="110000"/>
              </a:lnSpc>
            </a:pPr>
            <a:r>
              <a:rPr lang="sv-SE" dirty="0"/>
              <a:t>Behov av patientundervisning?</a:t>
            </a:r>
          </a:p>
          <a:p>
            <a:pPr>
              <a:lnSpc>
                <a:spcPct val="110000"/>
              </a:lnSpc>
            </a:pPr>
            <a:r>
              <a:rPr lang="sv-SE" dirty="0"/>
              <a:t>Realtidstextning vid hörselnedsättning</a:t>
            </a:r>
          </a:p>
          <a:p>
            <a:pPr>
              <a:lnSpc>
                <a:spcPct val="110000"/>
              </a:lnSpc>
            </a:pPr>
            <a:endParaRPr lang="sv-SE" dirty="0"/>
          </a:p>
        </p:txBody>
      </p:sp>
    </p:spTree>
    <p:extLst>
      <p:ext uri="{BB962C8B-B14F-4D97-AF65-F5344CB8AC3E}">
        <p14:creationId xmlns:p14="http://schemas.microsoft.com/office/powerpoint/2010/main" val="352216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144BAF6-8263-4D40-A427-55F4CC659BAC}"/>
              </a:ext>
            </a:extLst>
          </p:cNvPr>
          <p:cNvSpPr/>
          <p:nvPr/>
        </p:nvSpPr>
        <p:spPr>
          <a:xfrm>
            <a:off x="0" y="5126636"/>
            <a:ext cx="12192000" cy="17313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9" name="Bildobjekt 8">
            <a:extLst>
              <a:ext uri="{FF2B5EF4-FFF2-40B4-BE49-F238E27FC236}">
                <a16:creationId xmlns:a16="http://schemas.microsoft.com/office/drawing/2014/main" id="{AD2C8E39-49FC-554D-B861-294AA393B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15" y="672332"/>
            <a:ext cx="8191605" cy="5676001"/>
          </a:xfrm>
          <a:prstGeom prst="rect">
            <a:avLst/>
          </a:prstGeom>
        </p:spPr>
      </p:pic>
    </p:spTree>
    <p:extLst>
      <p:ext uri="{BB962C8B-B14F-4D97-AF65-F5344CB8AC3E}">
        <p14:creationId xmlns:p14="http://schemas.microsoft.com/office/powerpoint/2010/main" val="45028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0FAC2-4E6E-414A-B274-C62969FE9C1E}"/>
              </a:ext>
            </a:extLst>
          </p:cNvPr>
          <p:cNvSpPr>
            <a:spLocks noGrp="1"/>
          </p:cNvSpPr>
          <p:nvPr>
            <p:ph type="title"/>
          </p:nvPr>
        </p:nvSpPr>
        <p:spPr/>
        <p:txBody>
          <a:bodyPr/>
          <a:lstStyle/>
          <a:p>
            <a:r>
              <a:rPr lang="sv-SE" dirty="0"/>
              <a:t>Klinisk relevans med studien</a:t>
            </a:r>
          </a:p>
        </p:txBody>
      </p:sp>
      <p:sp>
        <p:nvSpPr>
          <p:cNvPr id="3" name="Platshållare för innehåll 2">
            <a:extLst>
              <a:ext uri="{FF2B5EF4-FFF2-40B4-BE49-F238E27FC236}">
                <a16:creationId xmlns:a16="http://schemas.microsoft.com/office/drawing/2014/main" id="{01888DF7-3B76-4A48-A419-CB858403B15D}"/>
              </a:ext>
            </a:extLst>
          </p:cNvPr>
          <p:cNvSpPr>
            <a:spLocks noGrp="1"/>
          </p:cNvSpPr>
          <p:nvPr>
            <p:ph idx="1"/>
          </p:nvPr>
        </p:nvSpPr>
        <p:spPr>
          <a:xfrm>
            <a:off x="1777999" y="1409075"/>
            <a:ext cx="9575799" cy="4467068"/>
          </a:xfrm>
        </p:spPr>
        <p:txBody>
          <a:bodyPr>
            <a:normAutofit fontScale="85000" lnSpcReduction="20000"/>
          </a:bodyPr>
          <a:lstStyle/>
          <a:p>
            <a:pPr>
              <a:lnSpc>
                <a:spcPct val="130000"/>
              </a:lnSpc>
            </a:pPr>
            <a:r>
              <a:rPr lang="sv-SE" dirty="0"/>
              <a:t>Ytterligare digitalisering av vården förutsätter effektiva distansmötesmetoder som främjar en personcentrerad vård. </a:t>
            </a:r>
          </a:p>
          <a:p>
            <a:pPr>
              <a:lnSpc>
                <a:spcPct val="130000"/>
              </a:lnSpc>
            </a:pPr>
            <a:r>
              <a:rPr lang="sv-SE" dirty="0"/>
              <a:t>Distansmöten via video innebär nya utmaningar i att etablera och upprätthålla en god vårdrelation även via en skärm.</a:t>
            </a:r>
          </a:p>
          <a:p>
            <a:pPr>
              <a:lnSpc>
                <a:spcPct val="130000"/>
              </a:lnSpc>
            </a:pPr>
            <a:r>
              <a:rPr lang="sv-SE" dirty="0"/>
              <a:t>Hur upplevs distansmöten med nutidens teknik? </a:t>
            </a:r>
          </a:p>
          <a:p>
            <a:pPr>
              <a:lnSpc>
                <a:spcPct val="130000"/>
              </a:lnSpc>
            </a:pPr>
            <a:r>
              <a:rPr lang="sv-SE" dirty="0"/>
              <a:t>Tillföra den äldre personens perspektiv och upplevelse av vårdplanering via distansmöte. </a:t>
            </a:r>
          </a:p>
          <a:p>
            <a:pPr>
              <a:lnSpc>
                <a:spcPct val="130000"/>
              </a:lnSpc>
            </a:pPr>
            <a:r>
              <a:rPr lang="sv-SE" dirty="0"/>
              <a:t>Kunskap för sjuksköterskan kan bidra till möten som stärker den äldres delaktighet. Vara med och besluta om sin egen vård och hälsa.</a:t>
            </a:r>
          </a:p>
        </p:txBody>
      </p:sp>
    </p:spTree>
    <p:extLst>
      <p:ext uri="{BB962C8B-B14F-4D97-AF65-F5344CB8AC3E}">
        <p14:creationId xmlns:p14="http://schemas.microsoft.com/office/powerpoint/2010/main" val="312648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A0E307E-5C89-6D46-A50C-8EE043666494}"/>
              </a:ext>
            </a:extLst>
          </p:cNvPr>
          <p:cNvSpPr>
            <a:spLocks noGrp="1"/>
          </p:cNvSpPr>
          <p:nvPr>
            <p:ph idx="1"/>
          </p:nvPr>
        </p:nvSpPr>
        <p:spPr>
          <a:xfrm>
            <a:off x="1613107" y="270496"/>
            <a:ext cx="9575799" cy="3955227"/>
          </a:xfrm>
        </p:spPr>
        <p:txBody>
          <a:bodyPr>
            <a:normAutofit/>
          </a:bodyPr>
          <a:lstStyle/>
          <a:p>
            <a:pPr marL="0" indent="0">
              <a:buNone/>
            </a:pPr>
            <a:endParaRPr lang="sv-SE" sz="3200" i="1" dirty="0"/>
          </a:p>
          <a:p>
            <a:pPr marL="0" indent="0" algn="ctr">
              <a:buNone/>
            </a:pPr>
            <a:endParaRPr lang="sv-SE" sz="4000" i="1" dirty="0"/>
          </a:p>
          <a:p>
            <a:pPr marL="0" indent="0" algn="ctr">
              <a:buNone/>
            </a:pPr>
            <a:r>
              <a:rPr lang="sv-SE" sz="4000" i="1" dirty="0"/>
              <a:t>Tack för att ni lyssnat!</a:t>
            </a:r>
          </a:p>
          <a:p>
            <a:pPr marL="0" indent="0" algn="ctr">
              <a:buNone/>
            </a:pPr>
            <a:r>
              <a:rPr lang="sv-SE" sz="4000" i="1" dirty="0"/>
              <a:t>Frågor?</a:t>
            </a:r>
          </a:p>
          <a:p>
            <a:pPr marL="0" indent="0" algn="ctr">
              <a:buNone/>
            </a:pPr>
            <a:endParaRPr lang="sv-SE" sz="4000" i="1" dirty="0"/>
          </a:p>
          <a:p>
            <a:pPr marL="0" indent="0" algn="ctr">
              <a:buNone/>
            </a:pPr>
            <a:endParaRPr lang="sv-SE" sz="4000" i="1" dirty="0"/>
          </a:p>
          <a:p>
            <a:endParaRPr lang="sv-SE" sz="3200" dirty="0"/>
          </a:p>
        </p:txBody>
      </p:sp>
      <p:sp>
        <p:nvSpPr>
          <p:cNvPr id="7" name="Platshållare för innehåll 2">
            <a:extLst>
              <a:ext uri="{FF2B5EF4-FFF2-40B4-BE49-F238E27FC236}">
                <a16:creationId xmlns:a16="http://schemas.microsoft.com/office/drawing/2014/main" id="{1E76290D-79B7-154A-8DD4-C6BD9E4452CE}"/>
              </a:ext>
            </a:extLst>
          </p:cNvPr>
          <p:cNvSpPr txBox="1">
            <a:spLocks/>
          </p:cNvSpPr>
          <p:nvPr/>
        </p:nvSpPr>
        <p:spPr>
          <a:xfrm>
            <a:off x="1822970" y="3064739"/>
            <a:ext cx="9575799" cy="18722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3200" i="1" dirty="0"/>
          </a:p>
          <a:p>
            <a:pPr marL="0" indent="0" algn="ctr">
              <a:buFont typeface="Arial" panose="020B0604020202020204" pitchFamily="34" charset="0"/>
              <a:buNone/>
            </a:pPr>
            <a:r>
              <a:rPr lang="sv-SE" sz="3500" dirty="0"/>
              <a:t>Kontakta mig gärna med tips och tankar:</a:t>
            </a:r>
            <a:br>
              <a:rPr lang="sv-SE" sz="3500" dirty="0"/>
            </a:br>
            <a:endParaRPr lang="sv-SE" sz="3500" dirty="0"/>
          </a:p>
          <a:p>
            <a:pPr marL="0" indent="0" algn="ctr">
              <a:buFont typeface="Arial" panose="020B0604020202020204" pitchFamily="34" charset="0"/>
              <a:buNone/>
            </a:pPr>
            <a:r>
              <a:rPr lang="sv-SE" sz="3200" dirty="0" err="1"/>
              <a:t>anntherese.hedqvist@gmail.com</a:t>
            </a:r>
            <a:endParaRPr lang="sv-SE" sz="3200" dirty="0"/>
          </a:p>
          <a:p>
            <a:endParaRPr lang="sv-SE" sz="3200" dirty="0"/>
          </a:p>
        </p:txBody>
      </p:sp>
    </p:spTree>
    <p:extLst>
      <p:ext uri="{BB962C8B-B14F-4D97-AF65-F5344CB8AC3E}">
        <p14:creationId xmlns:p14="http://schemas.microsoft.com/office/powerpoint/2010/main" val="356416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81AA8-D0E1-3F4B-B371-D648636889E0}"/>
              </a:ext>
            </a:extLst>
          </p:cNvPr>
          <p:cNvSpPr>
            <a:spLocks noGrp="1"/>
          </p:cNvSpPr>
          <p:nvPr>
            <p:ph type="title"/>
          </p:nvPr>
        </p:nvSpPr>
        <p:spPr/>
        <p:txBody>
          <a:bodyPr/>
          <a:lstStyle/>
          <a:p>
            <a:r>
              <a:rPr lang="sv-SE" dirty="0"/>
              <a:t>Min bakgrund</a:t>
            </a:r>
          </a:p>
        </p:txBody>
      </p:sp>
      <p:sp>
        <p:nvSpPr>
          <p:cNvPr id="7" name="Platshållare för innehåll 7">
            <a:extLst>
              <a:ext uri="{FF2B5EF4-FFF2-40B4-BE49-F238E27FC236}">
                <a16:creationId xmlns:a16="http://schemas.microsoft.com/office/drawing/2014/main" id="{8A4E740F-C334-BF41-AFE6-7242C02AD0FF}"/>
              </a:ext>
            </a:extLst>
          </p:cNvPr>
          <p:cNvSpPr>
            <a:spLocks noGrp="1"/>
          </p:cNvSpPr>
          <p:nvPr>
            <p:ph idx="1"/>
          </p:nvPr>
        </p:nvSpPr>
        <p:spPr>
          <a:xfrm>
            <a:off x="1349115" y="1694561"/>
            <a:ext cx="10448144" cy="4076652"/>
          </a:xfrm>
        </p:spPr>
        <p:txBody>
          <a:bodyPr>
            <a:noAutofit/>
          </a:bodyPr>
          <a:lstStyle/>
          <a:p>
            <a:pPr lvl="1">
              <a:lnSpc>
                <a:spcPct val="120000"/>
              </a:lnSpc>
            </a:pPr>
            <a:r>
              <a:rPr lang="sv-SE" sz="2500" dirty="0"/>
              <a:t>Sjuksköterska</a:t>
            </a:r>
          </a:p>
          <a:p>
            <a:pPr lvl="1">
              <a:lnSpc>
                <a:spcPct val="120000"/>
              </a:lnSpc>
            </a:pPr>
            <a:r>
              <a:rPr lang="sv-SE" sz="2500" dirty="0"/>
              <a:t>Studerar specialistsjuksköterska vård av äldre på Högskolan Väst</a:t>
            </a:r>
          </a:p>
          <a:p>
            <a:pPr lvl="1">
              <a:lnSpc>
                <a:spcPct val="120000"/>
              </a:lnSpc>
            </a:pPr>
            <a:r>
              <a:rPr lang="sv-SE" sz="2500" dirty="0"/>
              <a:t>Examen i informatik</a:t>
            </a:r>
          </a:p>
          <a:p>
            <a:pPr lvl="1">
              <a:lnSpc>
                <a:spcPct val="120000"/>
              </a:lnSpc>
            </a:pPr>
            <a:r>
              <a:rPr lang="sv-SE" sz="2500" dirty="0"/>
              <a:t>Systemutvecklare/programmerare</a:t>
            </a:r>
          </a:p>
          <a:p>
            <a:pPr lvl="1">
              <a:lnSpc>
                <a:spcPct val="120000"/>
              </a:lnSpc>
            </a:pPr>
            <a:r>
              <a:rPr lang="sv-SE" sz="2500" dirty="0"/>
              <a:t>Utbildare inom IT (grundläggande datorkunskap för äldre)</a:t>
            </a:r>
          </a:p>
          <a:p>
            <a:pPr lvl="1">
              <a:lnSpc>
                <a:spcPct val="120000"/>
              </a:lnSpc>
            </a:pPr>
            <a:r>
              <a:rPr lang="sv-SE" sz="2500" dirty="0"/>
              <a:t>Tidigare uppsats om sjuksköterskans upplevelse av vårdplanering via video</a:t>
            </a:r>
          </a:p>
          <a:p>
            <a:pPr lvl="1">
              <a:lnSpc>
                <a:spcPct val="120000"/>
              </a:lnSpc>
            </a:pPr>
            <a:r>
              <a:rPr lang="sv-SE" sz="2500" dirty="0"/>
              <a:t>Ambition att kombinera vårdvetenskap och informationsteknologi </a:t>
            </a:r>
          </a:p>
        </p:txBody>
      </p:sp>
    </p:spTree>
    <p:extLst>
      <p:ext uri="{BB962C8B-B14F-4D97-AF65-F5344CB8AC3E}">
        <p14:creationId xmlns:p14="http://schemas.microsoft.com/office/powerpoint/2010/main" val="261530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E7DE5524-1A69-4557-8DE2-2ACC8187802B}"/>
              </a:ext>
            </a:extLst>
          </p:cNvPr>
          <p:cNvSpPr txBox="1">
            <a:spLocks/>
          </p:cNvSpPr>
          <p:nvPr/>
        </p:nvSpPr>
        <p:spPr>
          <a:xfrm>
            <a:off x="687975" y="1815946"/>
            <a:ext cx="10794490" cy="134051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t>Den enskilde vårdtagarens upplevelse </a:t>
            </a:r>
            <a:br>
              <a:rPr lang="sv-SE" sz="4000" dirty="0"/>
            </a:br>
            <a:r>
              <a:rPr lang="sv-SE" sz="4000" dirty="0"/>
              <a:t>av distansmöten</a:t>
            </a:r>
            <a:endParaRPr lang="sv-SE" sz="4000" dirty="0">
              <a:solidFill>
                <a:srgbClr val="FF0000"/>
              </a:solidFill>
            </a:endParaRPr>
          </a:p>
        </p:txBody>
      </p:sp>
      <p:sp>
        <p:nvSpPr>
          <p:cNvPr id="5" name="Underrubrik 2">
            <a:extLst>
              <a:ext uri="{FF2B5EF4-FFF2-40B4-BE49-F238E27FC236}">
                <a16:creationId xmlns:a16="http://schemas.microsoft.com/office/drawing/2014/main" id="{41688CF7-58C3-4C0D-88C8-A39960DF73DD}"/>
              </a:ext>
            </a:extLst>
          </p:cNvPr>
          <p:cNvSpPr txBox="1">
            <a:spLocks/>
          </p:cNvSpPr>
          <p:nvPr/>
        </p:nvSpPr>
        <p:spPr>
          <a:xfrm>
            <a:off x="687976" y="3387774"/>
            <a:ext cx="10794489" cy="1109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i="1" dirty="0"/>
              <a:t>Den äldre personens upplevelse av vårdplanering via videomöte</a:t>
            </a:r>
          </a:p>
          <a:p>
            <a:pPr marL="0" indent="0">
              <a:buNone/>
            </a:pPr>
            <a:r>
              <a:rPr lang="sv-SE" dirty="0"/>
              <a:t>Magisteruppsats, specialistsjuksköterska vård av äldre</a:t>
            </a:r>
          </a:p>
        </p:txBody>
      </p:sp>
      <p:sp>
        <p:nvSpPr>
          <p:cNvPr id="6" name="Rektangel 5">
            <a:extLst>
              <a:ext uri="{FF2B5EF4-FFF2-40B4-BE49-F238E27FC236}">
                <a16:creationId xmlns:a16="http://schemas.microsoft.com/office/drawing/2014/main" id="{A322CC09-145B-4F66-8EA8-76C51C1350DF}"/>
              </a:ext>
            </a:extLst>
          </p:cNvPr>
          <p:cNvSpPr/>
          <p:nvPr/>
        </p:nvSpPr>
        <p:spPr>
          <a:xfrm>
            <a:off x="687976" y="4728360"/>
            <a:ext cx="6246262" cy="584775"/>
          </a:xfrm>
          <a:prstGeom prst="rect">
            <a:avLst/>
          </a:prstGeom>
        </p:spPr>
        <p:txBody>
          <a:bodyPr wrap="none">
            <a:spAutoFit/>
          </a:bodyPr>
          <a:lstStyle/>
          <a:p>
            <a:r>
              <a:rPr lang="sv-SE" sz="3200" dirty="0">
                <a:solidFill>
                  <a:srgbClr val="002060"/>
                </a:solidFill>
              </a:rPr>
              <a:t>Vad vet vi sedan tidigare om ämnet?</a:t>
            </a:r>
          </a:p>
        </p:txBody>
      </p:sp>
    </p:spTree>
    <p:extLst>
      <p:ext uri="{BB962C8B-B14F-4D97-AF65-F5344CB8AC3E}">
        <p14:creationId xmlns:p14="http://schemas.microsoft.com/office/powerpoint/2010/main" val="37544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a:t>
            </a:r>
          </a:p>
        </p:txBody>
      </p:sp>
      <p:sp>
        <p:nvSpPr>
          <p:cNvPr id="3" name="Platshållare för innehåll 2"/>
          <p:cNvSpPr>
            <a:spLocks noGrp="1"/>
          </p:cNvSpPr>
          <p:nvPr>
            <p:ph idx="1"/>
          </p:nvPr>
        </p:nvSpPr>
        <p:spPr>
          <a:xfrm>
            <a:off x="1777999" y="1439057"/>
            <a:ext cx="10139181" cy="4347146"/>
          </a:xfrm>
        </p:spPr>
        <p:txBody>
          <a:bodyPr>
            <a:noAutofit/>
          </a:bodyPr>
          <a:lstStyle/>
          <a:p>
            <a:pPr>
              <a:lnSpc>
                <a:spcPct val="120000"/>
              </a:lnSpc>
            </a:pPr>
            <a:r>
              <a:rPr lang="sv-SE" sz="2300" dirty="0"/>
              <a:t>Vi blir allt äldre och fler bor kvar i hemmet med behov av vård- och omsorgsinsatser. </a:t>
            </a:r>
          </a:p>
          <a:p>
            <a:pPr>
              <a:lnSpc>
                <a:spcPct val="120000"/>
              </a:lnSpc>
            </a:pPr>
            <a:r>
              <a:rPr lang="sv-SE" sz="2300" dirty="0"/>
              <a:t>När personer som vårdats på sjukhus återgår till hemmet görs en vård- och omsorgsplanering för att patienten ska kunna lämna slutenvården på ett tryggt sätt. </a:t>
            </a:r>
          </a:p>
          <a:p>
            <a:pPr>
              <a:lnSpc>
                <a:spcPct val="120000"/>
              </a:lnSpc>
            </a:pPr>
            <a:r>
              <a:rPr lang="sv-SE" sz="2300" dirty="0"/>
              <a:t>Med ett växande antal äldre med insatser i hemmet ökar även behovet av samordnad vård- och omsorgsplanering på sjukhus. </a:t>
            </a:r>
          </a:p>
          <a:p>
            <a:pPr>
              <a:lnSpc>
                <a:spcPct val="120000"/>
              </a:lnSpc>
            </a:pPr>
            <a:r>
              <a:rPr lang="sv-SE" sz="2300" dirty="0"/>
              <a:t>Denna planering görs allt oftare som distansmöten via video idag. </a:t>
            </a:r>
          </a:p>
          <a:p>
            <a:pPr>
              <a:lnSpc>
                <a:spcPct val="120000"/>
              </a:lnSpc>
            </a:pPr>
            <a:r>
              <a:rPr lang="sv-SE" sz="2300" dirty="0"/>
              <a:t>Videomöten anses vara den teknik som är mest lik ett personligt möte</a:t>
            </a:r>
          </a:p>
        </p:txBody>
      </p:sp>
    </p:spTree>
    <p:extLst>
      <p:ext uri="{BB962C8B-B14F-4D97-AF65-F5344CB8AC3E}">
        <p14:creationId xmlns:p14="http://schemas.microsoft.com/office/powerpoint/2010/main" val="136097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BBA7A0-E436-594D-8901-F1D6895EC61F}"/>
              </a:ext>
            </a:extLst>
          </p:cNvPr>
          <p:cNvSpPr>
            <a:spLocks noGrp="1"/>
          </p:cNvSpPr>
          <p:nvPr>
            <p:ph idx="1"/>
          </p:nvPr>
        </p:nvSpPr>
        <p:spPr>
          <a:xfrm>
            <a:off x="1777999" y="1648913"/>
            <a:ext cx="9575799" cy="3972395"/>
          </a:xfrm>
        </p:spPr>
        <p:txBody>
          <a:bodyPr>
            <a:normAutofit/>
          </a:bodyPr>
          <a:lstStyle/>
          <a:p>
            <a:pPr>
              <a:lnSpc>
                <a:spcPct val="120000"/>
              </a:lnSpc>
            </a:pPr>
            <a:r>
              <a:rPr lang="sv-SE" dirty="0"/>
              <a:t>E-hälsa – telemedicin. Flera tjänster finns idag (t.ex. Kry).</a:t>
            </a:r>
          </a:p>
          <a:p>
            <a:pPr>
              <a:lnSpc>
                <a:spcPct val="120000"/>
              </a:lnSpc>
            </a:pPr>
            <a:r>
              <a:rPr lang="sv-SE" dirty="0"/>
              <a:t>Tekniska förutsättningar för ett effektivt videomöte med god interaktion är en upplevelse så nära personligt möte som möjligt, vilket innebär: hög kvalitet på ljud, bra bildkvalitet och gärna stor skärm, möjlighet till ögonkontakt</a:t>
            </a:r>
          </a:p>
          <a:p>
            <a:pPr>
              <a:lnSpc>
                <a:spcPct val="120000"/>
              </a:lnSpc>
            </a:pPr>
            <a:r>
              <a:rPr lang="sv-SE" dirty="0"/>
              <a:t>Vinster med distansmöten: minskad miljöpåverkan, tidsvinst, patienten får ökad tillgång till fler professioner i samma möte</a:t>
            </a:r>
          </a:p>
        </p:txBody>
      </p:sp>
      <p:sp>
        <p:nvSpPr>
          <p:cNvPr id="4" name="Rubrik 1">
            <a:extLst>
              <a:ext uri="{FF2B5EF4-FFF2-40B4-BE49-F238E27FC236}">
                <a16:creationId xmlns:a16="http://schemas.microsoft.com/office/drawing/2014/main" id="{10F46DFE-07BE-8D44-843C-9A71B73D6313}"/>
              </a:ext>
            </a:extLst>
          </p:cNvPr>
          <p:cNvSpPr>
            <a:spLocks noGrp="1"/>
          </p:cNvSpPr>
          <p:nvPr>
            <p:ph type="title"/>
          </p:nvPr>
        </p:nvSpPr>
        <p:spPr>
          <a:xfrm>
            <a:off x="1778000" y="709896"/>
            <a:ext cx="9575800" cy="654206"/>
          </a:xfrm>
        </p:spPr>
        <p:txBody>
          <a:bodyPr>
            <a:noAutofit/>
          </a:bodyPr>
          <a:lstStyle/>
          <a:p>
            <a:r>
              <a:rPr lang="sv-SE" dirty="0"/>
              <a:t>Informatik</a:t>
            </a:r>
          </a:p>
        </p:txBody>
      </p:sp>
    </p:spTree>
    <p:extLst>
      <p:ext uri="{BB962C8B-B14F-4D97-AF65-F5344CB8AC3E}">
        <p14:creationId xmlns:p14="http://schemas.microsoft.com/office/powerpoint/2010/main" val="266526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FF7B4-2F8C-5344-BF04-13CC2BFF9015}"/>
              </a:ext>
            </a:extLst>
          </p:cNvPr>
          <p:cNvSpPr>
            <a:spLocks noGrp="1"/>
          </p:cNvSpPr>
          <p:nvPr>
            <p:ph type="title"/>
          </p:nvPr>
        </p:nvSpPr>
        <p:spPr/>
        <p:txBody>
          <a:bodyPr/>
          <a:lstStyle/>
          <a:p>
            <a:r>
              <a:rPr lang="sv-SE" dirty="0"/>
              <a:t>Personcentrerad vård</a:t>
            </a:r>
          </a:p>
        </p:txBody>
      </p:sp>
      <p:sp>
        <p:nvSpPr>
          <p:cNvPr id="3" name="Platshållare för innehåll 2">
            <a:extLst>
              <a:ext uri="{FF2B5EF4-FFF2-40B4-BE49-F238E27FC236}">
                <a16:creationId xmlns:a16="http://schemas.microsoft.com/office/drawing/2014/main" id="{63CC8875-5A12-2641-A9AF-26455C605637}"/>
              </a:ext>
            </a:extLst>
          </p:cNvPr>
          <p:cNvSpPr>
            <a:spLocks noGrp="1"/>
          </p:cNvSpPr>
          <p:nvPr>
            <p:ph idx="1"/>
          </p:nvPr>
        </p:nvSpPr>
        <p:spPr/>
        <p:txBody>
          <a:bodyPr/>
          <a:lstStyle/>
          <a:p>
            <a:pPr>
              <a:lnSpc>
                <a:spcPct val="110000"/>
              </a:lnSpc>
            </a:pPr>
            <a:r>
              <a:rPr lang="sv-SE" dirty="0"/>
              <a:t>Patient och närstående ska bemötas som de unika personer de är. Fokus på personen, inte diagnosen.</a:t>
            </a:r>
          </a:p>
          <a:p>
            <a:pPr>
              <a:lnSpc>
                <a:spcPct val="110000"/>
              </a:lnSpc>
            </a:pPr>
            <a:r>
              <a:rPr lang="sv-SE" dirty="0"/>
              <a:t>Vårdplanering via video innebär att den fysiska närheten förloras. Utmaning att skapa närvaro och förmedla ett genuint intresse som kan kompensera för denna förlust.</a:t>
            </a:r>
          </a:p>
          <a:p>
            <a:pPr>
              <a:lnSpc>
                <a:spcPct val="110000"/>
              </a:lnSpc>
            </a:pPr>
            <a:r>
              <a:rPr lang="sv-SE" dirty="0"/>
              <a:t>Studier avseende sjuksköterskans upplevelse av distansmöten: fungerar bra i flera situationer, dock inte i alla.</a:t>
            </a:r>
          </a:p>
        </p:txBody>
      </p:sp>
    </p:spTree>
    <p:extLst>
      <p:ext uri="{BB962C8B-B14F-4D97-AF65-F5344CB8AC3E}">
        <p14:creationId xmlns:p14="http://schemas.microsoft.com/office/powerpoint/2010/main" val="349711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7C3A42-08ED-7149-9BA5-599400389393}"/>
              </a:ext>
            </a:extLst>
          </p:cNvPr>
          <p:cNvSpPr>
            <a:spLocks noGrp="1"/>
          </p:cNvSpPr>
          <p:nvPr>
            <p:ph type="title"/>
          </p:nvPr>
        </p:nvSpPr>
        <p:spPr/>
        <p:txBody>
          <a:bodyPr/>
          <a:lstStyle/>
          <a:p>
            <a:r>
              <a:rPr lang="sv-SE" dirty="0"/>
              <a:t>Vad jag vill undersöka</a:t>
            </a:r>
          </a:p>
        </p:txBody>
      </p:sp>
      <p:sp>
        <p:nvSpPr>
          <p:cNvPr id="4" name="Platshållare för innehåll 3">
            <a:extLst>
              <a:ext uri="{FF2B5EF4-FFF2-40B4-BE49-F238E27FC236}">
                <a16:creationId xmlns:a16="http://schemas.microsoft.com/office/drawing/2014/main" id="{E5A81FED-F080-0C42-8DF4-BC1AF327A060}"/>
              </a:ext>
            </a:extLst>
          </p:cNvPr>
          <p:cNvSpPr>
            <a:spLocks noGrp="1"/>
          </p:cNvSpPr>
          <p:nvPr>
            <p:ph idx="1"/>
          </p:nvPr>
        </p:nvSpPr>
        <p:spPr>
          <a:xfrm>
            <a:off x="1777999" y="1528997"/>
            <a:ext cx="9575799" cy="4362137"/>
          </a:xfrm>
        </p:spPr>
        <p:txBody>
          <a:bodyPr>
            <a:normAutofit fontScale="85000" lnSpcReduction="10000"/>
          </a:bodyPr>
          <a:lstStyle/>
          <a:p>
            <a:pPr>
              <a:lnSpc>
                <a:spcPct val="130000"/>
              </a:lnSpc>
            </a:pPr>
            <a:r>
              <a:rPr lang="sv-SE" dirty="0"/>
              <a:t>Det finns idag:</a:t>
            </a:r>
          </a:p>
          <a:p>
            <a:pPr lvl="1">
              <a:lnSpc>
                <a:spcPct val="130000"/>
              </a:lnSpc>
            </a:pPr>
            <a:r>
              <a:rPr lang="sv-SE" dirty="0"/>
              <a:t>Studier om distansmöten som teknik, generellt</a:t>
            </a:r>
          </a:p>
          <a:p>
            <a:pPr lvl="1">
              <a:lnSpc>
                <a:spcPct val="130000"/>
              </a:lnSpc>
            </a:pPr>
            <a:r>
              <a:rPr lang="sv-SE" dirty="0"/>
              <a:t>Studier kring den äldre personens upplevelse av vårdplanering</a:t>
            </a:r>
          </a:p>
          <a:p>
            <a:pPr lvl="1">
              <a:lnSpc>
                <a:spcPct val="130000"/>
              </a:lnSpc>
            </a:pPr>
            <a:r>
              <a:rPr lang="sv-SE" dirty="0"/>
              <a:t>Studier kring vårdpersonalens upplevelse av distansmöten</a:t>
            </a:r>
          </a:p>
          <a:p>
            <a:pPr>
              <a:lnSpc>
                <a:spcPct val="130000"/>
              </a:lnSpc>
            </a:pPr>
            <a:r>
              <a:rPr lang="sv-SE" dirty="0"/>
              <a:t>Inte så mycket forskning på den äldre personens upplevelse av vårdplanering via distansmöten</a:t>
            </a:r>
          </a:p>
          <a:p>
            <a:pPr>
              <a:lnSpc>
                <a:spcPct val="130000"/>
              </a:lnSpc>
            </a:pPr>
            <a:r>
              <a:rPr lang="sv-SE" dirty="0"/>
              <a:t>Med utvecklingen av e-hälsa anser jag det relevant att skapa kunskap kring hur våra äldre upplever videomöten i vården i form av vårdplanering på distans. Denna studie kan möjligen bli ett steg i den riktningen.</a:t>
            </a:r>
          </a:p>
          <a:p>
            <a:pPr lvl="1"/>
            <a:endParaRPr lang="sv-SE" dirty="0"/>
          </a:p>
        </p:txBody>
      </p:sp>
    </p:spTree>
    <p:extLst>
      <p:ext uri="{BB962C8B-B14F-4D97-AF65-F5344CB8AC3E}">
        <p14:creationId xmlns:p14="http://schemas.microsoft.com/office/powerpoint/2010/main" val="205198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 och metod</a:t>
            </a:r>
          </a:p>
        </p:txBody>
      </p:sp>
      <p:sp>
        <p:nvSpPr>
          <p:cNvPr id="3" name="Platshållare för innehåll 2"/>
          <p:cNvSpPr>
            <a:spLocks noGrp="1"/>
          </p:cNvSpPr>
          <p:nvPr>
            <p:ph idx="1"/>
          </p:nvPr>
        </p:nvSpPr>
        <p:spPr/>
        <p:txBody>
          <a:bodyPr>
            <a:normAutofit/>
          </a:bodyPr>
          <a:lstStyle/>
          <a:p>
            <a:pPr>
              <a:lnSpc>
                <a:spcPct val="120000"/>
              </a:lnSpc>
            </a:pPr>
            <a:r>
              <a:rPr lang="sv-SE" dirty="0"/>
              <a:t>Syftet med studien är att belysa den äldre personens upplevelse av vård- och omsorgsplanering via video.</a:t>
            </a:r>
          </a:p>
          <a:p>
            <a:pPr>
              <a:lnSpc>
                <a:spcPct val="120000"/>
              </a:lnSpc>
            </a:pPr>
            <a:r>
              <a:rPr lang="sv-SE" dirty="0"/>
              <a:t>Kvalitativ forskningsansats </a:t>
            </a:r>
          </a:p>
          <a:p>
            <a:pPr>
              <a:lnSpc>
                <a:spcPct val="120000"/>
              </a:lnSpc>
            </a:pPr>
            <a:r>
              <a:rPr lang="sv-SE" dirty="0"/>
              <a:t>Intervjustudie, enskilda narrativa intervjuer. </a:t>
            </a:r>
          </a:p>
          <a:p>
            <a:pPr>
              <a:lnSpc>
                <a:spcPct val="120000"/>
              </a:lnSpc>
            </a:pPr>
            <a:r>
              <a:rPr lang="sv-SE" dirty="0"/>
              <a:t>Urval: personer 70+ med erfarenhet av vård- och omsorgsplanering via video. </a:t>
            </a:r>
          </a:p>
        </p:txBody>
      </p:sp>
    </p:spTree>
    <p:extLst>
      <p:ext uri="{BB962C8B-B14F-4D97-AF65-F5344CB8AC3E}">
        <p14:creationId xmlns:p14="http://schemas.microsoft.com/office/powerpoint/2010/main" val="218386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EAC831-14AB-E245-B8E5-EF5C8A8E4377}"/>
              </a:ext>
            </a:extLst>
          </p:cNvPr>
          <p:cNvSpPr>
            <a:spLocks noGrp="1"/>
          </p:cNvSpPr>
          <p:nvPr>
            <p:ph type="title"/>
          </p:nvPr>
        </p:nvSpPr>
        <p:spPr/>
        <p:txBody>
          <a:bodyPr/>
          <a:lstStyle/>
          <a:p>
            <a:r>
              <a:rPr lang="sv-SE" dirty="0"/>
              <a:t>Nuläge</a:t>
            </a:r>
          </a:p>
        </p:txBody>
      </p:sp>
      <p:sp>
        <p:nvSpPr>
          <p:cNvPr id="3" name="Platshållare för innehåll 2">
            <a:extLst>
              <a:ext uri="{FF2B5EF4-FFF2-40B4-BE49-F238E27FC236}">
                <a16:creationId xmlns:a16="http://schemas.microsoft.com/office/drawing/2014/main" id="{6B3D447C-DA78-4545-91BF-5162D525DD27}"/>
              </a:ext>
            </a:extLst>
          </p:cNvPr>
          <p:cNvSpPr>
            <a:spLocks noGrp="1"/>
          </p:cNvSpPr>
          <p:nvPr>
            <p:ph idx="1"/>
          </p:nvPr>
        </p:nvSpPr>
        <p:spPr/>
        <p:txBody>
          <a:bodyPr/>
          <a:lstStyle/>
          <a:p>
            <a:r>
              <a:rPr lang="sv-SE" dirty="0"/>
              <a:t>Studien är ännu i tidigt skede</a:t>
            </a:r>
          </a:p>
          <a:p>
            <a:r>
              <a:rPr lang="sv-SE" dirty="0"/>
              <a:t>Datainsamling pågår</a:t>
            </a:r>
          </a:p>
          <a:p>
            <a:r>
              <a:rPr lang="sv-SE" dirty="0"/>
              <a:t>Tänkte lyfta upp några enstaka citat</a:t>
            </a:r>
          </a:p>
          <a:p>
            <a:endParaRPr lang="sv-SE" dirty="0"/>
          </a:p>
        </p:txBody>
      </p:sp>
    </p:spTree>
    <p:extLst>
      <p:ext uri="{BB962C8B-B14F-4D97-AF65-F5344CB8AC3E}">
        <p14:creationId xmlns:p14="http://schemas.microsoft.com/office/powerpoint/2010/main" val="749355175"/>
      </p:ext>
    </p:extLst>
  </p:cSld>
  <p:clrMapOvr>
    <a:masterClrMapping/>
  </p:clrMapOvr>
</p:sld>
</file>

<file path=ppt/theme/theme1.xml><?xml version="1.0" encoding="utf-8"?>
<a:theme xmlns:a="http://schemas.openxmlformats.org/drawingml/2006/main" name="1_Office-tema">
  <a:themeElements>
    <a:clrScheme name="GITS">
      <a:dk1>
        <a:sysClr val="windowText" lastClr="000000"/>
      </a:dk1>
      <a:lt1>
        <a:sysClr val="window" lastClr="FFFFFF"/>
      </a:lt1>
      <a:dk2>
        <a:srgbClr val="44546A"/>
      </a:dk2>
      <a:lt2>
        <a:srgbClr val="E7E6E6"/>
      </a:lt2>
      <a:accent1>
        <a:srgbClr val="006298"/>
      </a:accent1>
      <a:accent2>
        <a:srgbClr val="582C83"/>
      </a:accent2>
      <a:accent3>
        <a:srgbClr val="A8AD00"/>
      </a:accent3>
      <a:accent4>
        <a:srgbClr val="F2A900"/>
      </a:accent4>
      <a:accent5>
        <a:srgbClr val="4A773C"/>
      </a:accent5>
      <a:accent6>
        <a:srgbClr val="9D2235"/>
      </a:accent6>
      <a:hlink>
        <a:srgbClr val="A8AD00"/>
      </a:hlink>
      <a:folHlink>
        <a:srgbClr val="582C83"/>
      </a:folHlink>
    </a:clrScheme>
    <a:fontScheme name="GITS">
      <a:majorFont>
        <a:latin typeface="Calibri Light"/>
        <a:ea typeface=""/>
        <a:cs typeface=""/>
      </a:majorFont>
      <a:minorFont>
        <a:latin typeface="Calibri"/>
        <a:ea typeface=""/>
        <a:cs typeface=""/>
      </a:minorFont>
    </a:fontScheme>
    <a:fmtScheme name="Rökfärgat gla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805B355-1339-4B6D-B1A7-75025ADC9BD7}" vid="{8C306B88-551A-4F7F-9867-2AB69E18A69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konferens 180530</Template>
  <TotalTime>16285</TotalTime>
  <Words>726</Words>
  <Application>Microsoft Office PowerPoint</Application>
  <PresentationFormat>Bredbild</PresentationFormat>
  <Paragraphs>85</Paragraphs>
  <Slides>15</Slides>
  <Notes>14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Times New Roman</vt:lpstr>
      <vt:lpstr>1_Office-tema</vt:lpstr>
      <vt:lpstr>Den enskilde vårdtagarens upplevelse av distansmöten</vt:lpstr>
      <vt:lpstr>Min bakgrund</vt:lpstr>
      <vt:lpstr>PowerPoint-presentation</vt:lpstr>
      <vt:lpstr>Bakgrund</vt:lpstr>
      <vt:lpstr>Informatik</vt:lpstr>
      <vt:lpstr>Personcentrerad vård</vt:lpstr>
      <vt:lpstr>Vad jag vill undersöka</vt:lpstr>
      <vt:lpstr>Syfte och metod</vt:lpstr>
      <vt:lpstr>Nuläge</vt:lpstr>
      <vt:lpstr>PowerPoint-presentation</vt:lpstr>
      <vt:lpstr>PowerPoint-presentation</vt:lpstr>
      <vt:lpstr>Preliminära tankar kring förväntat resultat</vt:lpstr>
      <vt:lpstr>PowerPoint-presentation</vt:lpstr>
      <vt:lpstr>Klinisk relevans med studien</vt:lpstr>
      <vt:lpstr>PowerPoint-presentation</vt:lpstr>
    </vt:vector>
  </TitlesOfParts>
  <Company>Högskolan Väst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konferens 30/5</dc:title>
  <dc:creator>Ann Svensson (HV)</dc:creator>
  <cp:lastModifiedBy>Linn Wallér</cp:lastModifiedBy>
  <cp:revision>421</cp:revision>
  <cp:lastPrinted>2018-05-28T15:12:04Z</cp:lastPrinted>
  <dcterms:created xsi:type="dcterms:W3CDTF">2018-05-24T13:26:03Z</dcterms:created>
  <dcterms:modified xsi:type="dcterms:W3CDTF">2019-05-27T21:00:40Z</dcterms:modified>
</cp:coreProperties>
</file>