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2" r:id="rId4"/>
    <p:sldId id="276" r:id="rId5"/>
    <p:sldId id="266" r:id="rId6"/>
    <p:sldId id="263" r:id="rId7"/>
    <p:sldId id="270" r:id="rId8"/>
    <p:sldId id="269" r:id="rId9"/>
    <p:sldId id="268" r:id="rId10"/>
    <p:sldId id="271" r:id="rId11"/>
    <p:sldId id="272" r:id="rId12"/>
    <p:sldId id="273" r:id="rId13"/>
    <p:sldId id="275" r:id="rId14"/>
    <p:sldId id="274" r:id="rId15"/>
    <p:sldId id="264" r:id="rId16"/>
    <p:sldId id="258" r:id="rId17"/>
    <p:sldId id="277"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298"/>
    <a:srgbClr val="016299"/>
    <a:srgbClr val="4472C4"/>
    <a:srgbClr val="A9AD00"/>
    <a:srgbClr val="008188"/>
    <a:srgbClr val="582C83"/>
    <a:srgbClr val="F2AA00"/>
    <a:srgbClr val="006197"/>
    <a:srgbClr val="F1A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7" d="100"/>
          <a:sy n="67" d="100"/>
        </p:scale>
        <p:origin x="5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7ED558-7EC5-4153-87D4-871C15B498B5}" type="doc">
      <dgm:prSet loTypeId="urn:microsoft.com/office/officeart/2005/8/layout/cycle1" loCatId="cycle" qsTypeId="urn:microsoft.com/office/officeart/2005/8/quickstyle/simple4" qsCatId="simple" csTypeId="urn:microsoft.com/office/officeart/2005/8/colors/colorful1" csCatId="colorful" phldr="1"/>
      <dgm:spPr/>
      <dgm:t>
        <a:bodyPr/>
        <a:lstStyle/>
        <a:p>
          <a:endParaRPr lang="en-US"/>
        </a:p>
      </dgm:t>
    </dgm:pt>
    <dgm:pt modelId="{092EA688-BA42-4274-B06B-3B3C557CD0B6}">
      <dgm:prSet custT="1"/>
      <dgm:spPr/>
      <dgm:t>
        <a:bodyPr/>
        <a:lstStyle/>
        <a:p>
          <a:pPr>
            <a:lnSpc>
              <a:spcPct val="90000"/>
            </a:lnSpc>
            <a:buNone/>
          </a:pPr>
          <a:r>
            <a:rPr lang="sv-SE" sz="2400" b="0" noProof="0" dirty="0"/>
            <a:t>Innehåll</a:t>
          </a:r>
        </a:p>
      </dgm:t>
    </dgm:pt>
    <dgm:pt modelId="{16C3A710-203C-464F-8A1C-4D5FA460098C}" type="parTrans" cxnId="{1F4FE720-D884-4C55-BCA0-3923D3390A76}">
      <dgm:prSet/>
      <dgm:spPr/>
      <dgm:t>
        <a:bodyPr/>
        <a:lstStyle/>
        <a:p>
          <a:endParaRPr lang="sv-SE" noProof="0" dirty="0"/>
        </a:p>
      </dgm:t>
    </dgm:pt>
    <dgm:pt modelId="{8D5F180D-1082-431A-B477-90470E957747}" type="sibTrans" cxnId="{1F4FE720-D884-4C55-BCA0-3923D3390A76}">
      <dgm:prSet/>
      <dgm:spPr/>
      <dgm:t>
        <a:bodyPr/>
        <a:lstStyle/>
        <a:p>
          <a:endParaRPr lang="sv-SE" noProof="0" dirty="0"/>
        </a:p>
      </dgm:t>
    </dgm:pt>
    <dgm:pt modelId="{DF3683D6-3AB1-4004-BD2A-1FEE838C46C3}">
      <dgm:prSet custT="1"/>
      <dgm:spPr/>
      <dgm:t>
        <a:bodyPr/>
        <a:lstStyle/>
        <a:p>
          <a:pPr>
            <a:lnSpc>
              <a:spcPct val="150000"/>
            </a:lnSpc>
            <a:buFont typeface="Arial" panose="020B0604020202020204" pitchFamily="34" charset="0"/>
            <a:buChar char="•"/>
          </a:pPr>
          <a:r>
            <a:rPr lang="sv-SE" sz="2000" noProof="0" dirty="0">
              <a:latin typeface="+mj-lt"/>
            </a:rPr>
            <a:t>Varför Nationell Patientöversikt - NPÖ</a:t>
          </a:r>
        </a:p>
      </dgm:t>
    </dgm:pt>
    <dgm:pt modelId="{DFA41F5B-89B3-41B2-B6C9-1D3863E95337}" type="parTrans" cxnId="{E25A4444-BC42-4760-AB90-7116B879E36D}">
      <dgm:prSet/>
      <dgm:spPr/>
      <dgm:t>
        <a:bodyPr/>
        <a:lstStyle/>
        <a:p>
          <a:endParaRPr lang="sv-SE" noProof="0" dirty="0"/>
        </a:p>
      </dgm:t>
    </dgm:pt>
    <dgm:pt modelId="{F7182A95-B5B5-4ACE-868C-50D7FCE2B6BF}" type="sibTrans" cxnId="{E25A4444-BC42-4760-AB90-7116B879E36D}">
      <dgm:prSet/>
      <dgm:spPr/>
      <dgm:t>
        <a:bodyPr/>
        <a:lstStyle/>
        <a:p>
          <a:endParaRPr lang="sv-SE" noProof="0" dirty="0"/>
        </a:p>
      </dgm:t>
    </dgm:pt>
    <dgm:pt modelId="{BED31788-EAC3-4EE2-8B4B-F6327D8CBBA8}">
      <dgm:prSet custT="1"/>
      <dgm:spPr/>
      <dgm:t>
        <a:bodyPr/>
        <a:lstStyle/>
        <a:p>
          <a:pPr>
            <a:lnSpc>
              <a:spcPct val="150000"/>
            </a:lnSpc>
            <a:buFont typeface="Arial" panose="020B0604020202020204" pitchFamily="34" charset="0"/>
            <a:buChar char="•"/>
          </a:pPr>
          <a:r>
            <a:rPr lang="sv-SE" sz="2000" noProof="0" dirty="0">
              <a:latin typeface="+mj-lt"/>
            </a:rPr>
            <a:t>Vilken information kan jag se och varför skiljer</a:t>
          </a:r>
          <a:br>
            <a:rPr lang="sv-SE" sz="2000" noProof="0" dirty="0">
              <a:latin typeface="+mj-lt"/>
            </a:rPr>
          </a:br>
          <a:r>
            <a:rPr lang="sv-SE" sz="2000" noProof="0" dirty="0">
              <a:latin typeface="+mj-lt"/>
            </a:rPr>
            <a:t>sig information mellan patienter? </a:t>
          </a:r>
        </a:p>
      </dgm:t>
    </dgm:pt>
    <dgm:pt modelId="{D0DC5DA0-88F9-4EBD-8914-8B4E5A757112}" type="parTrans" cxnId="{F2757240-BB7A-44EF-A5D0-3D16FFDD5406}">
      <dgm:prSet/>
      <dgm:spPr/>
      <dgm:t>
        <a:bodyPr/>
        <a:lstStyle/>
        <a:p>
          <a:endParaRPr lang="sv-SE" noProof="0" dirty="0"/>
        </a:p>
      </dgm:t>
    </dgm:pt>
    <dgm:pt modelId="{ECAFCD33-8FF7-4EF0-B2CB-E3C58392BA15}" type="sibTrans" cxnId="{F2757240-BB7A-44EF-A5D0-3D16FFDD5406}">
      <dgm:prSet/>
      <dgm:spPr/>
      <dgm:t>
        <a:bodyPr/>
        <a:lstStyle/>
        <a:p>
          <a:endParaRPr lang="sv-SE" noProof="0" dirty="0"/>
        </a:p>
      </dgm:t>
    </dgm:pt>
    <dgm:pt modelId="{77F89594-5671-43D6-9685-70E53C99720A}">
      <dgm:prSet custT="1"/>
      <dgm:spPr/>
      <dgm:t>
        <a:bodyPr/>
        <a:lstStyle/>
        <a:p>
          <a:pPr>
            <a:lnSpc>
              <a:spcPct val="150000"/>
            </a:lnSpc>
            <a:buFont typeface="Arial" panose="020B0604020202020204" pitchFamily="34" charset="0"/>
            <a:buChar char="•"/>
          </a:pPr>
          <a:r>
            <a:rPr lang="sv-SE" sz="2000" noProof="0" dirty="0">
              <a:latin typeface="+mj-lt"/>
            </a:rPr>
            <a:t>Hur når jag NPÖ? </a:t>
          </a:r>
        </a:p>
      </dgm:t>
    </dgm:pt>
    <dgm:pt modelId="{6F8BB08E-2D5D-4F69-84AD-20A2A60C7FC8}" type="parTrans" cxnId="{5A7BE14D-A48C-4E38-A670-1C46075C8421}">
      <dgm:prSet/>
      <dgm:spPr/>
      <dgm:t>
        <a:bodyPr/>
        <a:lstStyle/>
        <a:p>
          <a:endParaRPr lang="sv-SE" noProof="0" dirty="0"/>
        </a:p>
      </dgm:t>
    </dgm:pt>
    <dgm:pt modelId="{15139662-97D8-498B-8120-06257625CF24}" type="sibTrans" cxnId="{5A7BE14D-A48C-4E38-A670-1C46075C8421}">
      <dgm:prSet/>
      <dgm:spPr/>
      <dgm:t>
        <a:bodyPr/>
        <a:lstStyle/>
        <a:p>
          <a:endParaRPr lang="sv-SE" noProof="0" dirty="0"/>
        </a:p>
      </dgm:t>
    </dgm:pt>
    <dgm:pt modelId="{F541BC52-21F7-4BF8-AAF4-9AB135F7B70A}">
      <dgm:prSet custT="1"/>
      <dgm:spPr/>
      <dgm:t>
        <a:bodyPr/>
        <a:lstStyle/>
        <a:p>
          <a:pPr>
            <a:lnSpc>
              <a:spcPct val="150000"/>
            </a:lnSpc>
            <a:buFont typeface="Arial" panose="020B0604020202020204" pitchFamily="34" charset="0"/>
            <a:buChar char="•"/>
          </a:pPr>
          <a:r>
            <a:rPr lang="sv-SE" sz="2000" noProof="0" dirty="0">
              <a:latin typeface="+mj-lt"/>
            </a:rPr>
            <a:t>Hur fungerar NPÖ?</a:t>
          </a:r>
        </a:p>
      </dgm:t>
    </dgm:pt>
    <dgm:pt modelId="{FA13B28C-5C3F-4D9D-BEFD-3B0B19C59DD5}" type="parTrans" cxnId="{07019A1B-26DD-43E0-BDDF-F31FE54A9960}">
      <dgm:prSet/>
      <dgm:spPr/>
      <dgm:t>
        <a:bodyPr/>
        <a:lstStyle/>
        <a:p>
          <a:endParaRPr lang="sv-SE" noProof="0" dirty="0"/>
        </a:p>
      </dgm:t>
    </dgm:pt>
    <dgm:pt modelId="{4B516E3B-303C-484A-BFC2-2DBD6C4629A5}" type="sibTrans" cxnId="{07019A1B-26DD-43E0-BDDF-F31FE54A9960}">
      <dgm:prSet/>
      <dgm:spPr/>
      <dgm:t>
        <a:bodyPr/>
        <a:lstStyle/>
        <a:p>
          <a:endParaRPr lang="sv-SE" noProof="0" dirty="0"/>
        </a:p>
      </dgm:t>
    </dgm:pt>
    <dgm:pt modelId="{C08A1803-2402-44CF-BE2A-2EEFBB876BB4}">
      <dgm:prSet custT="1"/>
      <dgm:spPr/>
      <dgm:t>
        <a:bodyPr/>
        <a:lstStyle/>
        <a:p>
          <a:pPr>
            <a:lnSpc>
              <a:spcPct val="150000"/>
            </a:lnSpc>
            <a:buFont typeface="Arial" panose="020B0604020202020204" pitchFamily="34" charset="0"/>
            <a:buChar char="•"/>
          </a:pPr>
          <a:r>
            <a:rPr lang="sv-SE" sz="2000" noProof="0" dirty="0">
              <a:latin typeface="+mj-lt"/>
            </a:rPr>
            <a:t>Vart vänder jag mig med frågor? </a:t>
          </a:r>
        </a:p>
      </dgm:t>
    </dgm:pt>
    <dgm:pt modelId="{214D0D83-EDFF-494C-AB3B-771B3CF66483}" type="parTrans" cxnId="{8C416B0B-0DDA-43EB-B626-59AAC3198315}">
      <dgm:prSet/>
      <dgm:spPr/>
      <dgm:t>
        <a:bodyPr/>
        <a:lstStyle/>
        <a:p>
          <a:endParaRPr lang="sv-SE" noProof="0" dirty="0"/>
        </a:p>
      </dgm:t>
    </dgm:pt>
    <dgm:pt modelId="{87BA613B-236E-4AC2-894A-CE2B6F24224E}" type="sibTrans" cxnId="{8C416B0B-0DDA-43EB-B626-59AAC3198315}">
      <dgm:prSet/>
      <dgm:spPr/>
      <dgm:t>
        <a:bodyPr/>
        <a:lstStyle/>
        <a:p>
          <a:endParaRPr lang="sv-SE" noProof="0" dirty="0"/>
        </a:p>
      </dgm:t>
    </dgm:pt>
    <dgm:pt modelId="{AA4DBE54-236E-46A9-9C44-0B00A647A493}">
      <dgm:prSet custT="1"/>
      <dgm:spPr/>
      <dgm:t>
        <a:bodyPr/>
        <a:lstStyle/>
        <a:p>
          <a:pPr>
            <a:lnSpc>
              <a:spcPct val="150000"/>
            </a:lnSpc>
            <a:buFont typeface="Arial" panose="020B0604020202020204" pitchFamily="34" charset="0"/>
            <a:buChar char="•"/>
          </a:pPr>
          <a:r>
            <a:rPr lang="sv-SE" sz="2000" noProof="0" dirty="0">
              <a:latin typeface="+mj-lt"/>
            </a:rPr>
            <a:t>Checklista</a:t>
          </a:r>
        </a:p>
      </dgm:t>
    </dgm:pt>
    <dgm:pt modelId="{AE46D027-6AFF-46A1-B4F2-F235E9D6FC47}" type="parTrans" cxnId="{AE7F64D1-1655-4AB0-8025-06A358B31D69}">
      <dgm:prSet/>
      <dgm:spPr/>
      <dgm:t>
        <a:bodyPr/>
        <a:lstStyle/>
        <a:p>
          <a:endParaRPr lang="sv-SE" noProof="0" dirty="0"/>
        </a:p>
      </dgm:t>
    </dgm:pt>
    <dgm:pt modelId="{CBBD6E30-3CC6-4E3B-9FBB-96E5410DCD23}" type="sibTrans" cxnId="{AE7F64D1-1655-4AB0-8025-06A358B31D69}">
      <dgm:prSet/>
      <dgm:spPr/>
      <dgm:t>
        <a:bodyPr/>
        <a:lstStyle/>
        <a:p>
          <a:endParaRPr lang="sv-SE" noProof="0" dirty="0"/>
        </a:p>
      </dgm:t>
    </dgm:pt>
    <dgm:pt modelId="{CBCAFB2A-A51C-4D2A-9CAD-6DDFF0043F09}" type="pres">
      <dgm:prSet presAssocID="{097ED558-7EC5-4153-87D4-871C15B498B5}" presName="cycle" presStyleCnt="0">
        <dgm:presLayoutVars>
          <dgm:dir/>
          <dgm:resizeHandles val="exact"/>
        </dgm:presLayoutVars>
      </dgm:prSet>
      <dgm:spPr/>
    </dgm:pt>
    <dgm:pt modelId="{DB07490F-AAC6-4F41-9167-B6CCADEDF2FE}" type="pres">
      <dgm:prSet presAssocID="{092EA688-BA42-4274-B06B-3B3C557CD0B6}" presName="node" presStyleLbl="revTx" presStyleIdx="0" presStyleCnt="1" custScaleX="173571">
        <dgm:presLayoutVars>
          <dgm:bulletEnabled val="1"/>
        </dgm:presLayoutVars>
      </dgm:prSet>
      <dgm:spPr/>
    </dgm:pt>
  </dgm:ptLst>
  <dgm:cxnLst>
    <dgm:cxn modelId="{8C416B0B-0DDA-43EB-B626-59AAC3198315}" srcId="{092EA688-BA42-4274-B06B-3B3C557CD0B6}" destId="{C08A1803-2402-44CF-BE2A-2EEFBB876BB4}" srcOrd="4" destOrd="0" parTransId="{214D0D83-EDFF-494C-AB3B-771B3CF66483}" sibTransId="{87BA613B-236E-4AC2-894A-CE2B6F24224E}"/>
    <dgm:cxn modelId="{07019A1B-26DD-43E0-BDDF-F31FE54A9960}" srcId="{092EA688-BA42-4274-B06B-3B3C557CD0B6}" destId="{F541BC52-21F7-4BF8-AAF4-9AB135F7B70A}" srcOrd="3" destOrd="0" parTransId="{FA13B28C-5C3F-4D9D-BEFD-3B0B19C59DD5}" sibTransId="{4B516E3B-303C-484A-BFC2-2DBD6C4629A5}"/>
    <dgm:cxn modelId="{1F4FE720-D884-4C55-BCA0-3923D3390A76}" srcId="{097ED558-7EC5-4153-87D4-871C15B498B5}" destId="{092EA688-BA42-4274-B06B-3B3C557CD0B6}" srcOrd="0" destOrd="0" parTransId="{16C3A710-203C-464F-8A1C-4D5FA460098C}" sibTransId="{8D5F180D-1082-431A-B477-90470E957747}"/>
    <dgm:cxn modelId="{3ED9B422-3CB6-4411-B811-D3F75701493D}" type="presOf" srcId="{DF3683D6-3AB1-4004-BD2A-1FEE838C46C3}" destId="{DB07490F-AAC6-4F41-9167-B6CCADEDF2FE}" srcOrd="0" destOrd="1" presId="urn:microsoft.com/office/officeart/2005/8/layout/cycle1"/>
    <dgm:cxn modelId="{5E9A0232-45A9-4FEF-899F-567888B9FDE3}" type="presOf" srcId="{092EA688-BA42-4274-B06B-3B3C557CD0B6}" destId="{DB07490F-AAC6-4F41-9167-B6CCADEDF2FE}" srcOrd="0" destOrd="0" presId="urn:microsoft.com/office/officeart/2005/8/layout/cycle1"/>
    <dgm:cxn modelId="{25B18337-A232-4035-ACD9-DC06868CC227}" type="presOf" srcId="{BED31788-EAC3-4EE2-8B4B-F6327D8CBBA8}" destId="{DB07490F-AAC6-4F41-9167-B6CCADEDF2FE}" srcOrd="0" destOrd="2" presId="urn:microsoft.com/office/officeart/2005/8/layout/cycle1"/>
    <dgm:cxn modelId="{F2757240-BB7A-44EF-A5D0-3D16FFDD5406}" srcId="{092EA688-BA42-4274-B06B-3B3C557CD0B6}" destId="{BED31788-EAC3-4EE2-8B4B-F6327D8CBBA8}" srcOrd="1" destOrd="0" parTransId="{D0DC5DA0-88F9-4EBD-8914-8B4E5A757112}" sibTransId="{ECAFCD33-8FF7-4EF0-B2CB-E3C58392BA15}"/>
    <dgm:cxn modelId="{E25A4444-BC42-4760-AB90-7116B879E36D}" srcId="{092EA688-BA42-4274-B06B-3B3C557CD0B6}" destId="{DF3683D6-3AB1-4004-BD2A-1FEE838C46C3}" srcOrd="0" destOrd="0" parTransId="{DFA41F5B-89B3-41B2-B6C9-1D3863E95337}" sibTransId="{F7182A95-B5B5-4ACE-868C-50D7FCE2B6BF}"/>
    <dgm:cxn modelId="{73E3F347-C645-4EBB-9B21-2BD3412805D5}" type="presOf" srcId="{097ED558-7EC5-4153-87D4-871C15B498B5}" destId="{CBCAFB2A-A51C-4D2A-9CAD-6DDFF0043F09}" srcOrd="0" destOrd="0" presId="urn:microsoft.com/office/officeart/2005/8/layout/cycle1"/>
    <dgm:cxn modelId="{B37EA34A-82A7-4649-9FBD-2B4A0C8D40C9}" type="presOf" srcId="{77F89594-5671-43D6-9685-70E53C99720A}" destId="{DB07490F-AAC6-4F41-9167-B6CCADEDF2FE}" srcOrd="0" destOrd="3" presId="urn:microsoft.com/office/officeart/2005/8/layout/cycle1"/>
    <dgm:cxn modelId="{5A7BE14D-A48C-4E38-A670-1C46075C8421}" srcId="{092EA688-BA42-4274-B06B-3B3C557CD0B6}" destId="{77F89594-5671-43D6-9685-70E53C99720A}" srcOrd="2" destOrd="0" parTransId="{6F8BB08E-2D5D-4F69-84AD-20A2A60C7FC8}" sibTransId="{15139662-97D8-498B-8120-06257625CF24}"/>
    <dgm:cxn modelId="{70D8BF87-BFF1-477C-A090-6304EC411331}" type="presOf" srcId="{F541BC52-21F7-4BF8-AAF4-9AB135F7B70A}" destId="{DB07490F-AAC6-4F41-9167-B6CCADEDF2FE}" srcOrd="0" destOrd="4" presId="urn:microsoft.com/office/officeart/2005/8/layout/cycle1"/>
    <dgm:cxn modelId="{0025DCBB-2ABD-43D6-A657-4C4D95445396}" type="presOf" srcId="{AA4DBE54-236E-46A9-9C44-0B00A647A493}" destId="{DB07490F-AAC6-4F41-9167-B6CCADEDF2FE}" srcOrd="0" destOrd="6" presId="urn:microsoft.com/office/officeart/2005/8/layout/cycle1"/>
    <dgm:cxn modelId="{E0E46AC7-7F43-42B5-AA53-F55EEF17F79E}" type="presOf" srcId="{C08A1803-2402-44CF-BE2A-2EEFBB876BB4}" destId="{DB07490F-AAC6-4F41-9167-B6CCADEDF2FE}" srcOrd="0" destOrd="5" presId="urn:microsoft.com/office/officeart/2005/8/layout/cycle1"/>
    <dgm:cxn modelId="{AE7F64D1-1655-4AB0-8025-06A358B31D69}" srcId="{092EA688-BA42-4274-B06B-3B3C557CD0B6}" destId="{AA4DBE54-236E-46A9-9C44-0B00A647A493}" srcOrd="5" destOrd="0" parTransId="{AE46D027-6AFF-46A1-B4F2-F235E9D6FC47}" sibTransId="{CBBD6E30-3CC6-4E3B-9FBB-96E5410DCD23}"/>
    <dgm:cxn modelId="{7BCD25F7-A880-46D2-BCD3-A346DE098C77}" type="presParOf" srcId="{CBCAFB2A-A51C-4D2A-9CAD-6DDFF0043F09}" destId="{DB07490F-AAC6-4F41-9167-B6CCADEDF2FE}" srcOrd="0"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7490F-AAC6-4F41-9167-B6CCADEDF2FE}">
      <dsp:nvSpPr>
        <dsp:cNvPr id="0" name=""/>
        <dsp:cNvSpPr/>
      </dsp:nvSpPr>
      <dsp:spPr>
        <a:xfrm>
          <a:off x="240973" y="963"/>
          <a:ext cx="5985920" cy="344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r>
            <a:rPr lang="sv-SE" sz="2400" b="0" kern="1200" noProof="0" dirty="0"/>
            <a:t>Innehåll</a:t>
          </a:r>
        </a:p>
        <a:p>
          <a:pPr marL="228600" lvl="1" indent="-228600" algn="l" defTabSz="889000">
            <a:lnSpc>
              <a:spcPct val="150000"/>
            </a:lnSpc>
            <a:spcBef>
              <a:spcPct val="0"/>
            </a:spcBef>
            <a:spcAft>
              <a:spcPct val="15000"/>
            </a:spcAft>
            <a:buFont typeface="Arial" panose="020B0604020202020204" pitchFamily="34" charset="0"/>
            <a:buChar char="•"/>
          </a:pPr>
          <a:r>
            <a:rPr lang="sv-SE" sz="2000" kern="1200" noProof="0" dirty="0">
              <a:latin typeface="+mj-lt"/>
            </a:rPr>
            <a:t>Varför Nationell Patientöversikt - NPÖ</a:t>
          </a:r>
        </a:p>
        <a:p>
          <a:pPr marL="228600" lvl="1" indent="-228600" algn="l" defTabSz="889000">
            <a:lnSpc>
              <a:spcPct val="150000"/>
            </a:lnSpc>
            <a:spcBef>
              <a:spcPct val="0"/>
            </a:spcBef>
            <a:spcAft>
              <a:spcPct val="15000"/>
            </a:spcAft>
            <a:buFont typeface="Arial" panose="020B0604020202020204" pitchFamily="34" charset="0"/>
            <a:buChar char="•"/>
          </a:pPr>
          <a:r>
            <a:rPr lang="sv-SE" sz="2000" kern="1200" noProof="0" dirty="0">
              <a:latin typeface="+mj-lt"/>
            </a:rPr>
            <a:t>Vilken information kan jag se och varför skiljer</a:t>
          </a:r>
          <a:br>
            <a:rPr lang="sv-SE" sz="2000" kern="1200" noProof="0" dirty="0">
              <a:latin typeface="+mj-lt"/>
            </a:rPr>
          </a:br>
          <a:r>
            <a:rPr lang="sv-SE" sz="2000" kern="1200" noProof="0" dirty="0">
              <a:latin typeface="+mj-lt"/>
            </a:rPr>
            <a:t>sig information mellan patienter? </a:t>
          </a:r>
        </a:p>
        <a:p>
          <a:pPr marL="228600" lvl="1" indent="-228600" algn="l" defTabSz="889000">
            <a:lnSpc>
              <a:spcPct val="150000"/>
            </a:lnSpc>
            <a:spcBef>
              <a:spcPct val="0"/>
            </a:spcBef>
            <a:spcAft>
              <a:spcPct val="15000"/>
            </a:spcAft>
            <a:buFont typeface="Arial" panose="020B0604020202020204" pitchFamily="34" charset="0"/>
            <a:buChar char="•"/>
          </a:pPr>
          <a:r>
            <a:rPr lang="sv-SE" sz="2000" kern="1200" noProof="0" dirty="0">
              <a:latin typeface="+mj-lt"/>
            </a:rPr>
            <a:t>Hur når jag NPÖ? </a:t>
          </a:r>
        </a:p>
        <a:p>
          <a:pPr marL="228600" lvl="1" indent="-228600" algn="l" defTabSz="889000">
            <a:lnSpc>
              <a:spcPct val="150000"/>
            </a:lnSpc>
            <a:spcBef>
              <a:spcPct val="0"/>
            </a:spcBef>
            <a:spcAft>
              <a:spcPct val="15000"/>
            </a:spcAft>
            <a:buFont typeface="Arial" panose="020B0604020202020204" pitchFamily="34" charset="0"/>
            <a:buChar char="•"/>
          </a:pPr>
          <a:r>
            <a:rPr lang="sv-SE" sz="2000" kern="1200" noProof="0" dirty="0">
              <a:latin typeface="+mj-lt"/>
            </a:rPr>
            <a:t>Hur fungerar NPÖ?</a:t>
          </a:r>
        </a:p>
        <a:p>
          <a:pPr marL="228600" lvl="1" indent="-228600" algn="l" defTabSz="889000">
            <a:lnSpc>
              <a:spcPct val="150000"/>
            </a:lnSpc>
            <a:spcBef>
              <a:spcPct val="0"/>
            </a:spcBef>
            <a:spcAft>
              <a:spcPct val="15000"/>
            </a:spcAft>
            <a:buFont typeface="Arial" panose="020B0604020202020204" pitchFamily="34" charset="0"/>
            <a:buChar char="•"/>
          </a:pPr>
          <a:r>
            <a:rPr lang="sv-SE" sz="2000" kern="1200" noProof="0" dirty="0">
              <a:latin typeface="+mj-lt"/>
            </a:rPr>
            <a:t>Vart vänder jag mig med frågor? </a:t>
          </a:r>
        </a:p>
        <a:p>
          <a:pPr marL="228600" lvl="1" indent="-228600" algn="l" defTabSz="889000">
            <a:lnSpc>
              <a:spcPct val="150000"/>
            </a:lnSpc>
            <a:spcBef>
              <a:spcPct val="0"/>
            </a:spcBef>
            <a:spcAft>
              <a:spcPct val="15000"/>
            </a:spcAft>
            <a:buFont typeface="Arial" panose="020B0604020202020204" pitchFamily="34" charset="0"/>
            <a:buChar char="•"/>
          </a:pPr>
          <a:r>
            <a:rPr lang="sv-SE" sz="2000" kern="1200" noProof="0" dirty="0">
              <a:latin typeface="+mj-lt"/>
            </a:rPr>
            <a:t>Checklista</a:t>
          </a:r>
        </a:p>
      </dsp:txBody>
      <dsp:txXfrm>
        <a:off x="240973" y="963"/>
        <a:ext cx="5985920" cy="3448686"/>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A4FED2-CDDA-4795-AB92-911E172E2829}"/>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CA39AFF-02FD-455D-A28B-953F9D0C62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73374E3-7161-4BB5-8798-42F946CA30DE}"/>
              </a:ext>
            </a:extLst>
          </p:cNvPr>
          <p:cNvSpPr>
            <a:spLocks noGrp="1"/>
          </p:cNvSpPr>
          <p:nvPr>
            <p:ph type="dt" sz="half" idx="10"/>
          </p:nvPr>
        </p:nvSpPr>
        <p:spPr/>
        <p:txBody>
          <a:bodyPr/>
          <a:lstStyle/>
          <a:p>
            <a:fld id="{91BD774A-4D22-4BA5-B2C8-979B27E88394}" type="datetimeFigureOut">
              <a:rPr lang="sv-SE" smtClean="0"/>
              <a:t>2019-08-16</a:t>
            </a:fld>
            <a:endParaRPr lang="sv-SE"/>
          </a:p>
        </p:txBody>
      </p:sp>
      <p:sp>
        <p:nvSpPr>
          <p:cNvPr id="5" name="Platshållare för sidfot 4">
            <a:extLst>
              <a:ext uri="{FF2B5EF4-FFF2-40B4-BE49-F238E27FC236}">
                <a16:creationId xmlns:a16="http://schemas.microsoft.com/office/drawing/2014/main" id="{6FA67FE6-C6EC-47EA-A54D-B69D1FD395B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AD38935-BC9A-4CDC-A2AF-DD60AD18DCF0}"/>
              </a:ext>
            </a:extLst>
          </p:cNvPr>
          <p:cNvSpPr>
            <a:spLocks noGrp="1"/>
          </p:cNvSpPr>
          <p:nvPr>
            <p:ph type="sldNum" sz="quarter" idx="12"/>
          </p:nvPr>
        </p:nvSpPr>
        <p:spPr/>
        <p:txBody>
          <a:bodyPr/>
          <a:lstStyle/>
          <a:p>
            <a:fld id="{88598E83-7FF0-4055-85CA-69DBEDFBB6BD}" type="slidenum">
              <a:rPr lang="sv-SE" smtClean="0"/>
              <a:t>‹#›</a:t>
            </a:fld>
            <a:endParaRPr lang="sv-SE"/>
          </a:p>
        </p:txBody>
      </p:sp>
    </p:spTree>
    <p:extLst>
      <p:ext uri="{BB962C8B-B14F-4D97-AF65-F5344CB8AC3E}">
        <p14:creationId xmlns:p14="http://schemas.microsoft.com/office/powerpoint/2010/main" val="427948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69E875-D213-44DD-93EE-7FA53D54AAD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4E9E580-54BB-493C-8FA4-F8EC0A900329}"/>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7C12AF3-6EC4-4194-82CE-A619E87A53EE}"/>
              </a:ext>
            </a:extLst>
          </p:cNvPr>
          <p:cNvSpPr>
            <a:spLocks noGrp="1"/>
          </p:cNvSpPr>
          <p:nvPr>
            <p:ph type="dt" sz="half" idx="10"/>
          </p:nvPr>
        </p:nvSpPr>
        <p:spPr/>
        <p:txBody>
          <a:bodyPr/>
          <a:lstStyle/>
          <a:p>
            <a:fld id="{91BD774A-4D22-4BA5-B2C8-979B27E88394}" type="datetimeFigureOut">
              <a:rPr lang="sv-SE" smtClean="0"/>
              <a:t>2019-08-16</a:t>
            </a:fld>
            <a:endParaRPr lang="sv-SE"/>
          </a:p>
        </p:txBody>
      </p:sp>
      <p:sp>
        <p:nvSpPr>
          <p:cNvPr id="5" name="Platshållare för sidfot 4">
            <a:extLst>
              <a:ext uri="{FF2B5EF4-FFF2-40B4-BE49-F238E27FC236}">
                <a16:creationId xmlns:a16="http://schemas.microsoft.com/office/drawing/2014/main" id="{2F3E03EC-E86F-4E28-BC41-511C6760FF4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CBD1CF7-76F0-4304-9103-108209C12CBE}"/>
              </a:ext>
            </a:extLst>
          </p:cNvPr>
          <p:cNvSpPr>
            <a:spLocks noGrp="1"/>
          </p:cNvSpPr>
          <p:nvPr>
            <p:ph type="sldNum" sz="quarter" idx="12"/>
          </p:nvPr>
        </p:nvSpPr>
        <p:spPr/>
        <p:txBody>
          <a:bodyPr/>
          <a:lstStyle/>
          <a:p>
            <a:fld id="{88598E83-7FF0-4055-85CA-69DBEDFBB6BD}" type="slidenum">
              <a:rPr lang="sv-SE" smtClean="0"/>
              <a:t>‹#›</a:t>
            </a:fld>
            <a:endParaRPr lang="sv-SE"/>
          </a:p>
        </p:txBody>
      </p:sp>
    </p:spTree>
    <p:extLst>
      <p:ext uri="{BB962C8B-B14F-4D97-AF65-F5344CB8AC3E}">
        <p14:creationId xmlns:p14="http://schemas.microsoft.com/office/powerpoint/2010/main" val="26967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47768B2-A8A4-4F26-84BF-8CFE8ABCEB67}"/>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3839FB7-5770-4FAD-9E9B-178B93D487B0}"/>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7E2AD05-199E-494F-B0BB-75BBCFD3F52E}"/>
              </a:ext>
            </a:extLst>
          </p:cNvPr>
          <p:cNvSpPr>
            <a:spLocks noGrp="1"/>
          </p:cNvSpPr>
          <p:nvPr>
            <p:ph type="dt" sz="half" idx="10"/>
          </p:nvPr>
        </p:nvSpPr>
        <p:spPr/>
        <p:txBody>
          <a:bodyPr/>
          <a:lstStyle/>
          <a:p>
            <a:fld id="{91BD774A-4D22-4BA5-B2C8-979B27E88394}" type="datetimeFigureOut">
              <a:rPr lang="sv-SE" smtClean="0"/>
              <a:t>2019-08-16</a:t>
            </a:fld>
            <a:endParaRPr lang="sv-SE"/>
          </a:p>
        </p:txBody>
      </p:sp>
      <p:sp>
        <p:nvSpPr>
          <p:cNvPr id="5" name="Platshållare för sidfot 4">
            <a:extLst>
              <a:ext uri="{FF2B5EF4-FFF2-40B4-BE49-F238E27FC236}">
                <a16:creationId xmlns:a16="http://schemas.microsoft.com/office/drawing/2014/main" id="{ED7F547D-B5B2-47FF-AC96-D59C600A3F5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7BBF3EC-5187-43C9-BDD2-E9AE2D6909CE}"/>
              </a:ext>
            </a:extLst>
          </p:cNvPr>
          <p:cNvSpPr>
            <a:spLocks noGrp="1"/>
          </p:cNvSpPr>
          <p:nvPr>
            <p:ph type="sldNum" sz="quarter" idx="12"/>
          </p:nvPr>
        </p:nvSpPr>
        <p:spPr/>
        <p:txBody>
          <a:bodyPr/>
          <a:lstStyle/>
          <a:p>
            <a:fld id="{88598E83-7FF0-4055-85CA-69DBEDFBB6BD}" type="slidenum">
              <a:rPr lang="sv-SE" smtClean="0"/>
              <a:t>‹#›</a:t>
            </a:fld>
            <a:endParaRPr lang="sv-SE"/>
          </a:p>
        </p:txBody>
      </p:sp>
    </p:spTree>
    <p:extLst>
      <p:ext uri="{BB962C8B-B14F-4D97-AF65-F5344CB8AC3E}">
        <p14:creationId xmlns:p14="http://schemas.microsoft.com/office/powerpoint/2010/main" val="64739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38E1C3-E879-47FA-8617-B96F580FAEE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8CEDCB2-C196-47E8-902B-51449A134087}"/>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CE9AF2F-970F-472F-A96D-B799D500AC27}"/>
              </a:ext>
            </a:extLst>
          </p:cNvPr>
          <p:cNvSpPr>
            <a:spLocks noGrp="1"/>
          </p:cNvSpPr>
          <p:nvPr>
            <p:ph type="dt" sz="half" idx="10"/>
          </p:nvPr>
        </p:nvSpPr>
        <p:spPr/>
        <p:txBody>
          <a:bodyPr/>
          <a:lstStyle/>
          <a:p>
            <a:fld id="{91BD774A-4D22-4BA5-B2C8-979B27E88394}" type="datetimeFigureOut">
              <a:rPr lang="sv-SE" smtClean="0"/>
              <a:t>2019-08-16</a:t>
            </a:fld>
            <a:endParaRPr lang="sv-SE"/>
          </a:p>
        </p:txBody>
      </p:sp>
      <p:sp>
        <p:nvSpPr>
          <p:cNvPr id="5" name="Platshållare för sidfot 4">
            <a:extLst>
              <a:ext uri="{FF2B5EF4-FFF2-40B4-BE49-F238E27FC236}">
                <a16:creationId xmlns:a16="http://schemas.microsoft.com/office/drawing/2014/main" id="{04DCCC56-EEAB-4CF4-99EF-00F4F161CAF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570C1C0-AE5C-4FB6-B7FE-6C30713F760A}"/>
              </a:ext>
            </a:extLst>
          </p:cNvPr>
          <p:cNvSpPr>
            <a:spLocks noGrp="1"/>
          </p:cNvSpPr>
          <p:nvPr>
            <p:ph type="sldNum" sz="quarter" idx="12"/>
          </p:nvPr>
        </p:nvSpPr>
        <p:spPr/>
        <p:txBody>
          <a:bodyPr/>
          <a:lstStyle/>
          <a:p>
            <a:fld id="{88598E83-7FF0-4055-85CA-69DBEDFBB6BD}" type="slidenum">
              <a:rPr lang="sv-SE" smtClean="0"/>
              <a:t>‹#›</a:t>
            </a:fld>
            <a:endParaRPr lang="sv-SE"/>
          </a:p>
        </p:txBody>
      </p:sp>
    </p:spTree>
    <p:extLst>
      <p:ext uri="{BB962C8B-B14F-4D97-AF65-F5344CB8AC3E}">
        <p14:creationId xmlns:p14="http://schemas.microsoft.com/office/powerpoint/2010/main" val="192997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CFF8BC-55D8-439B-B8D2-382EB8E27BF3}"/>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506E83E-47AC-4CA4-98C9-C91B9F5AB7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2B7D3207-3843-4D63-BB6F-A594EB125B0A}"/>
              </a:ext>
            </a:extLst>
          </p:cNvPr>
          <p:cNvSpPr>
            <a:spLocks noGrp="1"/>
          </p:cNvSpPr>
          <p:nvPr>
            <p:ph type="dt" sz="half" idx="10"/>
          </p:nvPr>
        </p:nvSpPr>
        <p:spPr/>
        <p:txBody>
          <a:bodyPr/>
          <a:lstStyle/>
          <a:p>
            <a:fld id="{91BD774A-4D22-4BA5-B2C8-979B27E88394}" type="datetimeFigureOut">
              <a:rPr lang="sv-SE" smtClean="0"/>
              <a:t>2019-08-16</a:t>
            </a:fld>
            <a:endParaRPr lang="sv-SE"/>
          </a:p>
        </p:txBody>
      </p:sp>
      <p:sp>
        <p:nvSpPr>
          <p:cNvPr id="5" name="Platshållare för sidfot 4">
            <a:extLst>
              <a:ext uri="{FF2B5EF4-FFF2-40B4-BE49-F238E27FC236}">
                <a16:creationId xmlns:a16="http://schemas.microsoft.com/office/drawing/2014/main" id="{6EEE469A-F55B-43EA-8A64-B3F9DA2A868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1185E02-F257-4BB6-91E0-A055CFFCE79A}"/>
              </a:ext>
            </a:extLst>
          </p:cNvPr>
          <p:cNvSpPr>
            <a:spLocks noGrp="1"/>
          </p:cNvSpPr>
          <p:nvPr>
            <p:ph type="sldNum" sz="quarter" idx="12"/>
          </p:nvPr>
        </p:nvSpPr>
        <p:spPr/>
        <p:txBody>
          <a:bodyPr/>
          <a:lstStyle/>
          <a:p>
            <a:fld id="{88598E83-7FF0-4055-85CA-69DBEDFBB6BD}" type="slidenum">
              <a:rPr lang="sv-SE" smtClean="0"/>
              <a:t>‹#›</a:t>
            </a:fld>
            <a:endParaRPr lang="sv-SE"/>
          </a:p>
        </p:txBody>
      </p:sp>
    </p:spTree>
    <p:extLst>
      <p:ext uri="{BB962C8B-B14F-4D97-AF65-F5344CB8AC3E}">
        <p14:creationId xmlns:p14="http://schemas.microsoft.com/office/powerpoint/2010/main" val="1350834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2178F3-F566-4A56-B442-F73DD11EC07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39F0B82-5389-4DAC-824B-419B89343DA0}"/>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E2CD71D1-A8DD-4A8D-8836-C1DDCD97FAA7}"/>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AAF3843-B053-4245-B558-94AFF91EC7F5}"/>
              </a:ext>
            </a:extLst>
          </p:cNvPr>
          <p:cNvSpPr>
            <a:spLocks noGrp="1"/>
          </p:cNvSpPr>
          <p:nvPr>
            <p:ph type="dt" sz="half" idx="10"/>
          </p:nvPr>
        </p:nvSpPr>
        <p:spPr/>
        <p:txBody>
          <a:bodyPr/>
          <a:lstStyle/>
          <a:p>
            <a:fld id="{91BD774A-4D22-4BA5-B2C8-979B27E88394}" type="datetimeFigureOut">
              <a:rPr lang="sv-SE" smtClean="0"/>
              <a:t>2019-08-16</a:t>
            </a:fld>
            <a:endParaRPr lang="sv-SE"/>
          </a:p>
        </p:txBody>
      </p:sp>
      <p:sp>
        <p:nvSpPr>
          <p:cNvPr id="6" name="Platshållare för sidfot 5">
            <a:extLst>
              <a:ext uri="{FF2B5EF4-FFF2-40B4-BE49-F238E27FC236}">
                <a16:creationId xmlns:a16="http://schemas.microsoft.com/office/drawing/2014/main" id="{8FA57A90-23E8-414A-B1B1-FCA62B73A72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CA94CC0-1308-48F5-A01F-B489D0918693}"/>
              </a:ext>
            </a:extLst>
          </p:cNvPr>
          <p:cNvSpPr>
            <a:spLocks noGrp="1"/>
          </p:cNvSpPr>
          <p:nvPr>
            <p:ph type="sldNum" sz="quarter" idx="12"/>
          </p:nvPr>
        </p:nvSpPr>
        <p:spPr/>
        <p:txBody>
          <a:bodyPr/>
          <a:lstStyle/>
          <a:p>
            <a:fld id="{88598E83-7FF0-4055-85CA-69DBEDFBB6BD}" type="slidenum">
              <a:rPr lang="sv-SE" smtClean="0"/>
              <a:t>‹#›</a:t>
            </a:fld>
            <a:endParaRPr lang="sv-SE"/>
          </a:p>
        </p:txBody>
      </p:sp>
    </p:spTree>
    <p:extLst>
      <p:ext uri="{BB962C8B-B14F-4D97-AF65-F5344CB8AC3E}">
        <p14:creationId xmlns:p14="http://schemas.microsoft.com/office/powerpoint/2010/main" val="418048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80ACE0-76F2-48DE-8481-AFF2AF49BF6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566EC6C-2104-41D1-B607-0CC47440AF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07D3517-6911-4967-BE11-1D4F6F702C40}"/>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428BB23-E0E0-4C4E-A89A-A3EF820B9C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386BE78D-C263-4979-8B74-D95AA8C49975}"/>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D77590B3-CDB9-4A6F-8FA0-D4830DECC8D5}"/>
              </a:ext>
            </a:extLst>
          </p:cNvPr>
          <p:cNvSpPr>
            <a:spLocks noGrp="1"/>
          </p:cNvSpPr>
          <p:nvPr>
            <p:ph type="dt" sz="half" idx="10"/>
          </p:nvPr>
        </p:nvSpPr>
        <p:spPr/>
        <p:txBody>
          <a:bodyPr/>
          <a:lstStyle/>
          <a:p>
            <a:fld id="{91BD774A-4D22-4BA5-B2C8-979B27E88394}" type="datetimeFigureOut">
              <a:rPr lang="sv-SE" smtClean="0"/>
              <a:t>2019-08-16</a:t>
            </a:fld>
            <a:endParaRPr lang="sv-SE"/>
          </a:p>
        </p:txBody>
      </p:sp>
      <p:sp>
        <p:nvSpPr>
          <p:cNvPr id="8" name="Platshållare för sidfot 7">
            <a:extLst>
              <a:ext uri="{FF2B5EF4-FFF2-40B4-BE49-F238E27FC236}">
                <a16:creationId xmlns:a16="http://schemas.microsoft.com/office/drawing/2014/main" id="{C864C188-A8C2-4506-8623-B6DCD882F976}"/>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27AD52B-FDDB-4C90-8325-9597671E3E8A}"/>
              </a:ext>
            </a:extLst>
          </p:cNvPr>
          <p:cNvSpPr>
            <a:spLocks noGrp="1"/>
          </p:cNvSpPr>
          <p:nvPr>
            <p:ph type="sldNum" sz="quarter" idx="12"/>
          </p:nvPr>
        </p:nvSpPr>
        <p:spPr/>
        <p:txBody>
          <a:bodyPr/>
          <a:lstStyle/>
          <a:p>
            <a:fld id="{88598E83-7FF0-4055-85CA-69DBEDFBB6BD}" type="slidenum">
              <a:rPr lang="sv-SE" smtClean="0"/>
              <a:t>‹#›</a:t>
            </a:fld>
            <a:endParaRPr lang="sv-SE"/>
          </a:p>
        </p:txBody>
      </p:sp>
    </p:spTree>
    <p:extLst>
      <p:ext uri="{BB962C8B-B14F-4D97-AF65-F5344CB8AC3E}">
        <p14:creationId xmlns:p14="http://schemas.microsoft.com/office/powerpoint/2010/main" val="2440690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B2412B-94CC-4E10-A562-F7BC0334575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B603788-1194-4652-8B87-0D547ACAF808}"/>
              </a:ext>
            </a:extLst>
          </p:cNvPr>
          <p:cNvSpPr>
            <a:spLocks noGrp="1"/>
          </p:cNvSpPr>
          <p:nvPr>
            <p:ph type="dt" sz="half" idx="10"/>
          </p:nvPr>
        </p:nvSpPr>
        <p:spPr/>
        <p:txBody>
          <a:bodyPr/>
          <a:lstStyle/>
          <a:p>
            <a:fld id="{91BD774A-4D22-4BA5-B2C8-979B27E88394}" type="datetimeFigureOut">
              <a:rPr lang="sv-SE" smtClean="0"/>
              <a:t>2019-08-16</a:t>
            </a:fld>
            <a:endParaRPr lang="sv-SE"/>
          </a:p>
        </p:txBody>
      </p:sp>
      <p:sp>
        <p:nvSpPr>
          <p:cNvPr id="4" name="Platshållare för sidfot 3">
            <a:extLst>
              <a:ext uri="{FF2B5EF4-FFF2-40B4-BE49-F238E27FC236}">
                <a16:creationId xmlns:a16="http://schemas.microsoft.com/office/drawing/2014/main" id="{DDC9582A-E827-4027-8166-373AB282FFF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8C135A8-BDAC-4804-BE98-1FE6E21216FB}"/>
              </a:ext>
            </a:extLst>
          </p:cNvPr>
          <p:cNvSpPr>
            <a:spLocks noGrp="1"/>
          </p:cNvSpPr>
          <p:nvPr>
            <p:ph type="sldNum" sz="quarter" idx="12"/>
          </p:nvPr>
        </p:nvSpPr>
        <p:spPr/>
        <p:txBody>
          <a:bodyPr/>
          <a:lstStyle/>
          <a:p>
            <a:fld id="{88598E83-7FF0-4055-85CA-69DBEDFBB6BD}" type="slidenum">
              <a:rPr lang="sv-SE" smtClean="0"/>
              <a:t>‹#›</a:t>
            </a:fld>
            <a:endParaRPr lang="sv-SE"/>
          </a:p>
        </p:txBody>
      </p:sp>
    </p:spTree>
    <p:extLst>
      <p:ext uri="{BB962C8B-B14F-4D97-AF65-F5344CB8AC3E}">
        <p14:creationId xmlns:p14="http://schemas.microsoft.com/office/powerpoint/2010/main" val="301995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F6FFB43-CD94-48A8-9BCB-E89372C0486D}"/>
              </a:ext>
            </a:extLst>
          </p:cNvPr>
          <p:cNvSpPr>
            <a:spLocks noGrp="1"/>
          </p:cNvSpPr>
          <p:nvPr>
            <p:ph type="dt" sz="half" idx="10"/>
          </p:nvPr>
        </p:nvSpPr>
        <p:spPr/>
        <p:txBody>
          <a:bodyPr/>
          <a:lstStyle/>
          <a:p>
            <a:fld id="{91BD774A-4D22-4BA5-B2C8-979B27E88394}" type="datetimeFigureOut">
              <a:rPr lang="sv-SE" smtClean="0"/>
              <a:t>2019-08-16</a:t>
            </a:fld>
            <a:endParaRPr lang="sv-SE"/>
          </a:p>
        </p:txBody>
      </p:sp>
      <p:sp>
        <p:nvSpPr>
          <p:cNvPr id="3" name="Platshållare för sidfot 2">
            <a:extLst>
              <a:ext uri="{FF2B5EF4-FFF2-40B4-BE49-F238E27FC236}">
                <a16:creationId xmlns:a16="http://schemas.microsoft.com/office/drawing/2014/main" id="{80E5356F-681F-4E4C-A396-3CD13879B25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3228E728-C6D1-49D9-86E5-76384EE53640}"/>
              </a:ext>
            </a:extLst>
          </p:cNvPr>
          <p:cNvSpPr>
            <a:spLocks noGrp="1"/>
          </p:cNvSpPr>
          <p:nvPr>
            <p:ph type="sldNum" sz="quarter" idx="12"/>
          </p:nvPr>
        </p:nvSpPr>
        <p:spPr/>
        <p:txBody>
          <a:bodyPr/>
          <a:lstStyle/>
          <a:p>
            <a:fld id="{88598E83-7FF0-4055-85CA-69DBEDFBB6BD}" type="slidenum">
              <a:rPr lang="sv-SE" smtClean="0"/>
              <a:t>‹#›</a:t>
            </a:fld>
            <a:endParaRPr lang="sv-SE"/>
          </a:p>
        </p:txBody>
      </p:sp>
    </p:spTree>
    <p:extLst>
      <p:ext uri="{BB962C8B-B14F-4D97-AF65-F5344CB8AC3E}">
        <p14:creationId xmlns:p14="http://schemas.microsoft.com/office/powerpoint/2010/main" val="3722167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0D22DB-7143-4FB9-8987-3BA01A79975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2028A06-094F-4C51-8FEA-24A6FDB213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A8E45D62-EA3A-40AB-B441-DA75CD0AB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16EB1391-8D9B-4EE0-82D8-186E6E664542}"/>
              </a:ext>
            </a:extLst>
          </p:cNvPr>
          <p:cNvSpPr>
            <a:spLocks noGrp="1"/>
          </p:cNvSpPr>
          <p:nvPr>
            <p:ph type="dt" sz="half" idx="10"/>
          </p:nvPr>
        </p:nvSpPr>
        <p:spPr/>
        <p:txBody>
          <a:bodyPr/>
          <a:lstStyle/>
          <a:p>
            <a:fld id="{91BD774A-4D22-4BA5-B2C8-979B27E88394}" type="datetimeFigureOut">
              <a:rPr lang="sv-SE" smtClean="0"/>
              <a:t>2019-08-16</a:t>
            </a:fld>
            <a:endParaRPr lang="sv-SE"/>
          </a:p>
        </p:txBody>
      </p:sp>
      <p:sp>
        <p:nvSpPr>
          <p:cNvPr id="6" name="Platshållare för sidfot 5">
            <a:extLst>
              <a:ext uri="{FF2B5EF4-FFF2-40B4-BE49-F238E27FC236}">
                <a16:creationId xmlns:a16="http://schemas.microsoft.com/office/drawing/2014/main" id="{87525AF5-5776-4CD9-B48C-AA0C998F348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1DF28C2-7A32-4225-8886-2EF55BCD0CDE}"/>
              </a:ext>
            </a:extLst>
          </p:cNvPr>
          <p:cNvSpPr>
            <a:spLocks noGrp="1"/>
          </p:cNvSpPr>
          <p:nvPr>
            <p:ph type="sldNum" sz="quarter" idx="12"/>
          </p:nvPr>
        </p:nvSpPr>
        <p:spPr/>
        <p:txBody>
          <a:bodyPr/>
          <a:lstStyle/>
          <a:p>
            <a:fld id="{88598E83-7FF0-4055-85CA-69DBEDFBB6BD}" type="slidenum">
              <a:rPr lang="sv-SE" smtClean="0"/>
              <a:t>‹#›</a:t>
            </a:fld>
            <a:endParaRPr lang="sv-SE"/>
          </a:p>
        </p:txBody>
      </p:sp>
    </p:spTree>
    <p:extLst>
      <p:ext uri="{BB962C8B-B14F-4D97-AF65-F5344CB8AC3E}">
        <p14:creationId xmlns:p14="http://schemas.microsoft.com/office/powerpoint/2010/main" val="2607464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D1A707-4463-48CB-BEA9-47ABBD2682F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6EBBF71B-7DF3-4A51-9546-47782ABCA8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311A437-8892-440E-9B07-4E5B9659EE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AC3DDB38-A039-40FD-BF95-79260968617D}"/>
              </a:ext>
            </a:extLst>
          </p:cNvPr>
          <p:cNvSpPr>
            <a:spLocks noGrp="1"/>
          </p:cNvSpPr>
          <p:nvPr>
            <p:ph type="dt" sz="half" idx="10"/>
          </p:nvPr>
        </p:nvSpPr>
        <p:spPr/>
        <p:txBody>
          <a:bodyPr/>
          <a:lstStyle/>
          <a:p>
            <a:fld id="{91BD774A-4D22-4BA5-B2C8-979B27E88394}" type="datetimeFigureOut">
              <a:rPr lang="sv-SE" smtClean="0"/>
              <a:t>2019-08-16</a:t>
            </a:fld>
            <a:endParaRPr lang="sv-SE"/>
          </a:p>
        </p:txBody>
      </p:sp>
      <p:sp>
        <p:nvSpPr>
          <p:cNvPr id="6" name="Platshållare för sidfot 5">
            <a:extLst>
              <a:ext uri="{FF2B5EF4-FFF2-40B4-BE49-F238E27FC236}">
                <a16:creationId xmlns:a16="http://schemas.microsoft.com/office/drawing/2014/main" id="{4670610D-1628-43BE-AC90-840BB924EAB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0A2B9EF-D202-4976-99E2-1B3B2FD8BD69}"/>
              </a:ext>
            </a:extLst>
          </p:cNvPr>
          <p:cNvSpPr>
            <a:spLocks noGrp="1"/>
          </p:cNvSpPr>
          <p:nvPr>
            <p:ph type="sldNum" sz="quarter" idx="12"/>
          </p:nvPr>
        </p:nvSpPr>
        <p:spPr/>
        <p:txBody>
          <a:bodyPr/>
          <a:lstStyle/>
          <a:p>
            <a:fld id="{88598E83-7FF0-4055-85CA-69DBEDFBB6BD}" type="slidenum">
              <a:rPr lang="sv-SE" smtClean="0"/>
              <a:t>‹#›</a:t>
            </a:fld>
            <a:endParaRPr lang="sv-SE"/>
          </a:p>
        </p:txBody>
      </p:sp>
    </p:spTree>
    <p:extLst>
      <p:ext uri="{BB962C8B-B14F-4D97-AF65-F5344CB8AC3E}">
        <p14:creationId xmlns:p14="http://schemas.microsoft.com/office/powerpoint/2010/main" val="2263334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5B54C6A-EEED-43DB-863C-23A018AF5D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CDB7D5B-BAAA-4972-828F-2F231A8CD9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5FFB6DB-4F66-433D-AEC2-41ED1291E8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D774A-4D22-4BA5-B2C8-979B27E88394}" type="datetimeFigureOut">
              <a:rPr lang="sv-SE" smtClean="0"/>
              <a:t>2019-08-16</a:t>
            </a:fld>
            <a:endParaRPr lang="sv-SE"/>
          </a:p>
        </p:txBody>
      </p:sp>
      <p:sp>
        <p:nvSpPr>
          <p:cNvPr id="5" name="Platshållare för sidfot 4">
            <a:extLst>
              <a:ext uri="{FF2B5EF4-FFF2-40B4-BE49-F238E27FC236}">
                <a16:creationId xmlns:a16="http://schemas.microsoft.com/office/drawing/2014/main" id="{430AECF6-5795-41D5-A63A-03FF7073BB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4291D82E-6EE1-4C67-9EE5-68821D3323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98E83-7FF0-4055-85CA-69DBEDFBB6BD}" type="slidenum">
              <a:rPr lang="sv-SE" smtClean="0"/>
              <a:t>‹#›</a:t>
            </a:fld>
            <a:endParaRPr lang="sv-SE"/>
          </a:p>
        </p:txBody>
      </p:sp>
    </p:spTree>
    <p:extLst>
      <p:ext uri="{BB962C8B-B14F-4D97-AF65-F5344CB8AC3E}">
        <p14:creationId xmlns:p14="http://schemas.microsoft.com/office/powerpoint/2010/main" val="1360334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RAkIenpEoIs&amp;list=PLofvkub1C51ffccai4dWk0W1T3Sq2PfHU" TargetMode="External"/><Relationship Id="rId1" Type="http://schemas.openxmlformats.org/officeDocument/2006/relationships/slideLayout" Target="../slideLayouts/slideLayout2.xml"/><Relationship Id="rId4" Type="http://schemas.openxmlformats.org/officeDocument/2006/relationships/hyperlink" Target="https://pixabay.com/en/youtube-you-tube-play-play-button-95090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inera.se/tjanster/nationell-patientoversikt-npo/Nationell-patientoversikt/#2b094d9b-d844-4160-bd78-69ddd29309b1" TargetMode="External"/><Relationship Id="rId2" Type="http://schemas.openxmlformats.org/officeDocument/2006/relationships/hyperlink" Target="http://gitsvg.se/gits/samsa/nationellpatientoversikt/npoersatterfax.4.34f9a19015f70cd1b874bed2.html"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zkxYyPcGna4&amp;list=PLofvkub1C51d6cC02kFa-AQgvtjrSA4s_&amp;index=2" TargetMode="External"/><Relationship Id="rId1" Type="http://schemas.openxmlformats.org/officeDocument/2006/relationships/slideLayout" Target="../slideLayouts/slideLayout2.xml"/><Relationship Id="rId4" Type="http://schemas.openxmlformats.org/officeDocument/2006/relationships/hyperlink" Target="https://pixabay.com/en/youtube-you-tube-play-play-button-95090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inera.se/kundservice/felanmalan-och-suppor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gitsvg.se/np&#246;-informationsmateria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PG26MpctoqQ&amp;t=29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inera.se/tjanster/nationell-patientoversikt-npo/Nationell-patientoversikt/#0e1cfb38-259d-42e6-a35d-7fc18715289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hyperlink" Target="http://www.gitsvg.se/download/18.4402e18716b630bd97aabdb/1560757145555/Rutin%20f%C3%B6r%20informations%C3%B6verf%C3%B6ring%20vid%20samordnad%20v%C3%A5rd-%20och%20omsorgsplanering%20avseende%20tillg%C3%A5ng%20till%20NP%C3%96.pdf"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Oval 1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aphicFrame>
        <p:nvGraphicFramePr>
          <p:cNvPr id="5" name="Platshållare för innehåll 2">
            <a:extLst>
              <a:ext uri="{FF2B5EF4-FFF2-40B4-BE49-F238E27FC236}">
                <a16:creationId xmlns:a16="http://schemas.microsoft.com/office/drawing/2014/main" id="{DED8C017-60F2-4967-A21A-FBAD33546F35}"/>
              </a:ext>
            </a:extLst>
          </p:cNvPr>
          <p:cNvGraphicFramePr>
            <a:graphicFrameLocks noGrp="1"/>
          </p:cNvGraphicFramePr>
          <p:nvPr>
            <p:ph idx="1"/>
            <p:extLst>
              <p:ext uri="{D42A27DB-BD31-4B8C-83A1-F6EECF244321}">
                <p14:modId xmlns:p14="http://schemas.microsoft.com/office/powerpoint/2010/main" val="4286694466"/>
              </p:ext>
            </p:extLst>
          </p:nvPr>
        </p:nvGraphicFramePr>
        <p:xfrm>
          <a:off x="1136428" y="2441803"/>
          <a:ext cx="6467867" cy="345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Likbent triangel 11">
            <a:extLst>
              <a:ext uri="{FF2B5EF4-FFF2-40B4-BE49-F238E27FC236}">
                <a16:creationId xmlns:a16="http://schemas.microsoft.com/office/drawing/2014/main" id="{DF3DCC06-0361-4174-AA75-EA68508F254C}"/>
              </a:ext>
            </a:extLst>
          </p:cNvPr>
          <p:cNvSpPr/>
          <p:nvPr/>
        </p:nvSpPr>
        <p:spPr>
          <a:xfrm rot="16883034">
            <a:off x="10241279" y="2059807"/>
            <a:ext cx="1020278" cy="77002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Likbent triangel 15">
            <a:extLst>
              <a:ext uri="{FF2B5EF4-FFF2-40B4-BE49-F238E27FC236}">
                <a16:creationId xmlns:a16="http://schemas.microsoft.com/office/drawing/2014/main" id="{57407B70-BE0D-4EB8-86AF-34F3F2756C12}"/>
              </a:ext>
            </a:extLst>
          </p:cNvPr>
          <p:cNvSpPr/>
          <p:nvPr/>
        </p:nvSpPr>
        <p:spPr>
          <a:xfrm rot="16200000">
            <a:off x="10145913" y="4083588"/>
            <a:ext cx="1020278" cy="77002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3" name="Båge 22">
            <a:extLst>
              <a:ext uri="{FF2B5EF4-FFF2-40B4-BE49-F238E27FC236}">
                <a16:creationId xmlns:a16="http://schemas.microsoft.com/office/drawing/2014/main" id="{AAD51A79-6572-4F44-BD0A-ACA702DC740E}"/>
              </a:ext>
            </a:extLst>
          </p:cNvPr>
          <p:cNvSpPr/>
          <p:nvPr/>
        </p:nvSpPr>
        <p:spPr>
          <a:xfrm rot="6631471">
            <a:off x="10531878" y="3507700"/>
            <a:ext cx="794172" cy="375385"/>
          </a:xfrm>
          <a:prstGeom prst="arc">
            <a:avLst/>
          </a:prstGeom>
          <a:ln w="73025"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p>
        </p:txBody>
      </p:sp>
      <p:sp>
        <p:nvSpPr>
          <p:cNvPr id="24" name="Båge 23">
            <a:extLst>
              <a:ext uri="{FF2B5EF4-FFF2-40B4-BE49-F238E27FC236}">
                <a16:creationId xmlns:a16="http://schemas.microsoft.com/office/drawing/2014/main" id="{0E855FD9-235E-454B-827C-3593F23975FB}"/>
              </a:ext>
            </a:extLst>
          </p:cNvPr>
          <p:cNvSpPr/>
          <p:nvPr/>
        </p:nvSpPr>
        <p:spPr>
          <a:xfrm>
            <a:off x="9718226" y="2340106"/>
            <a:ext cx="794172" cy="375385"/>
          </a:xfrm>
          <a:prstGeom prst="arc">
            <a:avLst/>
          </a:prstGeom>
          <a:ln w="73025"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p>
        </p:txBody>
      </p:sp>
      <p:sp>
        <p:nvSpPr>
          <p:cNvPr id="25" name="Båge 24">
            <a:extLst>
              <a:ext uri="{FF2B5EF4-FFF2-40B4-BE49-F238E27FC236}">
                <a16:creationId xmlns:a16="http://schemas.microsoft.com/office/drawing/2014/main" id="{51EF5A54-758F-4AD8-B79E-7033D910EC23}"/>
              </a:ext>
            </a:extLst>
          </p:cNvPr>
          <p:cNvSpPr/>
          <p:nvPr/>
        </p:nvSpPr>
        <p:spPr>
          <a:xfrm rot="3145463">
            <a:off x="10417854" y="2882414"/>
            <a:ext cx="794172" cy="375385"/>
          </a:xfrm>
          <a:prstGeom prst="arc">
            <a:avLst/>
          </a:prstGeom>
          <a:ln w="73025"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p>
        </p:txBody>
      </p:sp>
      <p:sp>
        <p:nvSpPr>
          <p:cNvPr id="8" name="Rektangel 7">
            <a:extLst>
              <a:ext uri="{FF2B5EF4-FFF2-40B4-BE49-F238E27FC236}">
                <a16:creationId xmlns:a16="http://schemas.microsoft.com/office/drawing/2014/main" id="{C47011DF-6395-4E77-9732-D3A5BFAB04AA}"/>
              </a:ext>
            </a:extLst>
          </p:cNvPr>
          <p:cNvSpPr/>
          <p:nvPr/>
        </p:nvSpPr>
        <p:spPr>
          <a:xfrm>
            <a:off x="10004113" y="-1"/>
            <a:ext cx="2307305" cy="7048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objekt 6">
            <a:extLst>
              <a:ext uri="{FF2B5EF4-FFF2-40B4-BE49-F238E27FC236}">
                <a16:creationId xmlns:a16="http://schemas.microsoft.com/office/drawing/2014/main" id="{9F890204-F30C-42DE-88EB-4EA67B2050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6208" y="2317816"/>
            <a:ext cx="3889634" cy="2200074"/>
          </a:xfrm>
          <a:prstGeom prst="rect">
            <a:avLst/>
          </a:prstGeom>
        </p:spPr>
      </p:pic>
      <p:cxnSp>
        <p:nvCxnSpPr>
          <p:cNvPr id="28" name="Rak koppling 27">
            <a:extLst>
              <a:ext uri="{FF2B5EF4-FFF2-40B4-BE49-F238E27FC236}">
                <a16:creationId xmlns:a16="http://schemas.microsoft.com/office/drawing/2014/main" id="{BCB88D28-12FA-4338-8F36-65A0A5D158B8}"/>
              </a:ext>
            </a:extLst>
          </p:cNvPr>
          <p:cNvCxnSpPr>
            <a:cxnSpLocks/>
          </p:cNvCxnSpPr>
          <p:nvPr/>
        </p:nvCxnSpPr>
        <p:spPr>
          <a:xfrm>
            <a:off x="1232034" y="1953127"/>
            <a:ext cx="10959966" cy="0"/>
          </a:xfrm>
          <a:prstGeom prst="line">
            <a:avLst/>
          </a:prstGeom>
          <a:ln w="38100">
            <a:solidFill>
              <a:srgbClr val="A9AD00"/>
            </a:solidFill>
          </a:ln>
        </p:spPr>
        <p:style>
          <a:lnRef idx="3">
            <a:schemeClr val="accent6"/>
          </a:lnRef>
          <a:fillRef idx="0">
            <a:schemeClr val="accent6"/>
          </a:fillRef>
          <a:effectRef idx="2">
            <a:schemeClr val="accent6"/>
          </a:effectRef>
          <a:fontRef idx="minor">
            <a:schemeClr val="tx1"/>
          </a:fontRef>
        </p:style>
      </p:cxnSp>
      <p:sp>
        <p:nvSpPr>
          <p:cNvPr id="2" name="Rubrik 1">
            <a:extLst>
              <a:ext uri="{FF2B5EF4-FFF2-40B4-BE49-F238E27FC236}">
                <a16:creationId xmlns:a16="http://schemas.microsoft.com/office/drawing/2014/main" id="{C44CEDEC-01DA-48DC-B891-63AAFA0F94B3}"/>
              </a:ext>
            </a:extLst>
          </p:cNvPr>
          <p:cNvSpPr>
            <a:spLocks noGrp="1"/>
          </p:cNvSpPr>
          <p:nvPr>
            <p:ph type="title"/>
          </p:nvPr>
        </p:nvSpPr>
        <p:spPr>
          <a:xfrm>
            <a:off x="1136428" y="586468"/>
            <a:ext cx="11055572" cy="1325563"/>
          </a:xfrm>
        </p:spPr>
        <p:txBody>
          <a:bodyPr>
            <a:noAutofit/>
          </a:bodyPr>
          <a:lstStyle/>
          <a:p>
            <a:r>
              <a:rPr lang="sv-SE" sz="2800" dirty="0"/>
              <a:t>Utbildningsmaterial</a:t>
            </a:r>
            <a:r>
              <a:rPr lang="sv-SE" sz="3600" dirty="0"/>
              <a:t> </a:t>
            </a:r>
            <a:br>
              <a:rPr lang="sv-SE" sz="3600" dirty="0"/>
            </a:br>
            <a:r>
              <a:rPr lang="sv-SE" dirty="0"/>
              <a:t>Uthopp från SAMSA till Nationell patientöversikt</a:t>
            </a:r>
            <a:endParaRPr lang="sv-SE" sz="3600" dirty="0"/>
          </a:p>
        </p:txBody>
      </p:sp>
    </p:spTree>
    <p:extLst>
      <p:ext uri="{BB962C8B-B14F-4D97-AF65-F5344CB8AC3E}">
        <p14:creationId xmlns:p14="http://schemas.microsoft.com/office/powerpoint/2010/main" val="3776365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4">
            <a:extLst>
              <a:ext uri="{FF2B5EF4-FFF2-40B4-BE49-F238E27FC236}">
                <a16:creationId xmlns:a16="http://schemas.microsoft.com/office/drawing/2014/main" id="{973AE30B-B535-462D-968B-66DAFD85D65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366464" y="1588659"/>
            <a:ext cx="3339100" cy="543157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8">
            <a:extLst>
              <a:ext uri="{FF2B5EF4-FFF2-40B4-BE49-F238E27FC236}">
                <a16:creationId xmlns:a16="http://schemas.microsoft.com/office/drawing/2014/main" id="{0CA7DBCF-532C-46DA-B5EE-6D26058DE523}"/>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582773" y="1588659"/>
            <a:ext cx="4804399" cy="525079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ubrik 1">
            <a:extLst>
              <a:ext uri="{FF2B5EF4-FFF2-40B4-BE49-F238E27FC236}">
                <a16:creationId xmlns:a16="http://schemas.microsoft.com/office/drawing/2014/main" id="{9662CA88-284A-48CE-9B28-B6DCFE98552A}"/>
              </a:ext>
            </a:extLst>
          </p:cNvPr>
          <p:cNvSpPr txBox="1">
            <a:spLocks/>
          </p:cNvSpPr>
          <p:nvPr/>
        </p:nvSpPr>
        <p:spPr bwMode="auto">
          <a:xfrm>
            <a:off x="1366464" y="404814"/>
            <a:ext cx="82220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l" defTabSz="957263" rtl="0" eaLnBrk="1" fontAlgn="base" hangingPunct="1">
              <a:spcBef>
                <a:spcPct val="0"/>
              </a:spcBef>
              <a:spcAft>
                <a:spcPct val="0"/>
              </a:spcAft>
              <a:defRPr sz="3000" b="1">
                <a:solidFill>
                  <a:srgbClr val="00A9A7"/>
                </a:solidFill>
                <a:latin typeface="+mj-lt"/>
                <a:ea typeface="+mj-ea"/>
                <a:cs typeface="+mj-cs"/>
              </a:defRPr>
            </a:lvl1pPr>
            <a:lvl2pPr algn="l" defTabSz="957263" rtl="0" eaLnBrk="1" fontAlgn="base" hangingPunct="1">
              <a:spcBef>
                <a:spcPct val="0"/>
              </a:spcBef>
              <a:spcAft>
                <a:spcPct val="0"/>
              </a:spcAft>
              <a:defRPr sz="3000" b="1">
                <a:solidFill>
                  <a:srgbClr val="00A9A7"/>
                </a:solidFill>
                <a:latin typeface="Arial" charset="0"/>
              </a:defRPr>
            </a:lvl2pPr>
            <a:lvl3pPr algn="l" defTabSz="957263" rtl="0" eaLnBrk="1" fontAlgn="base" hangingPunct="1">
              <a:spcBef>
                <a:spcPct val="0"/>
              </a:spcBef>
              <a:spcAft>
                <a:spcPct val="0"/>
              </a:spcAft>
              <a:defRPr sz="3000" b="1">
                <a:solidFill>
                  <a:srgbClr val="00A9A7"/>
                </a:solidFill>
                <a:latin typeface="Arial" charset="0"/>
              </a:defRPr>
            </a:lvl3pPr>
            <a:lvl4pPr algn="l" defTabSz="957263" rtl="0" eaLnBrk="1" fontAlgn="base" hangingPunct="1">
              <a:spcBef>
                <a:spcPct val="0"/>
              </a:spcBef>
              <a:spcAft>
                <a:spcPct val="0"/>
              </a:spcAft>
              <a:defRPr sz="3000" b="1">
                <a:solidFill>
                  <a:srgbClr val="00A9A7"/>
                </a:solidFill>
                <a:latin typeface="Arial" charset="0"/>
              </a:defRPr>
            </a:lvl4pPr>
            <a:lvl5pPr algn="l" defTabSz="957263" rtl="0" eaLnBrk="1" fontAlgn="base" hangingPunct="1">
              <a:spcBef>
                <a:spcPct val="0"/>
              </a:spcBef>
              <a:spcAft>
                <a:spcPct val="0"/>
              </a:spcAft>
              <a:defRPr sz="3000" b="1">
                <a:solidFill>
                  <a:srgbClr val="00A9A7"/>
                </a:solidFill>
                <a:latin typeface="Arial" charset="0"/>
              </a:defRPr>
            </a:lvl5pPr>
            <a:lvl6pPr marL="457200" algn="l" defTabSz="957263" rtl="0" eaLnBrk="1" fontAlgn="base" hangingPunct="1">
              <a:spcBef>
                <a:spcPct val="0"/>
              </a:spcBef>
              <a:spcAft>
                <a:spcPct val="0"/>
              </a:spcAft>
              <a:defRPr sz="2900" b="1">
                <a:solidFill>
                  <a:srgbClr val="00A9A7"/>
                </a:solidFill>
                <a:latin typeface="Arial" charset="0"/>
              </a:defRPr>
            </a:lvl6pPr>
            <a:lvl7pPr marL="914400" algn="l" defTabSz="957263" rtl="0" eaLnBrk="1" fontAlgn="base" hangingPunct="1">
              <a:spcBef>
                <a:spcPct val="0"/>
              </a:spcBef>
              <a:spcAft>
                <a:spcPct val="0"/>
              </a:spcAft>
              <a:defRPr sz="2900" b="1">
                <a:solidFill>
                  <a:srgbClr val="00A9A7"/>
                </a:solidFill>
                <a:latin typeface="Arial" charset="0"/>
              </a:defRPr>
            </a:lvl7pPr>
            <a:lvl8pPr marL="1371600" algn="l" defTabSz="957263" rtl="0" eaLnBrk="1" fontAlgn="base" hangingPunct="1">
              <a:spcBef>
                <a:spcPct val="0"/>
              </a:spcBef>
              <a:spcAft>
                <a:spcPct val="0"/>
              </a:spcAft>
              <a:defRPr sz="2900" b="1">
                <a:solidFill>
                  <a:srgbClr val="00A9A7"/>
                </a:solidFill>
                <a:latin typeface="Arial" charset="0"/>
              </a:defRPr>
            </a:lvl8pPr>
            <a:lvl9pPr marL="1828800" algn="l" defTabSz="957263" rtl="0" eaLnBrk="1" fontAlgn="base" hangingPunct="1">
              <a:spcBef>
                <a:spcPct val="0"/>
              </a:spcBef>
              <a:spcAft>
                <a:spcPct val="0"/>
              </a:spcAft>
              <a:defRPr sz="2900" b="1">
                <a:solidFill>
                  <a:srgbClr val="00A9A7"/>
                </a:solidFill>
                <a:latin typeface="Arial" charset="0"/>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0" lang="sv-SE" sz="3000" b="1" i="0" u="none" strike="noStrike" kern="0" cap="none" spc="0" normalizeH="0" baseline="0" noProof="0">
                <a:ln>
                  <a:noFill/>
                </a:ln>
                <a:solidFill>
                  <a:schemeClr val="tx1"/>
                </a:solidFill>
                <a:effectLst/>
                <a:uLnTx/>
                <a:uFillTx/>
                <a:latin typeface="Arial"/>
                <a:ea typeface="ヒラギノ角ゴ Pro W3"/>
                <a:cs typeface="+mj-cs"/>
              </a:rPr>
              <a:t>Journalöversikt</a:t>
            </a:r>
          </a:p>
          <a:p>
            <a:pPr marL="0" marR="0" lvl="0" indent="0" algn="l" defTabSz="957263" rtl="0" eaLnBrk="1" fontAlgn="base" latinLnBrk="0" hangingPunct="1">
              <a:lnSpc>
                <a:spcPct val="100000"/>
              </a:lnSpc>
              <a:spcBef>
                <a:spcPct val="0"/>
              </a:spcBef>
              <a:spcAft>
                <a:spcPct val="0"/>
              </a:spcAft>
              <a:buClrTx/>
              <a:buSzTx/>
              <a:buFontTx/>
              <a:buNone/>
              <a:tabLst/>
              <a:defRPr/>
            </a:pPr>
            <a:endParaRPr kumimoji="0" lang="sv-SE" sz="1800" b="1" i="0" u="none" strike="noStrike" kern="0" cap="none" spc="0" normalizeH="0" baseline="0" noProof="0">
              <a:ln>
                <a:noFill/>
              </a:ln>
              <a:solidFill>
                <a:schemeClr val="tx1"/>
              </a:solidFill>
              <a:effectLst/>
              <a:uLnTx/>
              <a:uFillTx/>
              <a:latin typeface="Arial"/>
              <a:ea typeface="ヒラギノ角ゴ Pro W3"/>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0" lang="sv-SE" sz="2800" b="0" i="0" u="none" strike="noStrike" kern="0" cap="none" spc="0" normalizeH="0" baseline="0" noProof="0">
                <a:ln>
                  <a:noFill/>
                </a:ln>
                <a:solidFill>
                  <a:schemeClr val="tx1"/>
                </a:solidFill>
                <a:effectLst/>
                <a:uLnTx/>
                <a:uFillTx/>
                <a:latin typeface="Arial"/>
                <a:ea typeface="ヒラギノ角ゴ Pro W3"/>
                <a:cs typeface="+mj-cs"/>
              </a:rPr>
              <a:t>Tidslinje</a:t>
            </a:r>
            <a:r>
              <a:rPr kumimoji="0" lang="sv-SE" sz="3000" b="0" i="0" u="none" strike="noStrike" kern="0" cap="none" spc="0" normalizeH="0" baseline="0" noProof="0">
                <a:ln>
                  <a:noFill/>
                </a:ln>
                <a:solidFill>
                  <a:schemeClr val="tx1"/>
                </a:solidFill>
                <a:effectLst/>
                <a:uLnTx/>
                <a:uFillTx/>
                <a:latin typeface="Arial"/>
                <a:ea typeface="ヒラギノ角ゴ Pro W3"/>
                <a:cs typeface="+mj-cs"/>
              </a:rPr>
              <a:t>			   </a:t>
            </a:r>
            <a:r>
              <a:rPr kumimoji="0" lang="sv-SE" sz="2800" b="0" i="0" u="none" strike="noStrike" kern="0" cap="none" spc="0" normalizeH="0" baseline="0" noProof="0">
                <a:ln>
                  <a:noFill/>
                </a:ln>
                <a:solidFill>
                  <a:schemeClr val="tx1"/>
                </a:solidFill>
                <a:effectLst/>
                <a:uLnTx/>
                <a:uFillTx/>
                <a:latin typeface="Arial"/>
                <a:ea typeface="ヒラギノ角ゴ Pro W3"/>
                <a:cs typeface="+mj-cs"/>
              </a:rPr>
              <a:t>Kalender</a:t>
            </a:r>
            <a:endParaRPr kumimoji="0" lang="sv-SE" sz="3000" b="0" i="0" u="none" strike="noStrike" kern="0" cap="none" spc="0" normalizeH="0" baseline="0" noProof="0">
              <a:ln>
                <a:noFill/>
              </a:ln>
              <a:solidFill>
                <a:schemeClr val="tx1"/>
              </a:solidFill>
              <a:effectLst/>
              <a:uLnTx/>
              <a:uFillTx/>
              <a:latin typeface="Arial"/>
              <a:ea typeface="ヒラギノ角ゴ Pro W3"/>
              <a:cs typeface="+mj-cs"/>
            </a:endParaRPr>
          </a:p>
        </p:txBody>
      </p:sp>
    </p:spTree>
    <p:extLst>
      <p:ext uri="{BB962C8B-B14F-4D97-AF65-F5344CB8AC3E}">
        <p14:creationId xmlns:p14="http://schemas.microsoft.com/office/powerpoint/2010/main" val="1593278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latshållare för innehåll 3">
            <a:extLst>
              <a:ext uri="{FF2B5EF4-FFF2-40B4-BE49-F238E27FC236}">
                <a16:creationId xmlns:a16="http://schemas.microsoft.com/office/drawing/2014/main" id="{A72596B5-8A19-46DB-997B-B365B618D04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81607" cy="644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ruta 4">
            <a:extLst>
              <a:ext uri="{FF2B5EF4-FFF2-40B4-BE49-F238E27FC236}">
                <a16:creationId xmlns:a16="http://schemas.microsoft.com/office/drawing/2014/main" id="{E91D260F-CD10-48AC-93BE-117D95C6A26B}"/>
              </a:ext>
            </a:extLst>
          </p:cNvPr>
          <p:cNvSpPr txBox="1"/>
          <p:nvPr/>
        </p:nvSpPr>
        <p:spPr>
          <a:xfrm>
            <a:off x="7215506" y="642772"/>
            <a:ext cx="2911475" cy="1081087"/>
          </a:xfrm>
          <a:prstGeom prst="rect">
            <a:avLst/>
          </a:prstGeom>
          <a:solidFill>
            <a:srgbClr val="FFFFFF"/>
          </a:solidFill>
          <a:ln w="25400" cap="flat" cmpd="sng" algn="ctr">
            <a:solidFill>
              <a:srgbClr val="AADEE2"/>
            </a:solidFill>
            <a:prstDash val="solid"/>
          </a:ln>
          <a:effectLst>
            <a:outerShdw blurRad="50800" dist="38100" dir="8100000" algn="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400" b="0" i="0" u="none" strike="noStrike" kern="0" cap="none" spc="0" normalizeH="0" baseline="0" noProof="0">
                <a:ln>
                  <a:noFill/>
                </a:ln>
                <a:solidFill>
                  <a:srgbClr val="000000"/>
                </a:solidFill>
                <a:effectLst/>
                <a:uLnTx/>
                <a:uFillTx/>
                <a:latin typeface="Arial"/>
                <a:ea typeface="ヒラギノ角ゴ Pro W3"/>
                <a:cs typeface="+mn-cs"/>
              </a:rPr>
              <a:t>Alla olika informationsmängder visas upp i samma typ av lista, det går att se ytterligare information genom att markera en rad i listan. </a:t>
            </a:r>
          </a:p>
        </p:txBody>
      </p:sp>
    </p:spTree>
    <p:extLst>
      <p:ext uri="{BB962C8B-B14F-4D97-AF65-F5344CB8AC3E}">
        <p14:creationId xmlns:p14="http://schemas.microsoft.com/office/powerpoint/2010/main" val="2618466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665E89A8-9230-483A-AE8E-58A282B8D293}"/>
              </a:ext>
            </a:extLst>
          </p:cNvPr>
          <p:cNvSpPr>
            <a:spLocks noGrp="1"/>
          </p:cNvSpPr>
          <p:nvPr>
            <p:ph type="title"/>
          </p:nvPr>
        </p:nvSpPr>
        <p:spPr>
          <a:xfrm>
            <a:off x="754140" y="1041938"/>
            <a:ext cx="3847204" cy="2887579"/>
          </a:xfrm>
        </p:spPr>
        <p:txBody>
          <a:bodyPr vert="horz" lIns="91440" tIns="45720" rIns="91440" bIns="45720" rtlCol="0" anchor="b">
            <a:normAutofit fontScale="90000"/>
          </a:bodyPr>
          <a:lstStyle/>
          <a:p>
            <a:pPr algn="ctr"/>
            <a:r>
              <a:rPr lang="en-US" sz="4100" kern="1200" dirty="0">
                <a:solidFill>
                  <a:srgbClr val="FFFFFF"/>
                </a:solidFill>
                <a:latin typeface="+mj-lt"/>
                <a:ea typeface="+mj-ea"/>
                <a:cs typeface="+mj-cs"/>
              </a:rPr>
              <a:t>Se </a:t>
            </a:r>
            <a:r>
              <a:rPr lang="en-US" sz="4100" kern="1200">
                <a:solidFill>
                  <a:srgbClr val="FFFFFF"/>
                </a:solidFill>
                <a:latin typeface="+mj-lt"/>
                <a:ea typeface="+mj-ea"/>
                <a:cs typeface="+mj-cs"/>
              </a:rPr>
              <a:t>introduktionsfilm om Nationell patientöversikt från Inera</a:t>
            </a:r>
            <a:endParaRPr lang="en-US" sz="4100" kern="1200" dirty="0">
              <a:solidFill>
                <a:srgbClr val="FFFFFF"/>
              </a:solidFill>
              <a:latin typeface="+mj-lt"/>
              <a:ea typeface="+mj-ea"/>
              <a:cs typeface="+mj-cs"/>
            </a:endParaRP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latshållare för innehåll 4">
            <a:hlinkClick r:id="rId2"/>
            <a:extLst>
              <a:ext uri="{FF2B5EF4-FFF2-40B4-BE49-F238E27FC236}">
                <a16:creationId xmlns:a16="http://schemas.microsoft.com/office/drawing/2014/main" id="{482069B2-45B2-4ADF-A6BE-7BD943366BC0}"/>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53822" y="1163806"/>
            <a:ext cx="6553545" cy="4538329"/>
          </a:xfrm>
          <a:prstGeom prst="rect">
            <a:avLst/>
          </a:prstGeom>
        </p:spPr>
      </p:pic>
    </p:spTree>
    <p:extLst>
      <p:ext uri="{BB962C8B-B14F-4D97-AF65-F5344CB8AC3E}">
        <p14:creationId xmlns:p14="http://schemas.microsoft.com/office/powerpoint/2010/main" val="2939313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6C20A4-8B80-44F7-983F-EC184A6E42DB}"/>
              </a:ext>
            </a:extLst>
          </p:cNvPr>
          <p:cNvSpPr>
            <a:spLocks noGrp="1"/>
          </p:cNvSpPr>
          <p:nvPr>
            <p:ph type="title"/>
          </p:nvPr>
        </p:nvSpPr>
        <p:spPr>
          <a:xfrm>
            <a:off x="960100" y="978102"/>
            <a:ext cx="10588434" cy="1062644"/>
          </a:xfrm>
        </p:spPr>
        <p:txBody>
          <a:bodyPr anchor="b">
            <a:normAutofit/>
          </a:bodyPr>
          <a:lstStyle/>
          <a:p>
            <a:r>
              <a:rPr lang="sv-SE"/>
              <a:t>Samtycke, logg och Informationsplikt</a:t>
            </a:r>
          </a:p>
        </p:txBody>
      </p:sp>
      <p:cxnSp>
        <p:nvCxnSpPr>
          <p:cNvPr id="9" name="Straight Connector 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C619A0D5-EA92-43D7-9618-E5BE691F4557}"/>
              </a:ext>
            </a:extLst>
          </p:cNvPr>
          <p:cNvSpPr>
            <a:spLocks noGrp="1"/>
          </p:cNvSpPr>
          <p:nvPr>
            <p:ph idx="1"/>
          </p:nvPr>
        </p:nvSpPr>
        <p:spPr>
          <a:xfrm>
            <a:off x="5514512" y="2682433"/>
            <a:ext cx="5459181" cy="3215749"/>
          </a:xfrm>
        </p:spPr>
        <p:txBody>
          <a:bodyPr>
            <a:normAutofit/>
          </a:bodyPr>
          <a:lstStyle/>
          <a:p>
            <a:pPr>
              <a:lnSpc>
                <a:spcPct val="100000"/>
              </a:lnSpc>
            </a:pPr>
            <a:r>
              <a:rPr lang="sv-SE" sz="1800">
                <a:latin typeface="+mj-lt"/>
              </a:rPr>
              <a:t>När samtycket inhämtas, vid vårdbegäran eller vid inskrivning i slutenvården ska patienten få information om vad samtycke innebär och att hen kan motsäga sig detta. Samtycket dokumenteras i SAMSA.</a:t>
            </a:r>
            <a:br>
              <a:rPr lang="sv-SE" sz="1800">
                <a:latin typeface="+mj-lt"/>
              </a:rPr>
            </a:br>
            <a:r>
              <a:rPr lang="sv-SE" sz="1800">
                <a:latin typeface="+mj-lt"/>
                <a:hlinkClick r:id="rId2"/>
              </a:rPr>
              <a:t>Se rutin, till höger på sidan</a:t>
            </a:r>
            <a:r>
              <a:rPr lang="sv-SE" sz="1800">
                <a:latin typeface="+mj-lt"/>
              </a:rPr>
              <a:t>.</a:t>
            </a:r>
            <a:endParaRPr lang="sv-SE" sz="1800">
              <a:solidFill>
                <a:srgbClr val="FF0000"/>
              </a:solidFill>
              <a:latin typeface="+mj-lt"/>
            </a:endParaRPr>
          </a:p>
          <a:p>
            <a:pPr>
              <a:lnSpc>
                <a:spcPct val="100000"/>
              </a:lnSpc>
            </a:pPr>
            <a:r>
              <a:rPr lang="sv-SE" sz="1800">
                <a:latin typeface="+mj-lt"/>
              </a:rPr>
              <a:t>Ansvarig för verksamheten ska informera personalen om att loggning sker både för SAMSA och för NPÖ.</a:t>
            </a:r>
          </a:p>
          <a:p>
            <a:pPr>
              <a:lnSpc>
                <a:spcPct val="100000"/>
              </a:lnSpc>
            </a:pPr>
            <a:endParaRPr lang="sv-SE" sz="700">
              <a:latin typeface="+mj-lt"/>
            </a:endParaRPr>
          </a:p>
          <a:p>
            <a:pPr marL="0" indent="0">
              <a:lnSpc>
                <a:spcPct val="100000"/>
              </a:lnSpc>
              <a:buNone/>
            </a:pPr>
            <a:r>
              <a:rPr lang="sv-SE" sz="1800" i="1">
                <a:latin typeface="+mj-lt"/>
                <a:hlinkClick r:id="rId3"/>
              </a:rPr>
              <a:t>Instruktioner</a:t>
            </a:r>
            <a:r>
              <a:rPr lang="sv-SE" sz="1800" i="1">
                <a:latin typeface="+mj-lt"/>
              </a:rPr>
              <a:t> för logg och spärr från Inera.</a:t>
            </a:r>
          </a:p>
        </p:txBody>
      </p:sp>
      <p:pic>
        <p:nvPicPr>
          <p:cNvPr id="5" name="Bildobjekt 4">
            <a:extLst>
              <a:ext uri="{FF2B5EF4-FFF2-40B4-BE49-F238E27FC236}">
                <a16:creationId xmlns:a16="http://schemas.microsoft.com/office/drawing/2014/main" id="{271532E3-794B-4169-909C-00ED5FB2032D}"/>
              </a:ext>
            </a:extLst>
          </p:cNvPr>
          <p:cNvPicPr>
            <a:picLocks noChangeAspect="1"/>
          </p:cNvPicPr>
          <p:nvPr/>
        </p:nvPicPr>
        <p:blipFill>
          <a:blip r:embed="rId4"/>
          <a:stretch>
            <a:fillRect/>
          </a:stretch>
        </p:blipFill>
        <p:spPr>
          <a:xfrm>
            <a:off x="1113868" y="2682433"/>
            <a:ext cx="2963182" cy="1638235"/>
          </a:xfrm>
          <a:prstGeom prst="rect">
            <a:avLst/>
          </a:prstGeom>
        </p:spPr>
      </p:pic>
      <p:cxnSp>
        <p:nvCxnSpPr>
          <p:cNvPr id="6" name="Rak koppling 5">
            <a:extLst>
              <a:ext uri="{FF2B5EF4-FFF2-40B4-BE49-F238E27FC236}">
                <a16:creationId xmlns:a16="http://schemas.microsoft.com/office/drawing/2014/main" id="{161C3B54-D3F7-4CF6-BA4E-55E818E6966B}"/>
              </a:ext>
            </a:extLst>
          </p:cNvPr>
          <p:cNvCxnSpPr>
            <a:cxnSpLocks/>
          </p:cNvCxnSpPr>
          <p:nvPr/>
        </p:nvCxnSpPr>
        <p:spPr>
          <a:xfrm>
            <a:off x="1047624" y="2265037"/>
            <a:ext cx="10959966" cy="0"/>
          </a:xfrm>
          <a:prstGeom prst="line">
            <a:avLst/>
          </a:prstGeom>
          <a:ln w="38100">
            <a:solidFill>
              <a:srgbClr val="A9AD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635876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665E89A8-9230-483A-AE8E-58A282B8D293}"/>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3600" kern="1200" dirty="0">
                <a:solidFill>
                  <a:srgbClr val="FFFFFF"/>
                </a:solidFill>
                <a:latin typeface="+mj-lt"/>
                <a:ea typeface="+mj-ea"/>
                <a:cs typeface="+mj-cs"/>
              </a:rPr>
              <a:t>Se </a:t>
            </a:r>
            <a:r>
              <a:rPr lang="en-US" sz="3600" kern="1200">
                <a:solidFill>
                  <a:srgbClr val="FFFFFF"/>
                </a:solidFill>
                <a:latin typeface="+mj-lt"/>
                <a:ea typeface="+mj-ea"/>
                <a:cs typeface="+mj-cs"/>
              </a:rPr>
              <a:t>introduktionsfilm  om loggning.</a:t>
            </a:r>
            <a:br>
              <a:rPr lang="en-US" sz="3600" kern="1200" dirty="0">
                <a:solidFill>
                  <a:srgbClr val="FFFFFF"/>
                </a:solidFill>
                <a:latin typeface="+mj-lt"/>
                <a:ea typeface="+mj-ea"/>
                <a:cs typeface="+mj-cs"/>
              </a:rPr>
            </a:br>
            <a:r>
              <a:rPr lang="en-US" sz="3600" kern="1200">
                <a:solidFill>
                  <a:srgbClr val="FFFFFF"/>
                </a:solidFill>
                <a:latin typeface="+mj-lt"/>
                <a:ea typeface="+mj-ea"/>
                <a:cs typeface="+mj-cs"/>
              </a:rPr>
              <a:t>från Inera</a:t>
            </a:r>
            <a:endParaRPr lang="en-US" sz="3600" kern="1200" dirty="0">
              <a:solidFill>
                <a:srgbClr val="FFFFFF"/>
              </a:solidFill>
              <a:latin typeface="+mj-lt"/>
              <a:ea typeface="+mj-ea"/>
              <a:cs typeface="+mj-cs"/>
            </a:endParaRP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latshållare för innehåll 4">
            <a:hlinkClick r:id="rId2"/>
            <a:extLst>
              <a:ext uri="{FF2B5EF4-FFF2-40B4-BE49-F238E27FC236}">
                <a16:creationId xmlns:a16="http://schemas.microsoft.com/office/drawing/2014/main" id="{482069B2-45B2-4ADF-A6BE-7BD943366BC0}"/>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53822" y="1163806"/>
            <a:ext cx="6553545" cy="4538329"/>
          </a:xfrm>
          <a:prstGeom prst="rect">
            <a:avLst/>
          </a:prstGeom>
        </p:spPr>
      </p:pic>
    </p:spTree>
    <p:extLst>
      <p:ext uri="{BB962C8B-B14F-4D97-AF65-F5344CB8AC3E}">
        <p14:creationId xmlns:p14="http://schemas.microsoft.com/office/powerpoint/2010/main" val="105465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4CEDEC-01DA-48DC-B891-63AAFA0F94B3}"/>
              </a:ext>
            </a:extLst>
          </p:cNvPr>
          <p:cNvSpPr>
            <a:spLocks noGrp="1"/>
          </p:cNvSpPr>
          <p:nvPr>
            <p:ph type="title"/>
          </p:nvPr>
        </p:nvSpPr>
        <p:spPr>
          <a:xfrm>
            <a:off x="1232034" y="711634"/>
            <a:ext cx="10515600" cy="1325563"/>
          </a:xfrm>
        </p:spPr>
        <p:txBody>
          <a:bodyPr>
            <a:normAutofit/>
          </a:bodyPr>
          <a:lstStyle/>
          <a:p>
            <a:r>
              <a:rPr lang="sv-SE"/>
              <a:t>Support - Vart vänder jag mig? </a:t>
            </a:r>
            <a:br>
              <a:rPr lang="sv-SE"/>
            </a:br>
            <a:endParaRPr lang="sv-SE"/>
          </a:p>
        </p:txBody>
      </p:sp>
      <p:sp>
        <p:nvSpPr>
          <p:cNvPr id="3" name="Platshållare för innehåll 2">
            <a:extLst>
              <a:ext uri="{FF2B5EF4-FFF2-40B4-BE49-F238E27FC236}">
                <a16:creationId xmlns:a16="http://schemas.microsoft.com/office/drawing/2014/main" id="{6D0DBBDD-BC74-4EA5-AD15-AD35FAB4D534}"/>
              </a:ext>
            </a:extLst>
          </p:cNvPr>
          <p:cNvSpPr>
            <a:spLocks noGrp="1"/>
          </p:cNvSpPr>
          <p:nvPr>
            <p:ph idx="1"/>
          </p:nvPr>
        </p:nvSpPr>
        <p:spPr>
          <a:xfrm>
            <a:off x="1232032" y="1715446"/>
            <a:ext cx="6234169" cy="4800550"/>
          </a:xfrm>
        </p:spPr>
        <p:txBody>
          <a:bodyPr>
            <a:noAutofit/>
          </a:bodyPr>
          <a:lstStyle/>
          <a:p>
            <a:pPr marL="0" indent="0">
              <a:lnSpc>
                <a:spcPct val="100000"/>
              </a:lnSpc>
              <a:buNone/>
            </a:pPr>
            <a:r>
              <a:rPr lang="sv-SE" sz="1800" b="1" dirty="0">
                <a:latin typeface="+mj-lt"/>
              </a:rPr>
              <a:t>Felanmälan NPÖ</a:t>
            </a:r>
          </a:p>
          <a:p>
            <a:pPr marL="514350" indent="-514350">
              <a:lnSpc>
                <a:spcPct val="100000"/>
              </a:lnSpc>
              <a:buFont typeface="+mj-lt"/>
              <a:buAutoNum type="arabicPeriod"/>
            </a:pPr>
            <a:r>
              <a:rPr lang="sv-SE" sz="1800" dirty="0">
                <a:latin typeface="+mj-lt"/>
              </a:rPr>
              <a:t>Felsök för att utesluta lokala fel innan ärendet skickas till Inera.</a:t>
            </a:r>
          </a:p>
          <a:p>
            <a:pPr lvl="1">
              <a:lnSpc>
                <a:spcPct val="100000"/>
              </a:lnSpc>
            </a:pPr>
            <a:r>
              <a:rPr lang="sv-SE" sz="1800" dirty="0">
                <a:solidFill>
                  <a:schemeClr val="tx1">
                    <a:lumMod val="95000"/>
                    <a:lumOff val="5000"/>
                  </a:schemeClr>
                </a:solidFill>
                <a:latin typeface="+mj-lt"/>
              </a:rPr>
              <a:t>Exempelvis kontrollera samtycke eller att rätt patient är markerad.</a:t>
            </a:r>
          </a:p>
          <a:p>
            <a:pPr lvl="1">
              <a:lnSpc>
                <a:spcPct val="100000"/>
              </a:lnSpc>
            </a:pPr>
            <a:r>
              <a:rPr lang="sv-SE" sz="1800" dirty="0">
                <a:latin typeface="+mj-lt"/>
              </a:rPr>
              <a:t>Kontakta Intraservice om du behöver stöd</a:t>
            </a:r>
          </a:p>
          <a:p>
            <a:pPr marL="342900" indent="-342900">
              <a:lnSpc>
                <a:spcPct val="100000"/>
              </a:lnSpc>
              <a:buFont typeface="+mj-lt"/>
              <a:buAutoNum type="arabicPeriod"/>
            </a:pPr>
            <a:r>
              <a:rPr lang="sv-SE" sz="1800" dirty="0">
                <a:latin typeface="+mj-lt"/>
              </a:rPr>
              <a:t>Alla ärenden som inte är av lokal karaktär anmäls till </a:t>
            </a:r>
            <a:r>
              <a:rPr lang="sv-SE" sz="1800" dirty="0" err="1">
                <a:latin typeface="+mj-lt"/>
                <a:hlinkClick r:id="rId2"/>
              </a:rPr>
              <a:t>Ineras</a:t>
            </a:r>
            <a:r>
              <a:rPr lang="sv-SE" sz="1800" dirty="0">
                <a:latin typeface="+mj-lt"/>
                <a:hlinkClick r:id="rId2"/>
              </a:rPr>
              <a:t> kundservice</a:t>
            </a:r>
            <a:r>
              <a:rPr lang="sv-SE" sz="1800" i="1" dirty="0">
                <a:latin typeface="+mj-lt"/>
              </a:rPr>
              <a:t> </a:t>
            </a:r>
          </a:p>
          <a:p>
            <a:pPr>
              <a:lnSpc>
                <a:spcPct val="100000"/>
              </a:lnSpc>
            </a:pPr>
            <a:endParaRPr lang="sv-SE" sz="1800" dirty="0">
              <a:latin typeface="+mj-lt"/>
            </a:endParaRPr>
          </a:p>
          <a:p>
            <a:pPr>
              <a:lnSpc>
                <a:spcPct val="100000"/>
              </a:lnSpc>
            </a:pPr>
            <a:endParaRPr lang="sv-SE" sz="1800" dirty="0">
              <a:latin typeface="+mj-lt"/>
            </a:endParaRPr>
          </a:p>
        </p:txBody>
      </p:sp>
      <p:cxnSp>
        <p:nvCxnSpPr>
          <p:cNvPr id="5" name="Rak koppling 4">
            <a:extLst>
              <a:ext uri="{FF2B5EF4-FFF2-40B4-BE49-F238E27FC236}">
                <a16:creationId xmlns:a16="http://schemas.microsoft.com/office/drawing/2014/main" id="{B08257B4-2435-4AD1-9600-7550CDF0067D}"/>
              </a:ext>
            </a:extLst>
          </p:cNvPr>
          <p:cNvCxnSpPr>
            <a:cxnSpLocks/>
          </p:cNvCxnSpPr>
          <p:nvPr/>
        </p:nvCxnSpPr>
        <p:spPr>
          <a:xfrm>
            <a:off x="1232034" y="1654746"/>
            <a:ext cx="10125777" cy="0"/>
          </a:xfrm>
          <a:prstGeom prst="line">
            <a:avLst/>
          </a:prstGeom>
        </p:spPr>
        <p:style>
          <a:lnRef idx="1">
            <a:schemeClr val="dk1"/>
          </a:lnRef>
          <a:fillRef idx="0">
            <a:schemeClr val="dk1"/>
          </a:fillRef>
          <a:effectRef idx="0">
            <a:schemeClr val="dk1"/>
          </a:effectRef>
          <a:fontRef idx="minor">
            <a:schemeClr val="tx1"/>
          </a:fontRef>
        </p:style>
      </p:cxnSp>
      <p:pic>
        <p:nvPicPr>
          <p:cNvPr id="6" name="Bildobjekt 5">
            <a:extLst>
              <a:ext uri="{FF2B5EF4-FFF2-40B4-BE49-F238E27FC236}">
                <a16:creationId xmlns:a16="http://schemas.microsoft.com/office/drawing/2014/main" id="{FCE37AA5-77AC-4143-80DB-FDAD1B83C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4766" y="1886419"/>
            <a:ext cx="2977208" cy="1635159"/>
          </a:xfrm>
          <a:prstGeom prst="rect">
            <a:avLst/>
          </a:prstGeom>
        </p:spPr>
      </p:pic>
      <p:cxnSp>
        <p:nvCxnSpPr>
          <p:cNvPr id="7" name="Rak koppling 6">
            <a:extLst>
              <a:ext uri="{FF2B5EF4-FFF2-40B4-BE49-F238E27FC236}">
                <a16:creationId xmlns:a16="http://schemas.microsoft.com/office/drawing/2014/main" id="{03F7A22C-966A-47E9-B541-CD3DD6A7F9AC}"/>
              </a:ext>
            </a:extLst>
          </p:cNvPr>
          <p:cNvCxnSpPr>
            <a:cxnSpLocks/>
          </p:cNvCxnSpPr>
          <p:nvPr/>
        </p:nvCxnSpPr>
        <p:spPr>
          <a:xfrm>
            <a:off x="1232034" y="1654746"/>
            <a:ext cx="10959966" cy="0"/>
          </a:xfrm>
          <a:prstGeom prst="line">
            <a:avLst/>
          </a:prstGeom>
          <a:ln w="38100">
            <a:solidFill>
              <a:srgbClr val="016298"/>
            </a:solidFill>
          </a:ln>
        </p:spPr>
        <p:style>
          <a:lnRef idx="3">
            <a:schemeClr val="accent6"/>
          </a:lnRef>
          <a:fillRef idx="0">
            <a:schemeClr val="accent6"/>
          </a:fillRef>
          <a:effectRef idx="2">
            <a:schemeClr val="accent6"/>
          </a:effectRef>
          <a:fontRef idx="minor">
            <a:schemeClr val="tx1"/>
          </a:fontRef>
        </p:style>
      </p:cxnSp>
      <p:sp>
        <p:nvSpPr>
          <p:cNvPr id="8" name="textruta 7">
            <a:extLst>
              <a:ext uri="{FF2B5EF4-FFF2-40B4-BE49-F238E27FC236}">
                <a16:creationId xmlns:a16="http://schemas.microsoft.com/office/drawing/2014/main" id="{B354CDFC-BF5B-43D3-A4E3-50442002205D}"/>
              </a:ext>
            </a:extLst>
          </p:cNvPr>
          <p:cNvSpPr txBox="1"/>
          <p:nvPr/>
        </p:nvSpPr>
        <p:spPr>
          <a:xfrm>
            <a:off x="1232033" y="4326091"/>
            <a:ext cx="6234168" cy="1754326"/>
          </a:xfrm>
          <a:prstGeom prst="rect">
            <a:avLst/>
          </a:prstGeom>
          <a:noFill/>
        </p:spPr>
        <p:txBody>
          <a:bodyPr wrap="square" rtlCol="0">
            <a:spAutoFit/>
          </a:bodyPr>
          <a:lstStyle/>
          <a:p>
            <a:endParaRPr lang="sv-SE" b="1" dirty="0">
              <a:latin typeface="+mj-lt"/>
            </a:endParaRPr>
          </a:p>
          <a:p>
            <a:r>
              <a:rPr lang="sv-SE" b="1" dirty="0">
                <a:latin typeface="+mj-lt"/>
              </a:rPr>
              <a:t>När felanmälan görs till </a:t>
            </a:r>
            <a:r>
              <a:rPr lang="sv-SE" b="1" dirty="0" err="1">
                <a:latin typeface="+mj-lt"/>
              </a:rPr>
              <a:t>Ineras</a:t>
            </a:r>
            <a:r>
              <a:rPr lang="sv-SE" b="1" dirty="0">
                <a:latin typeface="+mj-lt"/>
              </a:rPr>
              <a:t> kundservice </a:t>
            </a:r>
            <a:r>
              <a:rPr lang="sv-SE" b="1" dirty="0">
                <a:solidFill>
                  <a:schemeClr val="tx1">
                    <a:lumMod val="95000"/>
                    <a:lumOff val="5000"/>
                  </a:schemeClr>
                </a:solidFill>
                <a:latin typeface="+mj-lt"/>
              </a:rPr>
              <a:t>beskriv</a:t>
            </a:r>
            <a:r>
              <a:rPr lang="sv-SE" b="1" dirty="0">
                <a:latin typeface="+mj-lt"/>
              </a:rPr>
              <a:t> följande:</a:t>
            </a:r>
          </a:p>
          <a:p>
            <a:pPr marL="742950" lvl="1" indent="-285750">
              <a:lnSpc>
                <a:spcPct val="100000"/>
              </a:lnSpc>
              <a:buFont typeface="Arial" panose="020B0604020202020204" pitchFamily="34" charset="0"/>
              <a:buChar char="•"/>
            </a:pPr>
            <a:r>
              <a:rPr lang="sv-SE" dirty="0">
                <a:latin typeface="+mj-lt"/>
              </a:rPr>
              <a:t>vad som gjordes</a:t>
            </a:r>
          </a:p>
          <a:p>
            <a:pPr marL="742950" lvl="1" indent="-285750">
              <a:lnSpc>
                <a:spcPct val="100000"/>
              </a:lnSpc>
              <a:buFont typeface="Arial" panose="020B0604020202020204" pitchFamily="34" charset="0"/>
              <a:buChar char="•"/>
            </a:pPr>
            <a:r>
              <a:rPr lang="sv-SE" dirty="0">
                <a:latin typeface="+mj-lt"/>
              </a:rPr>
              <a:t>vad man förväntade sig</a:t>
            </a:r>
          </a:p>
          <a:p>
            <a:pPr marL="742950" lvl="1" indent="-285750">
              <a:lnSpc>
                <a:spcPct val="100000"/>
              </a:lnSpc>
              <a:buFont typeface="Arial" panose="020B0604020202020204" pitchFamily="34" charset="0"/>
              <a:buChar char="•"/>
            </a:pPr>
            <a:r>
              <a:rPr lang="sv-SE" dirty="0">
                <a:latin typeface="+mj-lt"/>
              </a:rPr>
              <a:t>vad resultatet blev</a:t>
            </a:r>
          </a:p>
          <a:p>
            <a:pPr marL="742950" lvl="1" indent="-285750">
              <a:lnSpc>
                <a:spcPct val="100000"/>
              </a:lnSpc>
              <a:buFont typeface="Arial" panose="020B0604020202020204" pitchFamily="34" charset="0"/>
              <a:buChar char="•"/>
            </a:pPr>
            <a:r>
              <a:rPr lang="sv-SE" dirty="0">
                <a:latin typeface="+mj-lt"/>
              </a:rPr>
              <a:t>skicka med tidpunkt för fel och HSA-id om du kan. </a:t>
            </a:r>
          </a:p>
        </p:txBody>
      </p:sp>
    </p:spTree>
    <p:extLst>
      <p:ext uri="{BB962C8B-B14F-4D97-AF65-F5344CB8AC3E}">
        <p14:creationId xmlns:p14="http://schemas.microsoft.com/office/powerpoint/2010/main" val="3804344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C14FAB-0EF8-4348-BEE7-B9180A3A8693}"/>
              </a:ext>
            </a:extLst>
          </p:cNvPr>
          <p:cNvSpPr>
            <a:spLocks noGrp="1"/>
          </p:cNvSpPr>
          <p:nvPr>
            <p:ph type="title"/>
          </p:nvPr>
        </p:nvSpPr>
        <p:spPr/>
        <p:txBody>
          <a:bodyPr/>
          <a:lstStyle/>
          <a:p>
            <a:r>
              <a:rPr lang="sv-SE"/>
              <a:t>Checklista för uthopp till NPÖ via SAMSA</a:t>
            </a:r>
          </a:p>
        </p:txBody>
      </p:sp>
      <p:sp>
        <p:nvSpPr>
          <p:cNvPr id="3" name="Platshållare för innehåll 2">
            <a:extLst>
              <a:ext uri="{FF2B5EF4-FFF2-40B4-BE49-F238E27FC236}">
                <a16:creationId xmlns:a16="http://schemas.microsoft.com/office/drawing/2014/main" id="{7C67B90E-F3D8-4223-92E2-A1E9E603F26F}"/>
              </a:ext>
            </a:extLst>
          </p:cNvPr>
          <p:cNvSpPr>
            <a:spLocks noGrp="1"/>
          </p:cNvSpPr>
          <p:nvPr>
            <p:ph idx="1"/>
          </p:nvPr>
        </p:nvSpPr>
        <p:spPr>
          <a:xfrm>
            <a:off x="838201" y="1568770"/>
            <a:ext cx="5704002" cy="5289230"/>
          </a:xfrm>
        </p:spPr>
        <p:txBody>
          <a:bodyPr>
            <a:noAutofit/>
          </a:bodyPr>
          <a:lstStyle/>
          <a:p>
            <a:pPr marL="342900" lvl="0" indent="-342900">
              <a:buFont typeface="+mj-lt"/>
              <a:buAutoNum type="arabicPeriod"/>
            </a:pPr>
            <a:r>
              <a:rPr lang="sv-SE" sz="1800">
                <a:latin typeface="+mj-lt"/>
              </a:rPr>
              <a:t>Logga in i SAMSA</a:t>
            </a:r>
          </a:p>
          <a:p>
            <a:pPr marL="342900" lvl="0" indent="-342900">
              <a:buFont typeface="+mj-lt"/>
              <a:buAutoNum type="arabicPeriod"/>
            </a:pPr>
            <a:r>
              <a:rPr lang="sv-SE" sz="1800">
                <a:latin typeface="+mj-lt"/>
              </a:rPr>
              <a:t>Välj ärende/patient. Patientens personuppgifter visas i det blå fältet. Om det gäller ett ärende som är stängt, se punkt 8.</a:t>
            </a:r>
          </a:p>
          <a:p>
            <a:pPr marL="342900" lvl="0" indent="-342900">
              <a:buFont typeface="+mj-lt"/>
              <a:buAutoNum type="arabicPeriod"/>
            </a:pPr>
            <a:r>
              <a:rPr lang="sv-SE" sz="1800">
                <a:latin typeface="+mj-lt"/>
              </a:rPr>
              <a:t>Kontrollera att samtycke finns avseende NPÖ. </a:t>
            </a:r>
            <a:br>
              <a:rPr lang="sv-SE" sz="1800">
                <a:latin typeface="+mj-lt"/>
              </a:rPr>
            </a:br>
            <a:r>
              <a:rPr lang="sv-SE" sz="1800">
                <a:latin typeface="+mj-lt"/>
              </a:rPr>
              <a:t>Se under samtyckesfliken på högersidan.</a:t>
            </a:r>
          </a:p>
          <a:p>
            <a:pPr marL="342900" lvl="0" indent="-342900">
              <a:buFont typeface="+mj-lt"/>
              <a:buAutoNum type="arabicPeriod"/>
            </a:pPr>
            <a:r>
              <a:rPr lang="sv-SE" sz="1800">
                <a:latin typeface="+mj-lt"/>
              </a:rPr>
              <a:t>Uthopp till NPÖ finns under </a:t>
            </a:r>
            <a:r>
              <a:rPr lang="sv-SE" sz="1800" i="1">
                <a:latin typeface="+mj-lt"/>
              </a:rPr>
              <a:t>Länkar.</a:t>
            </a:r>
          </a:p>
          <a:p>
            <a:pPr marL="342900" lvl="0" indent="-342900">
              <a:buFont typeface="+mj-lt"/>
              <a:buAutoNum type="arabicPeriod"/>
            </a:pPr>
            <a:r>
              <a:rPr lang="sv-SE" sz="1800">
                <a:latin typeface="+mj-lt"/>
              </a:rPr>
              <a:t>NPÖ startar med fråga om Samtycke finns.</a:t>
            </a:r>
          </a:p>
          <a:p>
            <a:pPr marL="342900" lvl="0" indent="-342900">
              <a:buFont typeface="+mj-lt"/>
              <a:buAutoNum type="arabicPeriod"/>
            </a:pPr>
            <a:r>
              <a:rPr lang="sv-SE" sz="1800">
                <a:latin typeface="+mj-lt"/>
              </a:rPr>
              <a:t>Aktuell information visas.</a:t>
            </a:r>
          </a:p>
          <a:p>
            <a:pPr marL="342900" lvl="0" indent="-342900">
              <a:buFont typeface="+mj-lt"/>
              <a:buAutoNum type="arabicPeriod"/>
            </a:pPr>
            <a:r>
              <a:rPr lang="sv-SE" sz="1800">
                <a:latin typeface="+mj-lt"/>
              </a:rPr>
              <a:t>Logga ut.</a:t>
            </a:r>
          </a:p>
          <a:p>
            <a:endParaRPr lang="sv-SE" sz="1800">
              <a:latin typeface="+mj-lt"/>
            </a:endParaRPr>
          </a:p>
        </p:txBody>
      </p:sp>
      <p:cxnSp>
        <p:nvCxnSpPr>
          <p:cNvPr id="5" name="Rak koppling 4">
            <a:extLst>
              <a:ext uri="{FF2B5EF4-FFF2-40B4-BE49-F238E27FC236}">
                <a16:creationId xmlns:a16="http://schemas.microsoft.com/office/drawing/2014/main" id="{45A1B7C8-6667-4559-8715-B3A1FD3C2529}"/>
              </a:ext>
            </a:extLst>
          </p:cNvPr>
          <p:cNvCxnSpPr>
            <a:cxnSpLocks/>
          </p:cNvCxnSpPr>
          <p:nvPr/>
        </p:nvCxnSpPr>
        <p:spPr>
          <a:xfrm>
            <a:off x="838200" y="1418441"/>
            <a:ext cx="11113012" cy="0"/>
          </a:xfrm>
          <a:prstGeom prst="line">
            <a:avLst/>
          </a:prstGeom>
          <a:ln w="38100">
            <a:solidFill>
              <a:srgbClr val="F2AA00"/>
            </a:solidFill>
          </a:ln>
        </p:spPr>
        <p:style>
          <a:lnRef idx="3">
            <a:schemeClr val="accent6"/>
          </a:lnRef>
          <a:fillRef idx="0">
            <a:schemeClr val="accent6"/>
          </a:fillRef>
          <a:effectRef idx="2">
            <a:schemeClr val="accent6"/>
          </a:effectRef>
          <a:fontRef idx="minor">
            <a:schemeClr val="tx1"/>
          </a:fontRef>
        </p:style>
      </p:cxnSp>
      <p:pic>
        <p:nvPicPr>
          <p:cNvPr id="7" name="Bildobjekt 6">
            <a:extLst>
              <a:ext uri="{FF2B5EF4-FFF2-40B4-BE49-F238E27FC236}">
                <a16:creationId xmlns:a16="http://schemas.microsoft.com/office/drawing/2014/main" id="{F634B7E4-6B86-4DE5-BBF9-98703EB07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1826" y="1690688"/>
            <a:ext cx="2678615" cy="1471164"/>
          </a:xfrm>
          <a:prstGeom prst="rect">
            <a:avLst/>
          </a:prstGeom>
        </p:spPr>
      </p:pic>
      <p:sp>
        <p:nvSpPr>
          <p:cNvPr id="9" name="textruta 8">
            <a:extLst>
              <a:ext uri="{FF2B5EF4-FFF2-40B4-BE49-F238E27FC236}">
                <a16:creationId xmlns:a16="http://schemas.microsoft.com/office/drawing/2014/main" id="{7C0F98EC-D13C-4F47-BE0A-8A98E0C3D0A1}"/>
              </a:ext>
            </a:extLst>
          </p:cNvPr>
          <p:cNvSpPr txBox="1"/>
          <p:nvPr/>
        </p:nvSpPr>
        <p:spPr>
          <a:xfrm>
            <a:off x="838199" y="4931007"/>
            <a:ext cx="10956533" cy="2031325"/>
          </a:xfrm>
          <a:prstGeom prst="rect">
            <a:avLst/>
          </a:prstGeom>
          <a:noFill/>
        </p:spPr>
        <p:txBody>
          <a:bodyPr wrap="square" rtlCol="0">
            <a:spAutoFit/>
          </a:bodyPr>
          <a:lstStyle/>
          <a:p>
            <a:pPr marL="342900" lvl="0" indent="-342900">
              <a:buFont typeface="+mj-lt"/>
              <a:buAutoNum type="arabicPeriod" startAt="8"/>
            </a:pPr>
            <a:r>
              <a:rPr lang="sv-SE" dirty="0">
                <a:latin typeface="+mj-lt"/>
              </a:rPr>
              <a:t>Stängt ärende: Sök upp person med personnummer</a:t>
            </a:r>
          </a:p>
          <a:p>
            <a:pPr lvl="1"/>
            <a:r>
              <a:rPr lang="sv-SE" dirty="0">
                <a:latin typeface="+mj-lt"/>
              </a:rPr>
              <a:t>Välj fliken ärendehistorik på högersidan</a:t>
            </a:r>
          </a:p>
          <a:p>
            <a:pPr lvl="1"/>
            <a:r>
              <a:rPr lang="sv-SE" dirty="0">
                <a:latin typeface="+mj-lt"/>
              </a:rPr>
              <a:t>Markera ett avslutat ärende</a:t>
            </a:r>
          </a:p>
          <a:p>
            <a:pPr lvl="1"/>
            <a:r>
              <a:rPr lang="sv-SE" dirty="0">
                <a:latin typeface="+mj-lt"/>
              </a:rPr>
              <a:t>Klicka på ett meddelande tex Planering. Patienten visas i det blåa fältet</a:t>
            </a:r>
          </a:p>
          <a:p>
            <a:pPr lvl="1"/>
            <a:endParaRPr lang="sv-SE" dirty="0">
              <a:latin typeface="+mj-lt"/>
            </a:endParaRPr>
          </a:p>
          <a:p>
            <a:r>
              <a:rPr lang="sv-SE" i="1" dirty="0">
                <a:latin typeface="+mj-lt"/>
              </a:rPr>
              <a:t>Om samtycket är känt till exempel efter ett vårdplaneringssamtal kan du även gå direkt till https://www.npo.se</a:t>
            </a:r>
          </a:p>
          <a:p>
            <a:endParaRPr lang="sv-SE" dirty="0">
              <a:latin typeface="+mj-lt"/>
            </a:endParaRPr>
          </a:p>
        </p:txBody>
      </p:sp>
    </p:spTree>
    <p:extLst>
      <p:ext uri="{BB962C8B-B14F-4D97-AF65-F5344CB8AC3E}">
        <p14:creationId xmlns:p14="http://schemas.microsoft.com/office/powerpoint/2010/main" val="1143891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82C83"/>
        </a:solidFill>
        <a:effectLst/>
      </p:bgPr>
    </p:bg>
    <p:spTree>
      <p:nvGrpSpPr>
        <p:cNvPr id="1" name=""/>
        <p:cNvGrpSpPr/>
        <p:nvPr/>
      </p:nvGrpSpPr>
      <p:grpSpPr>
        <a:xfrm>
          <a:off x="0" y="0"/>
          <a:ext cx="0" cy="0"/>
          <a:chOff x="0" y="0"/>
          <a:chExt cx="0" cy="0"/>
        </a:xfrm>
      </p:grpSpPr>
      <p:sp>
        <p:nvSpPr>
          <p:cNvPr id="13"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a:extLst>
              <a:ext uri="{FF2B5EF4-FFF2-40B4-BE49-F238E27FC236}">
                <a16:creationId xmlns:a16="http://schemas.microsoft.com/office/drawing/2014/main" id="{9799E66D-06C9-4BE4-9A8A-BE926659182E}"/>
              </a:ext>
            </a:extLst>
          </p:cNvPr>
          <p:cNvSpPr>
            <a:spLocks noGrp="1"/>
          </p:cNvSpPr>
          <p:nvPr>
            <p:ph type="title"/>
          </p:nvPr>
        </p:nvSpPr>
        <p:spPr>
          <a:xfrm>
            <a:off x="2555631" y="1560351"/>
            <a:ext cx="7080738" cy="2877424"/>
          </a:xfrm>
        </p:spPr>
        <p:txBody>
          <a:bodyPr vert="horz" lIns="91440" tIns="45720" rIns="91440" bIns="45720" rtlCol="0" anchor="ctr">
            <a:normAutofit/>
          </a:bodyPr>
          <a:lstStyle/>
          <a:p>
            <a:pPr algn="ctr"/>
            <a:r>
              <a:rPr lang="en-US" sz="3600" dirty="0">
                <a:solidFill>
                  <a:schemeClr val="bg1">
                    <a:lumMod val="95000"/>
                    <a:lumOff val="5000"/>
                  </a:schemeClr>
                </a:solidFill>
              </a:rPr>
              <a:t>Mer information </a:t>
            </a:r>
            <a:r>
              <a:rPr lang="en-US" sz="3600" dirty="0" err="1">
                <a:solidFill>
                  <a:schemeClr val="bg1">
                    <a:lumMod val="95000"/>
                    <a:lumOff val="5000"/>
                  </a:schemeClr>
                </a:solidFill>
              </a:rPr>
              <a:t>hittar</a:t>
            </a:r>
            <a:r>
              <a:rPr lang="en-US" sz="3600" dirty="0">
                <a:solidFill>
                  <a:schemeClr val="bg1">
                    <a:lumMod val="95000"/>
                    <a:lumOff val="5000"/>
                  </a:schemeClr>
                </a:solidFill>
              </a:rPr>
              <a:t> du på </a:t>
            </a:r>
            <a:r>
              <a:rPr lang="en-US" sz="3600" dirty="0">
                <a:solidFill>
                  <a:schemeClr val="bg1">
                    <a:lumMod val="95000"/>
                    <a:lumOff val="5000"/>
                  </a:schemeClr>
                </a:solidFill>
                <a:hlinkClick r:id="rId2"/>
              </a:rPr>
              <a:t>gitsvg.se/</a:t>
            </a:r>
            <a:r>
              <a:rPr lang="en-US" sz="3600" dirty="0" err="1">
                <a:solidFill>
                  <a:schemeClr val="bg1">
                    <a:lumMod val="95000"/>
                    <a:lumOff val="5000"/>
                  </a:schemeClr>
                </a:solidFill>
                <a:hlinkClick r:id="rId2"/>
              </a:rPr>
              <a:t>npö-informationsmaterial</a:t>
            </a:r>
            <a:endParaRPr lang="en-US" dirty="0">
              <a:solidFill>
                <a:schemeClr val="bg1">
                  <a:lumMod val="95000"/>
                  <a:lumOff val="5000"/>
                </a:schemeClr>
              </a:solidFill>
            </a:endParaRPr>
          </a:p>
        </p:txBody>
      </p:sp>
      <p:pic>
        <p:nvPicPr>
          <p:cNvPr id="4" name="Bildobjekt 3">
            <a:extLst>
              <a:ext uri="{FF2B5EF4-FFF2-40B4-BE49-F238E27FC236}">
                <a16:creationId xmlns:a16="http://schemas.microsoft.com/office/drawing/2014/main" id="{65F958CA-DD1D-4968-8991-97589F3A97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178" y="3958566"/>
            <a:ext cx="2903643" cy="1594755"/>
          </a:xfrm>
          <a:prstGeom prst="rect">
            <a:avLst/>
          </a:prstGeom>
        </p:spPr>
      </p:pic>
    </p:spTree>
    <p:extLst>
      <p:ext uri="{BB962C8B-B14F-4D97-AF65-F5344CB8AC3E}">
        <p14:creationId xmlns:p14="http://schemas.microsoft.com/office/powerpoint/2010/main" val="117499723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4CEDEC-01DA-48DC-B891-63AAFA0F94B3}"/>
              </a:ext>
            </a:extLst>
          </p:cNvPr>
          <p:cNvSpPr>
            <a:spLocks noGrp="1"/>
          </p:cNvSpPr>
          <p:nvPr>
            <p:ph type="title"/>
          </p:nvPr>
        </p:nvSpPr>
        <p:spPr>
          <a:xfrm>
            <a:off x="960100" y="978102"/>
            <a:ext cx="10588434" cy="1062644"/>
          </a:xfrm>
        </p:spPr>
        <p:txBody>
          <a:bodyPr anchor="b">
            <a:normAutofit/>
          </a:bodyPr>
          <a:lstStyle/>
          <a:p>
            <a:r>
              <a:rPr lang="sv-SE"/>
              <a:t>Varför Nationell Patientöversikt</a:t>
            </a:r>
          </a:p>
        </p:txBody>
      </p:sp>
      <p:cxnSp>
        <p:nvCxnSpPr>
          <p:cNvPr id="26" name="Straight Connector 25">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23C3988C-5F35-44B1-989C-ABE595F3D83F}"/>
              </a:ext>
            </a:extLst>
          </p:cNvPr>
          <p:cNvPicPr>
            <a:picLocks noChangeAspect="1"/>
          </p:cNvPicPr>
          <p:nvPr/>
        </p:nvPicPr>
        <p:blipFill>
          <a:blip r:embed="rId2"/>
          <a:stretch>
            <a:fillRect/>
          </a:stretch>
        </p:blipFill>
        <p:spPr>
          <a:xfrm>
            <a:off x="1047624" y="2480257"/>
            <a:ext cx="3196195" cy="1779699"/>
          </a:xfrm>
          <a:prstGeom prst="rect">
            <a:avLst/>
          </a:prstGeom>
        </p:spPr>
      </p:pic>
      <p:sp>
        <p:nvSpPr>
          <p:cNvPr id="3" name="Platshållare för innehåll 2">
            <a:extLst>
              <a:ext uri="{FF2B5EF4-FFF2-40B4-BE49-F238E27FC236}">
                <a16:creationId xmlns:a16="http://schemas.microsoft.com/office/drawing/2014/main" id="{6D0DBBDD-BC74-4EA5-AD15-AD35FAB4D534}"/>
              </a:ext>
            </a:extLst>
          </p:cNvPr>
          <p:cNvSpPr>
            <a:spLocks noGrp="1"/>
          </p:cNvSpPr>
          <p:nvPr>
            <p:ph idx="1"/>
          </p:nvPr>
        </p:nvSpPr>
        <p:spPr>
          <a:xfrm>
            <a:off x="5507159" y="2461403"/>
            <a:ext cx="6282169" cy="3776109"/>
          </a:xfrm>
        </p:spPr>
        <p:txBody>
          <a:bodyPr>
            <a:normAutofit/>
          </a:bodyPr>
          <a:lstStyle/>
          <a:p>
            <a:pPr marL="0" indent="0">
              <a:buNone/>
            </a:pPr>
            <a:r>
              <a:rPr lang="sv-SE" sz="2000" b="1"/>
              <a:t>Bättre beslutsunderlag – god och säkrare vård</a:t>
            </a:r>
          </a:p>
          <a:p>
            <a:pPr marL="0" indent="0">
              <a:buNone/>
            </a:pPr>
            <a:r>
              <a:rPr lang="sv-SE" sz="1800" b="1"/>
              <a:t>Sammanhållen journalföring </a:t>
            </a:r>
          </a:p>
          <a:p>
            <a:pPr marL="0" indent="0">
              <a:lnSpc>
                <a:spcPct val="100000"/>
              </a:lnSpc>
              <a:buNone/>
            </a:pPr>
            <a:r>
              <a:rPr lang="sv-SE" sz="1800">
                <a:latin typeface="+mj-lt"/>
              </a:rPr>
              <a:t>Tack vare Patientdatalagen är det möjligt för vårdgivare att läsa uppgifter hos andra vårdgivare oberoende av vilket landsting, kommun eller privat vårdgivare patienten sökt vård. Det kallas sammanhållen journalföring. Syftet är att enklare kunna se hela patientens vårdhistoria för att kunna ge en god och säker vård.</a:t>
            </a:r>
          </a:p>
          <a:p>
            <a:pPr marL="0" indent="0">
              <a:lnSpc>
                <a:spcPct val="100000"/>
              </a:lnSpc>
              <a:buNone/>
            </a:pPr>
            <a:r>
              <a:rPr lang="sv-SE" sz="1800">
                <a:latin typeface="+mj-lt"/>
              </a:rPr>
              <a:t>Genom Nationell patientöversikt kan vårdgivare få ett bättre beslutsunderlag och därmed minska risken för felbehandlingar.</a:t>
            </a:r>
          </a:p>
          <a:p>
            <a:pPr marL="0" indent="0">
              <a:buNone/>
            </a:pPr>
            <a:r>
              <a:rPr lang="sv-SE" sz="1600" i="1">
                <a:hlinkClick r:id="rId3"/>
              </a:rPr>
              <a:t>Nyttan med NPÖ beskrivs i filmen Åke</a:t>
            </a:r>
            <a:endParaRPr lang="sv-SE" sz="1600" i="1"/>
          </a:p>
        </p:txBody>
      </p:sp>
      <p:cxnSp>
        <p:nvCxnSpPr>
          <p:cNvPr id="6" name="Rak koppling 5">
            <a:extLst>
              <a:ext uri="{FF2B5EF4-FFF2-40B4-BE49-F238E27FC236}">
                <a16:creationId xmlns:a16="http://schemas.microsoft.com/office/drawing/2014/main" id="{4363F8C0-9CED-4284-A220-644BF097AB7D}"/>
              </a:ext>
            </a:extLst>
          </p:cNvPr>
          <p:cNvCxnSpPr>
            <a:cxnSpLocks/>
          </p:cNvCxnSpPr>
          <p:nvPr/>
        </p:nvCxnSpPr>
        <p:spPr>
          <a:xfrm>
            <a:off x="1047624" y="2251074"/>
            <a:ext cx="11144376" cy="0"/>
          </a:xfrm>
          <a:prstGeom prst="line">
            <a:avLst/>
          </a:prstGeom>
          <a:ln w="38100">
            <a:solidFill>
              <a:srgbClr val="F1A9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438142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4CEDEC-01DA-48DC-B891-63AAFA0F94B3}"/>
              </a:ext>
            </a:extLst>
          </p:cNvPr>
          <p:cNvSpPr>
            <a:spLocks noGrp="1"/>
          </p:cNvSpPr>
          <p:nvPr>
            <p:ph type="title"/>
          </p:nvPr>
        </p:nvSpPr>
        <p:spPr>
          <a:xfrm>
            <a:off x="960100" y="978102"/>
            <a:ext cx="10588434" cy="1062644"/>
          </a:xfrm>
        </p:spPr>
        <p:txBody>
          <a:bodyPr vert="horz" lIns="91440" tIns="45720" rIns="91440" bIns="45720" rtlCol="0" anchor="b">
            <a:noAutofit/>
          </a:bodyPr>
          <a:lstStyle/>
          <a:p>
            <a:r>
              <a:rPr lang="sv-SE" kern="1200">
                <a:solidFill>
                  <a:schemeClr val="tx1"/>
                </a:solidFill>
                <a:latin typeface="+mj-lt"/>
                <a:ea typeface="+mj-ea"/>
                <a:cs typeface="+mj-cs"/>
              </a:rPr>
              <a:t>Vilken information kan jag se? </a:t>
            </a:r>
            <a:br>
              <a:rPr lang="sv-SE" kern="1200">
                <a:solidFill>
                  <a:schemeClr val="tx1"/>
                </a:solidFill>
                <a:latin typeface="+mj-lt"/>
                <a:ea typeface="+mj-ea"/>
                <a:cs typeface="+mj-cs"/>
              </a:rPr>
            </a:br>
            <a:r>
              <a:rPr lang="sv-SE" sz="3600"/>
              <a:t>V</a:t>
            </a:r>
            <a:r>
              <a:rPr lang="sv-SE" sz="3600" kern="1200">
                <a:solidFill>
                  <a:schemeClr val="tx1"/>
                </a:solidFill>
                <a:latin typeface="+mj-lt"/>
                <a:ea typeface="+mj-ea"/>
                <a:cs typeface="+mj-cs"/>
              </a:rPr>
              <a:t>arför </a:t>
            </a:r>
            <a:r>
              <a:rPr lang="sv-SE" sz="3600"/>
              <a:t>skiljer sig informationen mellan</a:t>
            </a:r>
            <a:r>
              <a:rPr lang="sv-SE" sz="3600" kern="1200">
                <a:solidFill>
                  <a:schemeClr val="tx1"/>
                </a:solidFill>
                <a:latin typeface="+mj-lt"/>
                <a:ea typeface="+mj-ea"/>
                <a:cs typeface="+mj-cs"/>
              </a:rPr>
              <a:t> patienter?</a:t>
            </a:r>
            <a:endParaRPr lang="sv-SE" kern="1200">
              <a:solidFill>
                <a:schemeClr val="tx1"/>
              </a:solidFill>
              <a:latin typeface="+mj-lt"/>
              <a:ea typeface="+mj-ea"/>
              <a:cs typeface="+mj-cs"/>
            </a:endParaRPr>
          </a:p>
        </p:txBody>
      </p:sp>
      <p:cxnSp>
        <p:nvCxnSpPr>
          <p:cNvPr id="23" name="Straight Connector 22">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Rubrik 1">
            <a:extLst>
              <a:ext uri="{FF2B5EF4-FFF2-40B4-BE49-F238E27FC236}">
                <a16:creationId xmlns:a16="http://schemas.microsoft.com/office/drawing/2014/main" id="{3DD8FAF2-3510-414D-B5E5-25F919E08E1C}"/>
              </a:ext>
            </a:extLst>
          </p:cNvPr>
          <p:cNvSpPr txBox="1">
            <a:spLocks/>
          </p:cNvSpPr>
          <p:nvPr/>
        </p:nvSpPr>
        <p:spPr>
          <a:xfrm>
            <a:off x="4926091" y="2452001"/>
            <a:ext cx="6543750" cy="4375910"/>
          </a:xfrm>
          <a:prstGeom prst="rect">
            <a:avLst/>
          </a:prstGeom>
        </p:spPr>
        <p:txBody>
          <a:bodyPr vert="horz" lIns="91440" tIns="45720" rIns="91440" bIns="45720" rtlCol="0">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228600">
              <a:lnSpc>
                <a:spcPct val="110000"/>
              </a:lnSpc>
              <a:spcAft>
                <a:spcPts val="600"/>
              </a:spcAft>
              <a:buFont typeface="Arial" panose="020B0604020202020204" pitchFamily="34" charset="0"/>
              <a:buChar char="•"/>
              <a:defRPr/>
            </a:pPr>
            <a:r>
              <a:rPr lang="sv-SE" altLang="sv-SE" sz="1800">
                <a:ea typeface="+mn-ea"/>
                <a:cs typeface="+mn-cs"/>
              </a:rPr>
              <a:t>Vårdgivare visar olika mycket information. </a:t>
            </a:r>
            <a:r>
              <a:rPr lang="sv-SE" altLang="sv-SE" sz="1800">
                <a:ea typeface="+mn-ea"/>
                <a:cs typeface="+mn-cs"/>
                <a:hlinkClick r:id="rId2"/>
              </a:rPr>
              <a:t>Se information på Inera.se</a:t>
            </a:r>
            <a:endParaRPr lang="sv-SE" altLang="sv-SE" sz="1800">
              <a:ea typeface="+mn-ea"/>
              <a:cs typeface="+mn-cs"/>
            </a:endParaRPr>
          </a:p>
          <a:p>
            <a:pPr marL="342900" indent="-228600">
              <a:lnSpc>
                <a:spcPct val="110000"/>
              </a:lnSpc>
              <a:spcAft>
                <a:spcPts val="600"/>
              </a:spcAft>
              <a:buFont typeface="Arial" panose="020B0604020202020204" pitchFamily="34" charset="0"/>
              <a:buChar char="•"/>
              <a:defRPr/>
            </a:pPr>
            <a:r>
              <a:rPr lang="sv-SE" altLang="sv-SE" sz="1800">
                <a:ea typeface="+mn-ea"/>
                <a:cs typeface="+mn-cs"/>
              </a:rPr>
              <a:t>Alla primärvårdsenheter är idag inte anslutna vilket gör att informationen om patienten varierar. </a:t>
            </a:r>
          </a:p>
          <a:p>
            <a:pPr marL="342900" indent="-228600">
              <a:lnSpc>
                <a:spcPct val="110000"/>
              </a:lnSpc>
              <a:spcAft>
                <a:spcPts val="600"/>
              </a:spcAft>
              <a:buFont typeface="Arial" panose="020B0604020202020204" pitchFamily="34" charset="0"/>
              <a:buChar char="•"/>
              <a:defRPr/>
            </a:pPr>
            <a:r>
              <a:rPr lang="sv-SE" altLang="sv-SE" sz="1800">
                <a:ea typeface="+mn-ea"/>
                <a:cs typeface="+mn-cs"/>
              </a:rPr>
              <a:t>Västra Götalandsregionen visar samma information i Journalen på nätet som i NPÖ vilket innebär att patient och vårdgivare har tillgång till samma information.</a:t>
            </a:r>
            <a:endParaRPr lang="sv-SE" sz="1800">
              <a:ea typeface="+mn-ea"/>
              <a:cs typeface="+mn-cs"/>
            </a:endParaRPr>
          </a:p>
          <a:p>
            <a:pPr marL="342900" indent="-228600">
              <a:lnSpc>
                <a:spcPct val="110000"/>
              </a:lnSpc>
              <a:spcAft>
                <a:spcPts val="600"/>
              </a:spcAft>
              <a:buFont typeface="Arial" panose="020B0604020202020204" pitchFamily="34" charset="0"/>
              <a:buChar char="•"/>
              <a:defRPr/>
            </a:pPr>
            <a:r>
              <a:rPr lang="sv-SE" sz="1800">
                <a:ea typeface="+mn-ea"/>
                <a:cs typeface="+mn-cs"/>
              </a:rPr>
              <a:t>Ingen information lagras i NPÖ. </a:t>
            </a:r>
            <a:br>
              <a:rPr lang="sv-SE" sz="1800">
                <a:ea typeface="+mn-ea"/>
                <a:cs typeface="+mn-cs"/>
              </a:rPr>
            </a:br>
            <a:r>
              <a:rPr lang="sv-SE" sz="1800">
                <a:ea typeface="+mn-ea"/>
                <a:cs typeface="+mn-cs"/>
              </a:rPr>
              <a:t>NPÖ är ett Titthål till andras journalinformation.</a:t>
            </a:r>
          </a:p>
          <a:p>
            <a:pPr marL="342900" indent="-228600">
              <a:lnSpc>
                <a:spcPct val="110000"/>
              </a:lnSpc>
              <a:spcAft>
                <a:spcPts val="600"/>
              </a:spcAft>
              <a:buFont typeface="Arial" panose="020B0604020202020204" pitchFamily="34" charset="0"/>
              <a:buChar char="•"/>
            </a:pPr>
            <a:r>
              <a:rPr lang="sv-SE" altLang="sv-SE" sz="1800">
                <a:ea typeface="+mn-ea"/>
                <a:cs typeface="+mn-cs"/>
              </a:rPr>
              <a:t>NPÖ visar information 3 år tillbaka samt innevarande år. </a:t>
            </a:r>
          </a:p>
          <a:p>
            <a:pPr marL="342900" indent="-228600">
              <a:lnSpc>
                <a:spcPct val="110000"/>
              </a:lnSpc>
              <a:spcAft>
                <a:spcPts val="600"/>
              </a:spcAft>
              <a:buFont typeface="Arial" panose="020B0604020202020204" pitchFamily="34" charset="0"/>
              <a:buChar char="•"/>
            </a:pPr>
            <a:r>
              <a:rPr lang="sv-SE" sz="1800">
                <a:ea typeface="+mn-ea"/>
                <a:cs typeface="+mn-cs"/>
              </a:rPr>
              <a:t>NPÖ har ingen utskriftsfunktion – tanken är att alltid se aktuell information genom att läsa vid källan.</a:t>
            </a:r>
          </a:p>
          <a:p>
            <a:pPr marL="342900" indent="-228600">
              <a:lnSpc>
                <a:spcPct val="110000"/>
              </a:lnSpc>
              <a:spcAft>
                <a:spcPts val="600"/>
              </a:spcAft>
              <a:buFont typeface="Arial" panose="020B0604020202020204" pitchFamily="34" charset="0"/>
              <a:buChar char="•"/>
              <a:defRPr/>
            </a:pPr>
            <a:r>
              <a:rPr lang="sv-SE" sz="1800">
                <a:ea typeface="+mn-ea"/>
                <a:cs typeface="+mn-cs"/>
              </a:rPr>
              <a:t>En sökning i NPÖ visar det som finns i respektive anslutet system just i stunden.</a:t>
            </a:r>
          </a:p>
          <a:p>
            <a:pPr marL="342900" indent="-228600">
              <a:lnSpc>
                <a:spcPct val="110000"/>
              </a:lnSpc>
              <a:spcAft>
                <a:spcPts val="600"/>
              </a:spcAft>
              <a:buFont typeface="Arial" panose="020B0604020202020204" pitchFamily="34" charset="0"/>
              <a:buChar char="•"/>
              <a:defRPr/>
            </a:pPr>
            <a:r>
              <a:rPr lang="sv-SE" sz="1800">
                <a:ea typeface="+mn-ea"/>
                <a:cs typeface="+mn-cs"/>
              </a:rPr>
              <a:t>Även osignerad information visas, vilket framgår i systemet.</a:t>
            </a:r>
            <a:endParaRPr lang="sv-SE" altLang="sv-SE" sz="1800">
              <a:ea typeface="+mn-ea"/>
              <a:cs typeface="+mn-cs"/>
            </a:endParaRPr>
          </a:p>
          <a:p>
            <a:pPr indent="-228600">
              <a:spcAft>
                <a:spcPts val="600"/>
              </a:spcAft>
              <a:buFont typeface="Arial" panose="020B0604020202020204" pitchFamily="34" charset="0"/>
              <a:buChar char="•"/>
              <a:defRPr/>
            </a:pPr>
            <a:endParaRPr lang="sv-SE" altLang="sv-SE" sz="1400" i="1">
              <a:ea typeface="+mn-ea"/>
              <a:cs typeface="+mn-cs"/>
            </a:endParaRPr>
          </a:p>
        </p:txBody>
      </p:sp>
      <p:sp>
        <p:nvSpPr>
          <p:cNvPr id="6" name="Rubrik 1">
            <a:extLst>
              <a:ext uri="{FF2B5EF4-FFF2-40B4-BE49-F238E27FC236}">
                <a16:creationId xmlns:a16="http://schemas.microsoft.com/office/drawing/2014/main" id="{E64B78FB-E76B-47DE-9BC6-425987CCB5D7}"/>
              </a:ext>
            </a:extLst>
          </p:cNvPr>
          <p:cNvSpPr txBox="1">
            <a:spLocks/>
          </p:cNvSpPr>
          <p:nvPr/>
        </p:nvSpPr>
        <p:spPr>
          <a:xfrm>
            <a:off x="838200" y="1559481"/>
            <a:ext cx="9333322" cy="13204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0000"/>
              </a:lnSpc>
              <a:buFont typeface="Arial" panose="020B0604020202020204" pitchFamily="34" charset="0"/>
              <a:buChar char="•"/>
              <a:defRPr/>
            </a:pPr>
            <a:endParaRPr lang="sv-SE" altLang="sv-SE" sz="2000">
              <a:latin typeface="+mn-lt"/>
            </a:endParaRPr>
          </a:p>
        </p:txBody>
      </p:sp>
      <p:pic>
        <p:nvPicPr>
          <p:cNvPr id="4" name="Bildobjekt 3">
            <a:extLst>
              <a:ext uri="{FF2B5EF4-FFF2-40B4-BE49-F238E27FC236}">
                <a16:creationId xmlns:a16="http://schemas.microsoft.com/office/drawing/2014/main" id="{BB029E97-8A60-49EE-8AD0-93251C9C4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4" y="2470855"/>
            <a:ext cx="3067465" cy="1645003"/>
          </a:xfrm>
          <a:prstGeom prst="rect">
            <a:avLst/>
          </a:prstGeom>
        </p:spPr>
      </p:pic>
      <p:cxnSp>
        <p:nvCxnSpPr>
          <p:cNvPr id="9" name="Rak koppling 8">
            <a:extLst>
              <a:ext uri="{FF2B5EF4-FFF2-40B4-BE49-F238E27FC236}">
                <a16:creationId xmlns:a16="http://schemas.microsoft.com/office/drawing/2014/main" id="{0070DB8F-C090-4BE7-96C9-DEA1C9E23145}"/>
              </a:ext>
            </a:extLst>
          </p:cNvPr>
          <p:cNvCxnSpPr>
            <a:cxnSpLocks/>
          </p:cNvCxnSpPr>
          <p:nvPr/>
        </p:nvCxnSpPr>
        <p:spPr>
          <a:xfrm>
            <a:off x="960100" y="2272197"/>
            <a:ext cx="10959966" cy="0"/>
          </a:xfrm>
          <a:prstGeom prst="line">
            <a:avLst/>
          </a:prstGeom>
          <a:ln w="38100">
            <a:solidFill>
              <a:srgbClr val="582C83"/>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333369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kbent triangel 11">
            <a:extLst>
              <a:ext uri="{FF2B5EF4-FFF2-40B4-BE49-F238E27FC236}">
                <a16:creationId xmlns:a16="http://schemas.microsoft.com/office/drawing/2014/main" id="{DF3DCC06-0361-4174-AA75-EA68508F254C}"/>
              </a:ext>
            </a:extLst>
          </p:cNvPr>
          <p:cNvSpPr/>
          <p:nvPr/>
        </p:nvSpPr>
        <p:spPr>
          <a:xfrm rot="16883034">
            <a:off x="10241279" y="2059807"/>
            <a:ext cx="1020278" cy="770021"/>
          </a:xfrm>
          <a:prstGeom prst="triangle">
            <a:avLst/>
          </a:prstGeom>
          <a:solidFill>
            <a:srgbClr val="01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Likbent triangel 15">
            <a:extLst>
              <a:ext uri="{FF2B5EF4-FFF2-40B4-BE49-F238E27FC236}">
                <a16:creationId xmlns:a16="http://schemas.microsoft.com/office/drawing/2014/main" id="{57407B70-BE0D-4EB8-86AF-34F3F2756C12}"/>
              </a:ext>
            </a:extLst>
          </p:cNvPr>
          <p:cNvSpPr/>
          <p:nvPr/>
        </p:nvSpPr>
        <p:spPr>
          <a:xfrm rot="16200000">
            <a:off x="10145913" y="4083588"/>
            <a:ext cx="1020278" cy="770021"/>
          </a:xfrm>
          <a:prstGeom prst="triangle">
            <a:avLst/>
          </a:prstGeom>
          <a:solidFill>
            <a:srgbClr val="01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Båge 22">
            <a:extLst>
              <a:ext uri="{FF2B5EF4-FFF2-40B4-BE49-F238E27FC236}">
                <a16:creationId xmlns:a16="http://schemas.microsoft.com/office/drawing/2014/main" id="{AAD51A79-6572-4F44-BD0A-ACA702DC740E}"/>
              </a:ext>
            </a:extLst>
          </p:cNvPr>
          <p:cNvSpPr/>
          <p:nvPr/>
        </p:nvSpPr>
        <p:spPr>
          <a:xfrm rot="6631471">
            <a:off x="10531878" y="3507700"/>
            <a:ext cx="794172" cy="375385"/>
          </a:xfrm>
          <a:prstGeom prst="arc">
            <a:avLst/>
          </a:prstGeom>
          <a:ln w="73025" cmpd="sng">
            <a:solidFill>
              <a:srgbClr val="0162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4" name="Båge 23">
            <a:extLst>
              <a:ext uri="{FF2B5EF4-FFF2-40B4-BE49-F238E27FC236}">
                <a16:creationId xmlns:a16="http://schemas.microsoft.com/office/drawing/2014/main" id="{0E855FD9-235E-454B-827C-3593F23975FB}"/>
              </a:ext>
            </a:extLst>
          </p:cNvPr>
          <p:cNvSpPr/>
          <p:nvPr/>
        </p:nvSpPr>
        <p:spPr>
          <a:xfrm>
            <a:off x="9718226" y="2340106"/>
            <a:ext cx="794172" cy="375385"/>
          </a:xfrm>
          <a:prstGeom prst="arc">
            <a:avLst/>
          </a:prstGeom>
          <a:ln w="73025"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5" name="Båge 24">
            <a:extLst>
              <a:ext uri="{FF2B5EF4-FFF2-40B4-BE49-F238E27FC236}">
                <a16:creationId xmlns:a16="http://schemas.microsoft.com/office/drawing/2014/main" id="{51EF5A54-758F-4AD8-B79E-7033D910EC23}"/>
              </a:ext>
            </a:extLst>
          </p:cNvPr>
          <p:cNvSpPr/>
          <p:nvPr/>
        </p:nvSpPr>
        <p:spPr>
          <a:xfrm rot="3145463">
            <a:off x="10417854" y="2882414"/>
            <a:ext cx="794172" cy="375385"/>
          </a:xfrm>
          <a:prstGeom prst="arc">
            <a:avLst/>
          </a:prstGeom>
          <a:ln w="73025" cmpd="sng">
            <a:solidFill>
              <a:srgbClr val="0162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8" name="Rubrik 1">
            <a:extLst>
              <a:ext uri="{FF2B5EF4-FFF2-40B4-BE49-F238E27FC236}">
                <a16:creationId xmlns:a16="http://schemas.microsoft.com/office/drawing/2014/main" id="{B8FC71FE-5CC2-4C3A-B4A5-7918692C637C}"/>
              </a:ext>
            </a:extLst>
          </p:cNvPr>
          <p:cNvSpPr>
            <a:spLocks noGrp="1"/>
          </p:cNvSpPr>
          <p:nvPr>
            <p:ph type="title"/>
          </p:nvPr>
        </p:nvSpPr>
        <p:spPr>
          <a:xfrm>
            <a:off x="1136428" y="627564"/>
            <a:ext cx="9477536" cy="1325563"/>
          </a:xfrm>
        </p:spPr>
        <p:txBody>
          <a:bodyPr vert="horz" lIns="91440" tIns="45720" rIns="91440" bIns="45720" rtlCol="0" anchor="ctr">
            <a:noAutofit/>
          </a:bodyPr>
          <a:lstStyle/>
          <a:p>
            <a:r>
              <a:rPr lang="en-US" kern="1200" dirty="0">
                <a:solidFill>
                  <a:schemeClr val="tx1"/>
                </a:solidFill>
                <a:latin typeface="+mj-lt"/>
                <a:ea typeface="+mj-ea"/>
                <a:cs typeface="+mj-cs"/>
              </a:rPr>
              <a:t>Information </a:t>
            </a:r>
            <a:r>
              <a:rPr lang="en-US" kern="1200">
                <a:solidFill>
                  <a:schemeClr val="tx1"/>
                </a:solidFill>
                <a:latin typeface="+mj-lt"/>
                <a:ea typeface="+mj-ea"/>
                <a:cs typeface="+mj-cs"/>
              </a:rPr>
              <a:t>från Västra Götalandsregionen</a:t>
            </a:r>
            <a:endParaRPr lang="en-US" kern="1200" dirty="0">
              <a:solidFill>
                <a:schemeClr val="tx1"/>
              </a:solidFill>
              <a:latin typeface="+mj-lt"/>
              <a:ea typeface="+mj-ea"/>
              <a:cs typeface="+mj-cs"/>
            </a:endParaRPr>
          </a:p>
        </p:txBody>
      </p:sp>
      <p:sp>
        <p:nvSpPr>
          <p:cNvPr id="19" name="Platshållare för innehåll 2">
            <a:extLst>
              <a:ext uri="{FF2B5EF4-FFF2-40B4-BE49-F238E27FC236}">
                <a16:creationId xmlns:a16="http://schemas.microsoft.com/office/drawing/2014/main" id="{57A4DD72-6C45-430C-97A6-F72A186CC3D8}"/>
              </a:ext>
            </a:extLst>
          </p:cNvPr>
          <p:cNvSpPr txBox="1">
            <a:spLocks/>
          </p:cNvSpPr>
          <p:nvPr/>
        </p:nvSpPr>
        <p:spPr>
          <a:xfrm>
            <a:off x="1136429" y="2126026"/>
            <a:ext cx="7864648" cy="45076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altLang="sv-SE" sz="1800">
                <a:latin typeface="+mj-lt"/>
              </a:rPr>
              <a:t>Från Västra Götalandsregionen kan du se</a:t>
            </a:r>
          </a:p>
          <a:p>
            <a:pPr lvl="1"/>
            <a:r>
              <a:rPr lang="sv-SE" altLang="sv-SE" sz="1800">
                <a:latin typeface="+mj-lt"/>
              </a:rPr>
              <a:t>Besök/Kontakter</a:t>
            </a:r>
          </a:p>
          <a:p>
            <a:pPr lvl="1"/>
            <a:r>
              <a:rPr lang="sv-SE" altLang="sv-SE" sz="1800">
                <a:latin typeface="+mj-lt"/>
              </a:rPr>
              <a:t>Journaltext</a:t>
            </a:r>
          </a:p>
          <a:p>
            <a:pPr lvl="1"/>
            <a:r>
              <a:rPr lang="sv-SE" altLang="sv-SE" sz="1800">
                <a:latin typeface="+mj-lt"/>
              </a:rPr>
              <a:t>Diagnoser</a:t>
            </a:r>
          </a:p>
          <a:p>
            <a:pPr lvl="1"/>
            <a:r>
              <a:rPr lang="sv-SE" altLang="sv-SE" sz="1800">
                <a:latin typeface="+mj-lt"/>
              </a:rPr>
              <a:t>Uppmärksamhetsinformation</a:t>
            </a:r>
          </a:p>
          <a:p>
            <a:pPr lvl="1">
              <a:defRPr/>
            </a:pPr>
            <a:r>
              <a:rPr lang="sv-SE" altLang="sv-SE" sz="1800">
                <a:latin typeface="+mj-lt"/>
              </a:rPr>
              <a:t>PK-ordinationer från AK-mottagningar</a:t>
            </a:r>
          </a:p>
          <a:p>
            <a:pPr lvl="1">
              <a:defRPr/>
            </a:pPr>
            <a:r>
              <a:rPr lang="sv-SE" altLang="sv-SE" sz="1800">
                <a:latin typeface="+mj-lt"/>
              </a:rPr>
              <a:t>Mödravårdsjournalen </a:t>
            </a:r>
          </a:p>
          <a:p>
            <a:pPr lvl="1">
              <a:defRPr/>
            </a:pPr>
            <a:r>
              <a:rPr lang="sv-SE" altLang="sv-SE" sz="1800">
                <a:latin typeface="+mj-lt"/>
              </a:rPr>
              <a:t>Labsvar, klinisk kemi från regionen ansluts under 2019</a:t>
            </a:r>
          </a:p>
          <a:p>
            <a:pPr lvl="1">
              <a:defRPr/>
            </a:pPr>
            <a:r>
              <a:rPr lang="sv-SE" altLang="sv-SE" sz="1800">
                <a:latin typeface="+mj-lt"/>
              </a:rPr>
              <a:t>Labsvar och vaccinationer visas från Närhälsan </a:t>
            </a:r>
          </a:p>
          <a:p>
            <a:pPr lvl="1">
              <a:defRPr/>
            </a:pPr>
            <a:r>
              <a:rPr lang="sv-SE" altLang="sv-SE" sz="1800">
                <a:latin typeface="+mj-lt"/>
              </a:rPr>
              <a:t>Från eHälsmyndigheten kan du se Läkemedelsförteckningen</a:t>
            </a:r>
          </a:p>
          <a:p>
            <a:pPr>
              <a:defRPr/>
            </a:pPr>
            <a:endParaRPr lang="sv-SE" altLang="sv-SE" sz="1800">
              <a:latin typeface="+mj-lt"/>
            </a:endParaRPr>
          </a:p>
          <a:p>
            <a:pPr marL="0">
              <a:defRPr/>
            </a:pPr>
            <a:endParaRPr lang="sv-SE" altLang="sv-SE" sz="1800" i="1">
              <a:latin typeface="+mj-lt"/>
            </a:endParaRPr>
          </a:p>
        </p:txBody>
      </p:sp>
      <p:cxnSp>
        <p:nvCxnSpPr>
          <p:cNvPr id="21" name="Rak koppling 20">
            <a:extLst>
              <a:ext uri="{FF2B5EF4-FFF2-40B4-BE49-F238E27FC236}">
                <a16:creationId xmlns:a16="http://schemas.microsoft.com/office/drawing/2014/main" id="{6D43A823-5663-4CD7-866C-522D3FE2A7F0}"/>
              </a:ext>
            </a:extLst>
          </p:cNvPr>
          <p:cNvCxnSpPr>
            <a:cxnSpLocks/>
          </p:cNvCxnSpPr>
          <p:nvPr/>
        </p:nvCxnSpPr>
        <p:spPr>
          <a:xfrm>
            <a:off x="1232034" y="1953127"/>
            <a:ext cx="7769043" cy="0"/>
          </a:xfrm>
          <a:prstGeom prst="line">
            <a:avLst/>
          </a:prstGeom>
        </p:spPr>
        <p:style>
          <a:lnRef idx="1">
            <a:schemeClr val="dk1"/>
          </a:lnRef>
          <a:fillRef idx="0">
            <a:schemeClr val="dk1"/>
          </a:fillRef>
          <a:effectRef idx="0">
            <a:schemeClr val="dk1"/>
          </a:effectRef>
          <a:fontRef idx="minor">
            <a:schemeClr val="tx1"/>
          </a:fontRef>
        </p:style>
      </p:cxnSp>
      <p:cxnSp>
        <p:nvCxnSpPr>
          <p:cNvPr id="14" name="Rak koppling 13">
            <a:extLst>
              <a:ext uri="{FF2B5EF4-FFF2-40B4-BE49-F238E27FC236}">
                <a16:creationId xmlns:a16="http://schemas.microsoft.com/office/drawing/2014/main" id="{8039A01F-A1C6-4D7D-963D-64903A940874}"/>
              </a:ext>
            </a:extLst>
          </p:cNvPr>
          <p:cNvCxnSpPr>
            <a:cxnSpLocks/>
          </p:cNvCxnSpPr>
          <p:nvPr/>
        </p:nvCxnSpPr>
        <p:spPr>
          <a:xfrm>
            <a:off x="1104186" y="1963564"/>
            <a:ext cx="10959966" cy="0"/>
          </a:xfrm>
          <a:prstGeom prst="line">
            <a:avLst/>
          </a:prstGeom>
          <a:ln w="38100">
            <a:solidFill>
              <a:srgbClr val="016299"/>
            </a:solidFill>
          </a:ln>
        </p:spPr>
        <p:style>
          <a:lnRef idx="3">
            <a:schemeClr val="accent6"/>
          </a:lnRef>
          <a:fillRef idx="0">
            <a:schemeClr val="accent6"/>
          </a:fillRef>
          <a:effectRef idx="2">
            <a:schemeClr val="accent6"/>
          </a:effectRef>
          <a:fontRef idx="minor">
            <a:schemeClr val="tx1"/>
          </a:fontRef>
        </p:style>
      </p:cxnSp>
      <p:sp>
        <p:nvSpPr>
          <p:cNvPr id="4" name="textruta 3">
            <a:extLst>
              <a:ext uri="{FF2B5EF4-FFF2-40B4-BE49-F238E27FC236}">
                <a16:creationId xmlns:a16="http://schemas.microsoft.com/office/drawing/2014/main" id="{04EDD329-832D-448A-898B-211ECAF6476D}"/>
              </a:ext>
            </a:extLst>
          </p:cNvPr>
          <p:cNvSpPr txBox="1"/>
          <p:nvPr/>
        </p:nvSpPr>
        <p:spPr>
          <a:xfrm>
            <a:off x="10077365" y="1"/>
            <a:ext cx="2103120" cy="6882260"/>
          </a:xfrm>
          <a:prstGeom prst="rect">
            <a:avLst/>
          </a:prstGeom>
          <a:solidFill>
            <a:srgbClr val="016298"/>
          </a:solidFill>
        </p:spPr>
        <p:txBody>
          <a:bodyPr wrap="square" rtlCol="0">
            <a:spAutoFit/>
          </a:bodyPr>
          <a:lstStyle/>
          <a:p>
            <a:endParaRPr lang="sv-SE"/>
          </a:p>
        </p:txBody>
      </p:sp>
      <p:sp>
        <p:nvSpPr>
          <p:cNvPr id="11" name="Ellips 10">
            <a:extLst>
              <a:ext uri="{FF2B5EF4-FFF2-40B4-BE49-F238E27FC236}">
                <a16:creationId xmlns:a16="http://schemas.microsoft.com/office/drawing/2014/main" id="{63A7DD12-6CA9-49B0-97E0-0C586B29479B}"/>
              </a:ext>
            </a:extLst>
          </p:cNvPr>
          <p:cNvSpPr/>
          <p:nvPr/>
        </p:nvSpPr>
        <p:spPr>
          <a:xfrm>
            <a:off x="8952654" y="2397413"/>
            <a:ext cx="2102918" cy="2101672"/>
          </a:xfrm>
          <a:prstGeom prst="ellipse">
            <a:avLst/>
          </a:prstGeom>
          <a:solidFill>
            <a:schemeClr val="bg1"/>
          </a:solidFill>
          <a:ln w="111125">
            <a:solidFill>
              <a:srgbClr val="016299"/>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sv-SE">
              <a:solidFill>
                <a:sysClr val="windowText" lastClr="000000"/>
              </a:solidFill>
            </a:endParaRPr>
          </a:p>
        </p:txBody>
      </p:sp>
      <p:pic>
        <p:nvPicPr>
          <p:cNvPr id="20" name="Bildobjekt 19">
            <a:extLst>
              <a:ext uri="{FF2B5EF4-FFF2-40B4-BE49-F238E27FC236}">
                <a16:creationId xmlns:a16="http://schemas.microsoft.com/office/drawing/2014/main" id="{D592390C-80A6-4107-A1A8-18E3786603B7}"/>
              </a:ext>
            </a:extLst>
          </p:cNvPr>
          <p:cNvPicPr>
            <a:picLocks noChangeAspect="1"/>
          </p:cNvPicPr>
          <p:nvPr/>
        </p:nvPicPr>
        <p:blipFill rotWithShape="1">
          <a:blip r:embed="rId2">
            <a:extLst>
              <a:ext uri="{28A0092B-C50C-407E-A947-70E740481C1C}">
                <a14:useLocalDpi xmlns:a14="http://schemas.microsoft.com/office/drawing/2010/main" val="0"/>
              </a:ext>
            </a:extLst>
          </a:blip>
          <a:srcRect r="76183"/>
          <a:stretch/>
        </p:blipFill>
        <p:spPr>
          <a:xfrm>
            <a:off x="9313319" y="2963379"/>
            <a:ext cx="1344333" cy="1142998"/>
          </a:xfrm>
          <a:prstGeom prst="rect">
            <a:avLst/>
          </a:prstGeom>
        </p:spPr>
      </p:pic>
      <p:pic>
        <p:nvPicPr>
          <p:cNvPr id="3" name="Bildobjekt 2">
            <a:extLst>
              <a:ext uri="{FF2B5EF4-FFF2-40B4-BE49-F238E27FC236}">
                <a16:creationId xmlns:a16="http://schemas.microsoft.com/office/drawing/2014/main" id="{F4241E20-B58C-48FD-8ED5-114C84363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2851" y="792682"/>
            <a:ext cx="2097853" cy="1152195"/>
          </a:xfrm>
          <a:prstGeom prst="rect">
            <a:avLst/>
          </a:prstGeom>
        </p:spPr>
      </p:pic>
    </p:spTree>
    <p:extLst>
      <p:ext uri="{BB962C8B-B14F-4D97-AF65-F5344CB8AC3E}">
        <p14:creationId xmlns:p14="http://schemas.microsoft.com/office/powerpoint/2010/main" val="158698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4CEDEC-01DA-48DC-B891-63AAFA0F94B3}"/>
              </a:ext>
            </a:extLst>
          </p:cNvPr>
          <p:cNvSpPr>
            <a:spLocks noGrp="1"/>
          </p:cNvSpPr>
          <p:nvPr>
            <p:ph type="title"/>
          </p:nvPr>
        </p:nvSpPr>
        <p:spPr>
          <a:xfrm>
            <a:off x="1150459" y="758446"/>
            <a:ext cx="10515600" cy="1325563"/>
          </a:xfrm>
        </p:spPr>
        <p:txBody>
          <a:bodyPr>
            <a:normAutofit/>
          </a:bodyPr>
          <a:lstStyle/>
          <a:p>
            <a:r>
              <a:rPr lang="sv-SE"/>
              <a:t>Information från privata vårdgivare</a:t>
            </a:r>
          </a:p>
        </p:txBody>
      </p:sp>
      <p:sp>
        <p:nvSpPr>
          <p:cNvPr id="5" name="Platshållare för innehåll 2">
            <a:extLst>
              <a:ext uri="{FF2B5EF4-FFF2-40B4-BE49-F238E27FC236}">
                <a16:creationId xmlns:a16="http://schemas.microsoft.com/office/drawing/2014/main" id="{91F0CF8F-E032-4CC3-9C3C-C30A7B1621CF}"/>
              </a:ext>
            </a:extLst>
          </p:cNvPr>
          <p:cNvSpPr txBox="1">
            <a:spLocks/>
          </p:cNvSpPr>
          <p:nvPr/>
        </p:nvSpPr>
        <p:spPr>
          <a:xfrm>
            <a:off x="1150458" y="2175224"/>
            <a:ext cx="6164742" cy="38764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altLang="sv-SE" sz="1800">
                <a:latin typeface="+mj-lt"/>
              </a:rPr>
              <a:t>Allt fler privata vårdgivare ansluter sig till NPÖ och </a:t>
            </a:r>
            <a:br>
              <a:rPr lang="sv-SE" altLang="sv-SE" sz="1800">
                <a:latin typeface="+mj-lt"/>
              </a:rPr>
            </a:br>
            <a:r>
              <a:rPr lang="sv-SE" altLang="sv-SE" sz="1800">
                <a:latin typeface="+mj-lt"/>
              </a:rPr>
              <a:t>merparten kommer vara anslutna under 2019</a:t>
            </a:r>
          </a:p>
          <a:p>
            <a:pPr marL="0" indent="0">
              <a:lnSpc>
                <a:spcPct val="100000"/>
              </a:lnSpc>
              <a:buNone/>
            </a:pPr>
            <a:r>
              <a:rPr lang="sv-SE" altLang="sv-SE" sz="1800">
                <a:latin typeface="+mj-lt"/>
              </a:rPr>
              <a:t>Från privata vårdgivare kan informationen som visas </a:t>
            </a:r>
            <a:br>
              <a:rPr lang="sv-SE" altLang="sv-SE" sz="1800">
                <a:latin typeface="+mj-lt"/>
              </a:rPr>
            </a:br>
            <a:r>
              <a:rPr lang="sv-SE" altLang="sv-SE" sz="1800">
                <a:latin typeface="+mj-lt"/>
              </a:rPr>
              <a:t>varierar beroende på system och leverantör.</a:t>
            </a:r>
          </a:p>
          <a:p>
            <a:pPr marL="0" indent="0">
              <a:lnSpc>
                <a:spcPct val="100000"/>
              </a:lnSpc>
              <a:buNone/>
            </a:pPr>
            <a:r>
              <a:rPr lang="sv-SE" sz="1800" b="1">
                <a:latin typeface="+mj-lt"/>
              </a:rPr>
              <a:t>Alla kan visa</a:t>
            </a:r>
          </a:p>
          <a:p>
            <a:pPr lvl="1"/>
            <a:r>
              <a:rPr lang="sv-SE" sz="1800">
                <a:latin typeface="+mj-lt"/>
              </a:rPr>
              <a:t>Dokumentation </a:t>
            </a:r>
          </a:p>
          <a:p>
            <a:pPr lvl="1"/>
            <a:r>
              <a:rPr lang="sv-SE" sz="1800">
                <a:latin typeface="+mj-lt"/>
              </a:rPr>
              <a:t>Diagnos</a:t>
            </a:r>
          </a:p>
          <a:p>
            <a:pPr marL="0" indent="0">
              <a:buNone/>
            </a:pPr>
            <a:r>
              <a:rPr lang="sv-SE" sz="1800" b="1">
                <a:latin typeface="+mj-lt"/>
              </a:rPr>
              <a:t>Vissa visar även</a:t>
            </a:r>
          </a:p>
          <a:p>
            <a:pPr lvl="1"/>
            <a:r>
              <a:rPr lang="sv-SE" sz="1800">
                <a:latin typeface="+mj-lt"/>
              </a:rPr>
              <a:t>Läkemedel</a:t>
            </a:r>
          </a:p>
          <a:p>
            <a:pPr lvl="1"/>
            <a:r>
              <a:rPr lang="sv-SE" sz="1800">
                <a:latin typeface="+mj-lt"/>
              </a:rPr>
              <a:t>Provsvar</a:t>
            </a:r>
          </a:p>
          <a:p>
            <a:pPr lvl="1"/>
            <a:r>
              <a:rPr lang="sv-SE" sz="1800">
                <a:latin typeface="+mj-lt"/>
              </a:rPr>
              <a:t>Kontaktuppgifter</a:t>
            </a:r>
          </a:p>
          <a:p>
            <a:pPr lvl="1"/>
            <a:r>
              <a:rPr lang="sv-SE" sz="1800">
                <a:solidFill>
                  <a:schemeClr val="tx1">
                    <a:lumMod val="95000"/>
                    <a:lumOff val="5000"/>
                  </a:schemeClr>
                </a:solidFill>
                <a:latin typeface="+mj-lt"/>
              </a:rPr>
              <a:t>Eventuellt</a:t>
            </a:r>
            <a:r>
              <a:rPr lang="sv-SE" sz="1800">
                <a:latin typeface="+mj-lt"/>
              </a:rPr>
              <a:t> mer</a:t>
            </a:r>
            <a:endParaRPr lang="sv-SE" altLang="sv-SE" sz="1800">
              <a:latin typeface="+mj-lt"/>
            </a:endParaRPr>
          </a:p>
          <a:p>
            <a:pPr marL="0" indent="0">
              <a:lnSpc>
                <a:spcPct val="100000"/>
              </a:lnSpc>
              <a:buNone/>
            </a:pPr>
            <a:r>
              <a:rPr lang="sv-SE" altLang="sv-SE" sz="1800" b="1">
                <a:latin typeface="+mj-lt"/>
              </a:rPr>
              <a:t>Ingen kommun </a:t>
            </a:r>
            <a:r>
              <a:rPr lang="sv-SE" altLang="sv-SE" sz="1800">
                <a:latin typeface="+mj-lt"/>
              </a:rPr>
              <a:t>är idag producent av egen journalinformation.</a:t>
            </a:r>
          </a:p>
        </p:txBody>
      </p:sp>
      <p:cxnSp>
        <p:nvCxnSpPr>
          <p:cNvPr id="9" name="Rak koppling 8">
            <a:extLst>
              <a:ext uri="{FF2B5EF4-FFF2-40B4-BE49-F238E27FC236}">
                <a16:creationId xmlns:a16="http://schemas.microsoft.com/office/drawing/2014/main" id="{6DB09173-861B-4DA5-97B4-970AB7129F75}"/>
              </a:ext>
            </a:extLst>
          </p:cNvPr>
          <p:cNvCxnSpPr/>
          <p:nvPr/>
        </p:nvCxnSpPr>
        <p:spPr>
          <a:xfrm>
            <a:off x="1232034" y="1953127"/>
            <a:ext cx="7295949" cy="0"/>
          </a:xfrm>
          <a:prstGeom prst="line">
            <a:avLst/>
          </a:prstGeom>
        </p:spPr>
        <p:style>
          <a:lnRef idx="1">
            <a:schemeClr val="dk1"/>
          </a:lnRef>
          <a:fillRef idx="0">
            <a:schemeClr val="dk1"/>
          </a:fillRef>
          <a:effectRef idx="0">
            <a:schemeClr val="dk1"/>
          </a:effectRef>
          <a:fontRef idx="minor">
            <a:schemeClr val="tx1"/>
          </a:fontRef>
        </p:style>
      </p:cxnSp>
      <p:pic>
        <p:nvPicPr>
          <p:cNvPr id="4" name="Bildobjekt 3">
            <a:extLst>
              <a:ext uri="{FF2B5EF4-FFF2-40B4-BE49-F238E27FC236}">
                <a16:creationId xmlns:a16="http://schemas.microsoft.com/office/drawing/2014/main" id="{795AE9DE-6310-420C-A553-DA7ED707F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4040" y="2196877"/>
            <a:ext cx="3595849" cy="1931625"/>
          </a:xfrm>
          <a:prstGeom prst="rect">
            <a:avLst/>
          </a:prstGeom>
        </p:spPr>
      </p:pic>
      <p:cxnSp>
        <p:nvCxnSpPr>
          <p:cNvPr id="10" name="Rak koppling 9">
            <a:extLst>
              <a:ext uri="{FF2B5EF4-FFF2-40B4-BE49-F238E27FC236}">
                <a16:creationId xmlns:a16="http://schemas.microsoft.com/office/drawing/2014/main" id="{114DE999-6BA9-4572-99FD-0D2E4B88D5BC}"/>
              </a:ext>
            </a:extLst>
          </p:cNvPr>
          <p:cNvCxnSpPr>
            <a:cxnSpLocks/>
          </p:cNvCxnSpPr>
          <p:nvPr/>
        </p:nvCxnSpPr>
        <p:spPr>
          <a:xfrm>
            <a:off x="1232034" y="1971981"/>
            <a:ext cx="10959966" cy="0"/>
          </a:xfrm>
          <a:prstGeom prst="line">
            <a:avLst/>
          </a:prstGeom>
          <a:ln w="38100">
            <a:solidFill>
              <a:srgbClr val="A9AD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479248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4CEDEC-01DA-48DC-B891-63AAFA0F94B3}"/>
              </a:ext>
            </a:extLst>
          </p:cNvPr>
          <p:cNvSpPr>
            <a:spLocks noGrp="1"/>
          </p:cNvSpPr>
          <p:nvPr>
            <p:ph type="title"/>
          </p:nvPr>
        </p:nvSpPr>
        <p:spPr>
          <a:xfrm>
            <a:off x="1047624" y="899073"/>
            <a:ext cx="10588434" cy="1062644"/>
          </a:xfrm>
        </p:spPr>
        <p:txBody>
          <a:bodyPr anchor="b">
            <a:normAutofit/>
          </a:bodyPr>
          <a:lstStyle/>
          <a:p>
            <a:r>
              <a:rPr lang="sv-SE"/>
              <a:t>Hur når jag NPÖ?</a:t>
            </a:r>
          </a:p>
        </p:txBody>
      </p:sp>
      <p:cxnSp>
        <p:nvCxnSpPr>
          <p:cNvPr id="9" name="Straight Connector 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6D0DBBDD-BC74-4EA5-AD15-AD35FAB4D534}"/>
              </a:ext>
            </a:extLst>
          </p:cNvPr>
          <p:cNvSpPr>
            <a:spLocks noGrp="1"/>
          </p:cNvSpPr>
          <p:nvPr>
            <p:ph idx="1"/>
          </p:nvPr>
        </p:nvSpPr>
        <p:spPr>
          <a:xfrm>
            <a:off x="4758134" y="2474091"/>
            <a:ext cx="6704024" cy="3978245"/>
          </a:xfrm>
        </p:spPr>
        <p:txBody>
          <a:bodyPr>
            <a:noAutofit/>
          </a:bodyPr>
          <a:lstStyle/>
          <a:p>
            <a:pPr marL="457200" lvl="1" indent="0">
              <a:lnSpc>
                <a:spcPct val="110000"/>
              </a:lnSpc>
              <a:buNone/>
            </a:pPr>
            <a:r>
              <a:rPr lang="sv-SE" sz="1800" b="1" dirty="0">
                <a:latin typeface="+mj-lt"/>
              </a:rPr>
              <a:t>Ansluta eget system</a:t>
            </a:r>
          </a:p>
          <a:p>
            <a:pPr marL="457200" lvl="1" indent="0">
              <a:lnSpc>
                <a:spcPct val="110000"/>
              </a:lnSpc>
              <a:buNone/>
            </a:pPr>
            <a:r>
              <a:rPr lang="sv-SE" sz="1800" dirty="0">
                <a:latin typeface="+mj-lt"/>
              </a:rPr>
              <a:t>De flesta vårdgivare ansluter eget journalsystem till NPÖ.</a:t>
            </a:r>
          </a:p>
          <a:p>
            <a:pPr marL="457200" lvl="1" indent="0">
              <a:lnSpc>
                <a:spcPct val="110000"/>
              </a:lnSpc>
              <a:buNone/>
            </a:pPr>
            <a:endParaRPr lang="sv-SE" sz="900" b="1" dirty="0">
              <a:latin typeface="+mj-lt"/>
            </a:endParaRPr>
          </a:p>
          <a:p>
            <a:pPr marL="457200" lvl="1" indent="0">
              <a:lnSpc>
                <a:spcPct val="110000"/>
              </a:lnSpc>
              <a:buNone/>
            </a:pPr>
            <a:r>
              <a:rPr lang="sv-SE" sz="1800" b="1" dirty="0">
                <a:latin typeface="+mj-lt"/>
              </a:rPr>
              <a:t>Uthopp från SAMSA</a:t>
            </a:r>
            <a:endParaRPr lang="sv-SE" sz="1800" b="1" strike="sngStrike" dirty="0">
              <a:latin typeface="+mj-lt"/>
            </a:endParaRPr>
          </a:p>
          <a:p>
            <a:pPr marL="457200" lvl="1" indent="0">
              <a:lnSpc>
                <a:spcPct val="110000"/>
              </a:lnSpc>
              <a:buNone/>
            </a:pPr>
            <a:r>
              <a:rPr lang="sv-SE" sz="1800" dirty="0">
                <a:latin typeface="+mj-lt"/>
              </a:rPr>
              <a:t>För patienter som finns i SAMSA nås NPÖ via uthopp. </a:t>
            </a:r>
          </a:p>
          <a:p>
            <a:pPr lvl="1">
              <a:lnSpc>
                <a:spcPct val="110000"/>
              </a:lnSpc>
            </a:pPr>
            <a:r>
              <a:rPr lang="sv-SE" sz="1800" dirty="0">
                <a:latin typeface="+mj-lt"/>
              </a:rPr>
              <a:t>För att uthopp</a:t>
            </a:r>
            <a:r>
              <a:rPr lang="sv-SE" sz="1800" dirty="0">
                <a:solidFill>
                  <a:srgbClr val="FF0000"/>
                </a:solidFill>
                <a:latin typeface="+mj-lt"/>
              </a:rPr>
              <a:t> </a:t>
            </a:r>
            <a:r>
              <a:rPr lang="sv-SE" sz="1800" dirty="0">
                <a:latin typeface="+mj-lt"/>
              </a:rPr>
              <a:t>ska vara möjligt måste samtycke till NPÖ finnas och vara i-bockat i SAMSA.</a:t>
            </a:r>
          </a:p>
          <a:p>
            <a:pPr lvl="1">
              <a:lnSpc>
                <a:spcPct val="110000"/>
              </a:lnSpc>
            </a:pPr>
            <a:r>
              <a:rPr lang="sv-SE" sz="1800" dirty="0">
                <a:latin typeface="+mj-lt"/>
              </a:rPr>
              <a:t>Samtycket ska, enligt </a:t>
            </a:r>
            <a:r>
              <a:rPr lang="sv-SE" sz="1800" dirty="0">
                <a:latin typeface="+mj-lt"/>
                <a:hlinkClick r:id="rId2"/>
              </a:rPr>
              <a:t>gällande rutin</a:t>
            </a:r>
            <a:r>
              <a:rPr lang="sv-SE" sz="1800" dirty="0">
                <a:latin typeface="+mj-lt"/>
              </a:rPr>
              <a:t>, inhämtas vid vårdbegäran eller vid inskrivning</a:t>
            </a:r>
          </a:p>
          <a:p>
            <a:pPr lvl="1">
              <a:lnSpc>
                <a:spcPct val="110000"/>
              </a:lnSpc>
            </a:pPr>
            <a:r>
              <a:rPr lang="sv-SE" sz="1800" dirty="0">
                <a:latin typeface="+mj-lt"/>
              </a:rPr>
              <a:t>Se beskrivning av uthopp i </a:t>
            </a:r>
            <a:r>
              <a:rPr lang="sv-SE" sz="1800" dirty="0">
                <a:latin typeface="+mj-lt"/>
                <a:hlinkClick r:id="rId3" action="ppaction://hlinksldjump"/>
              </a:rPr>
              <a:t>checklistan</a:t>
            </a:r>
            <a:r>
              <a:rPr lang="sv-SE" sz="1800" dirty="0">
                <a:latin typeface="+mj-lt"/>
              </a:rPr>
              <a:t> sist i presentationen.</a:t>
            </a:r>
          </a:p>
          <a:p>
            <a:pPr marL="457200" lvl="1" indent="0">
              <a:lnSpc>
                <a:spcPct val="110000"/>
              </a:lnSpc>
              <a:buNone/>
            </a:pPr>
            <a:endParaRPr lang="sv-SE" sz="1800" dirty="0">
              <a:latin typeface="+mj-lt"/>
            </a:endParaRPr>
          </a:p>
          <a:p>
            <a:pPr>
              <a:lnSpc>
                <a:spcPct val="110000"/>
              </a:lnSpc>
            </a:pPr>
            <a:endParaRPr lang="sv-SE" sz="1800" dirty="0">
              <a:latin typeface="+mj-lt"/>
            </a:endParaRPr>
          </a:p>
          <a:p>
            <a:pPr>
              <a:lnSpc>
                <a:spcPct val="110000"/>
              </a:lnSpc>
            </a:pPr>
            <a:endParaRPr lang="sv-SE" sz="1800" dirty="0">
              <a:latin typeface="+mj-lt"/>
            </a:endParaRPr>
          </a:p>
        </p:txBody>
      </p:sp>
      <p:pic>
        <p:nvPicPr>
          <p:cNvPr id="5" name="Bildobjekt 4">
            <a:extLst>
              <a:ext uri="{FF2B5EF4-FFF2-40B4-BE49-F238E27FC236}">
                <a16:creationId xmlns:a16="http://schemas.microsoft.com/office/drawing/2014/main" id="{6B264790-495F-4CA6-AF4D-4D75C25568F8}"/>
              </a:ext>
            </a:extLst>
          </p:cNvPr>
          <p:cNvPicPr>
            <a:picLocks noChangeAspect="1"/>
          </p:cNvPicPr>
          <p:nvPr/>
        </p:nvPicPr>
        <p:blipFill>
          <a:blip r:embed="rId4"/>
          <a:stretch>
            <a:fillRect/>
          </a:stretch>
        </p:blipFill>
        <p:spPr>
          <a:xfrm>
            <a:off x="1047624" y="2568358"/>
            <a:ext cx="3339818" cy="1857912"/>
          </a:xfrm>
          <a:prstGeom prst="rect">
            <a:avLst/>
          </a:prstGeom>
        </p:spPr>
      </p:pic>
      <p:cxnSp>
        <p:nvCxnSpPr>
          <p:cNvPr id="6" name="Rak koppling 5">
            <a:extLst>
              <a:ext uri="{FF2B5EF4-FFF2-40B4-BE49-F238E27FC236}">
                <a16:creationId xmlns:a16="http://schemas.microsoft.com/office/drawing/2014/main" id="{D7EE7AD4-84FD-410A-A33F-0DCF576901F2}"/>
              </a:ext>
            </a:extLst>
          </p:cNvPr>
          <p:cNvCxnSpPr>
            <a:cxnSpLocks/>
          </p:cNvCxnSpPr>
          <p:nvPr/>
        </p:nvCxnSpPr>
        <p:spPr>
          <a:xfrm>
            <a:off x="1047624" y="2265037"/>
            <a:ext cx="11144376" cy="0"/>
          </a:xfrm>
          <a:prstGeom prst="line">
            <a:avLst/>
          </a:prstGeom>
          <a:ln w="38100">
            <a:solidFill>
              <a:srgbClr val="006197"/>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491993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8188"/>
        </a:solidFill>
        <a:effectLst/>
      </p:bgPr>
    </p:bg>
    <p:spTree>
      <p:nvGrpSpPr>
        <p:cNvPr id="1" name=""/>
        <p:cNvGrpSpPr/>
        <p:nvPr/>
      </p:nvGrpSpPr>
      <p:grpSpPr>
        <a:xfrm>
          <a:off x="0" y="0"/>
          <a:ext cx="0" cy="0"/>
          <a:chOff x="0" y="0"/>
          <a:chExt cx="0" cy="0"/>
        </a:xfrm>
      </p:grpSpPr>
      <p:sp>
        <p:nvSpPr>
          <p:cNvPr id="13"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a:extLst>
              <a:ext uri="{FF2B5EF4-FFF2-40B4-BE49-F238E27FC236}">
                <a16:creationId xmlns:a16="http://schemas.microsoft.com/office/drawing/2014/main" id="{9799E66D-06C9-4BE4-9A8A-BE926659182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Hur fungerar  NPÖ?</a:t>
            </a:r>
          </a:p>
        </p:txBody>
      </p:sp>
    </p:spTree>
    <p:extLst>
      <p:ext uri="{BB962C8B-B14F-4D97-AF65-F5344CB8AC3E}">
        <p14:creationId xmlns:p14="http://schemas.microsoft.com/office/powerpoint/2010/main" val="85893747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1D3C1C85-D079-4B97-90DB-B425AA81909B}"/>
              </a:ext>
            </a:extLst>
          </p:cNvPr>
          <p:cNvPicPr>
            <a:picLocks/>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80145" y="0"/>
            <a:ext cx="11645518"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1">
            <a:extLst>
              <a:ext uri="{FF2B5EF4-FFF2-40B4-BE49-F238E27FC236}">
                <a16:creationId xmlns:a16="http://schemas.microsoft.com/office/drawing/2014/main" id="{02CEC257-FC81-4351-9D73-0A26150AC2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06629" y="3174611"/>
            <a:ext cx="3652225" cy="148076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6639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latshållare för innehåll 3">
            <a:extLst>
              <a:ext uri="{FF2B5EF4-FFF2-40B4-BE49-F238E27FC236}">
                <a16:creationId xmlns:a16="http://schemas.microsoft.com/office/drawing/2014/main" id="{0692B992-AAB6-42F0-817B-518FB51489AD}"/>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b="33235"/>
          <a:stretch/>
        </p:blipFill>
        <p:spPr bwMode="auto">
          <a:xfrm>
            <a:off x="20" y="10"/>
            <a:ext cx="12191980" cy="685799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ruta 4">
            <a:extLst>
              <a:ext uri="{FF2B5EF4-FFF2-40B4-BE49-F238E27FC236}">
                <a16:creationId xmlns:a16="http://schemas.microsoft.com/office/drawing/2014/main" id="{CF124DAE-48DA-4807-A2A4-8BAB2CD9A8ED}"/>
              </a:ext>
            </a:extLst>
          </p:cNvPr>
          <p:cNvSpPr txBox="1"/>
          <p:nvPr/>
        </p:nvSpPr>
        <p:spPr>
          <a:xfrm>
            <a:off x="3418633" y="5115870"/>
            <a:ext cx="4581525" cy="1562331"/>
          </a:xfrm>
          <a:prstGeom prst="rect">
            <a:avLst/>
          </a:prstGeom>
          <a:solidFill>
            <a:srgbClr val="FFFFFF"/>
          </a:solidFill>
          <a:ln w="25400" cap="flat" cmpd="sng" algn="ctr">
            <a:solidFill>
              <a:srgbClr val="AADEE2"/>
            </a:solidFill>
            <a:prstDash val="solid"/>
          </a:ln>
          <a:effectLst>
            <a:outerShdw blurRad="50800" dist="38100" dir="8100000" algn="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600" b="1" i="0" u="none" strike="noStrike" kern="0" cap="none" spc="0" normalizeH="0" baseline="0" noProof="0">
                <a:ln>
                  <a:noFill/>
                </a:ln>
                <a:solidFill>
                  <a:srgbClr val="000000"/>
                </a:solidFill>
                <a:effectLst/>
                <a:uLnTx/>
                <a:uFillTx/>
                <a:latin typeface="Arial"/>
                <a:ea typeface="ヒラギノ角ゴ Pro W3"/>
                <a:cs typeface="+mn-cs"/>
              </a:rPr>
              <a:t>Startsida</a:t>
            </a:r>
            <a:br>
              <a:rPr kumimoji="0" lang="sv-SE" sz="1600" b="0" i="0" u="none" strike="noStrike" kern="0" cap="none" spc="0" normalizeH="0" baseline="0" noProof="0">
                <a:ln>
                  <a:noFill/>
                </a:ln>
                <a:solidFill>
                  <a:srgbClr val="000000"/>
                </a:solidFill>
                <a:effectLst/>
                <a:uLnTx/>
                <a:uFillTx/>
                <a:latin typeface="Arial"/>
                <a:ea typeface="ヒラギノ角ゴ Pro W3"/>
                <a:cs typeface="+mn-cs"/>
              </a:rPr>
            </a:br>
            <a:r>
              <a:rPr kumimoji="0" lang="sv-SE" sz="1600" b="0" i="0" u="none" strike="noStrike" kern="0" cap="none" spc="0" normalizeH="0" baseline="0" noProof="0">
                <a:ln>
                  <a:noFill/>
                </a:ln>
                <a:solidFill>
                  <a:srgbClr val="000000"/>
                </a:solidFill>
                <a:effectLst/>
                <a:uLnTx/>
                <a:uFillTx/>
                <a:latin typeface="Arial"/>
                <a:ea typeface="ヒラギノ角ゴ Pro W3"/>
                <a:cs typeface="+mn-cs"/>
              </a:rPr>
              <a:t>Informationsmängderna visas till vänster, det syns direkt om de innehåller någon information. </a:t>
            </a:r>
            <a:br>
              <a:rPr kumimoji="0" lang="sv-SE" sz="1600" b="0" i="0" u="none" strike="noStrike" kern="0" cap="none" spc="0" normalizeH="0" baseline="0" noProof="0">
                <a:ln>
                  <a:noFill/>
                </a:ln>
                <a:solidFill>
                  <a:srgbClr val="000000"/>
                </a:solidFill>
                <a:effectLst/>
                <a:uLnTx/>
                <a:uFillTx/>
                <a:latin typeface="Arial"/>
                <a:ea typeface="ヒラギノ角ゴ Pro W3"/>
                <a:cs typeface="+mn-cs"/>
              </a:rPr>
            </a:br>
            <a:r>
              <a:rPr kumimoji="0" lang="sv-SE" sz="1600" b="0" i="0" u="none" strike="noStrike" kern="0" cap="none" spc="0" normalizeH="0" baseline="0" noProof="0">
                <a:ln>
                  <a:noFill/>
                </a:ln>
                <a:solidFill>
                  <a:srgbClr val="000000"/>
                </a:solidFill>
                <a:effectLst/>
                <a:uLnTx/>
                <a:uFillTx/>
                <a:latin typeface="Arial"/>
                <a:ea typeface="ヒラギノ角ゴ Pro W3"/>
                <a:cs typeface="+mn-cs"/>
              </a:rPr>
              <a:t>Till höger finns möjlighet att göra val för vilken tidsperiod, vilken vårdgivare, vilken yrkesroll jag vill se.</a:t>
            </a:r>
          </a:p>
        </p:txBody>
      </p:sp>
    </p:spTree>
    <p:extLst>
      <p:ext uri="{BB962C8B-B14F-4D97-AF65-F5344CB8AC3E}">
        <p14:creationId xmlns:p14="http://schemas.microsoft.com/office/powerpoint/2010/main" val="329801950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1351</TotalTime>
  <Words>569</Words>
  <Application>Microsoft Office PowerPoint</Application>
  <PresentationFormat>Bredbild</PresentationFormat>
  <Paragraphs>96</Paragraphs>
  <Slides>17</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17</vt:i4>
      </vt:variant>
    </vt:vector>
  </HeadingPairs>
  <TitlesOfParts>
    <vt:vector size="21" baseType="lpstr">
      <vt:lpstr>Arial</vt:lpstr>
      <vt:lpstr>Calibri</vt:lpstr>
      <vt:lpstr>Calibri Light</vt:lpstr>
      <vt:lpstr>Office-tema</vt:lpstr>
      <vt:lpstr>Utbildningsmaterial  Uthopp från SAMSA till Nationell patientöversikt</vt:lpstr>
      <vt:lpstr>Varför Nationell Patientöversikt</vt:lpstr>
      <vt:lpstr>Vilken information kan jag se?  Varför skiljer sig informationen mellan patienter?</vt:lpstr>
      <vt:lpstr>Information från Västra Götalandsregionen</vt:lpstr>
      <vt:lpstr>Information från privata vårdgivare</vt:lpstr>
      <vt:lpstr>Hur når jag NPÖ?</vt:lpstr>
      <vt:lpstr>Hur fungerar  NPÖ?</vt:lpstr>
      <vt:lpstr>PowerPoint-presentation</vt:lpstr>
      <vt:lpstr>PowerPoint-presentation</vt:lpstr>
      <vt:lpstr>PowerPoint-presentation</vt:lpstr>
      <vt:lpstr>PowerPoint-presentation</vt:lpstr>
      <vt:lpstr>Se introduktionsfilm om Nationell patientöversikt från Inera</vt:lpstr>
      <vt:lpstr>Samtycke, logg och Informationsplikt</vt:lpstr>
      <vt:lpstr>Se introduktionsfilm  om loggning. från Inera</vt:lpstr>
      <vt:lpstr>Support - Vart vänder jag mig?  </vt:lpstr>
      <vt:lpstr>Checklista för uthopp till NPÖ via SAMSA</vt:lpstr>
      <vt:lpstr>Mer information hittar du på gitsvg.se/npö-informationsmaterial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Utbildningsmaterial för Nationell patientöversikt och ”Uthopp” från SAMSA</dc:title>
  <dc:creator>Siv Torstensson</dc:creator>
  <cp:lastModifiedBy>Siv Torstensson</cp:lastModifiedBy>
  <cp:revision>55</cp:revision>
  <dcterms:created xsi:type="dcterms:W3CDTF">2019-07-05T13:19:21Z</dcterms:created>
  <dcterms:modified xsi:type="dcterms:W3CDTF">2019-08-16T09:06:15Z</dcterms:modified>
</cp:coreProperties>
</file>