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nsson Ingrid" initials="SI" lastIdx="1" clrIdx="0">
    <p:extLst>
      <p:ext uri="{19B8F6BF-5375-455C-9EA6-DF929625EA0E}">
        <p15:presenceInfo xmlns:p15="http://schemas.microsoft.com/office/powerpoint/2012/main" userId="S-1-5-21-1362388502-40766213-410060929-1225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7T11:02:38.208" idx="1">
    <p:pos x="10" y="10"/>
    <p:text>Ett uträknat belopp i exemplet på sidan 6 rättat.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.wmf"/><Relationship Id="rId4" Type="http://schemas.openxmlformats.org/officeDocument/2006/relationships/image" Target="../media/image6.gi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D9C5251B-29CD-4F7C-BC48-0B546678AC7F}"/>
              </a:ext>
            </a:extLst>
          </p:cNvPr>
          <p:cNvGrpSpPr/>
          <p:nvPr userDrawn="1"/>
        </p:nvGrpSpPr>
        <p:grpSpPr>
          <a:xfrm>
            <a:off x="6466399" y="-915847"/>
            <a:ext cx="5725601" cy="8226126"/>
            <a:chOff x="6466398" y="-890909"/>
            <a:chExt cx="5725601" cy="8226126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89310AE6-DC5A-4F62-9E60-C5063A47BDDC}"/>
                </a:ext>
              </a:extLst>
            </p:cNvPr>
            <p:cNvSpPr/>
            <p:nvPr userDrawn="1"/>
          </p:nvSpPr>
          <p:spPr>
            <a:xfrm rot="2875732">
              <a:off x="4304763" y="1270726"/>
              <a:ext cx="8226126" cy="3902856"/>
            </a:xfrm>
            <a:prstGeom prst="rect">
              <a:avLst/>
            </a:prstGeom>
            <a:solidFill>
              <a:srgbClr val="006298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083BC454-32A9-4DF5-BBC8-A18A28361F91}"/>
                </a:ext>
              </a:extLst>
            </p:cNvPr>
            <p:cNvSpPr/>
            <p:nvPr userDrawn="1"/>
          </p:nvSpPr>
          <p:spPr>
            <a:xfrm>
              <a:off x="7282542" y="0"/>
              <a:ext cx="4909457" cy="4618682"/>
            </a:xfrm>
            <a:prstGeom prst="rect">
              <a:avLst/>
            </a:prstGeom>
            <a:solidFill>
              <a:srgbClr val="006298"/>
            </a:solidFill>
            <a:ln>
              <a:solidFill>
                <a:srgbClr val="0062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4" name="Rubrik 1">
            <a:extLst>
              <a:ext uri="{FF2B5EF4-FFF2-40B4-BE49-F238E27FC236}">
                <a16:creationId xmlns:a16="http://schemas.microsoft.com/office/drawing/2014/main" id="{9A6F16CC-0C8B-4D67-B62C-01C568228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486546" cy="237296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5" name="Underrubrik 2">
            <a:extLst>
              <a:ext uri="{FF2B5EF4-FFF2-40B4-BE49-F238E27FC236}">
                <a16:creationId xmlns:a16="http://schemas.microsoft.com/office/drawing/2014/main" id="{F2D32C66-1FE6-495C-829F-A4EE9FEE3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486546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12FB95A-AF2C-4F44-BD48-303A6CF6852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030" y="6153150"/>
            <a:ext cx="1616075" cy="32766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5D97C458-B9C6-4E16-8CB7-7F53E1F2C4A5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58030" y="6480810"/>
            <a:ext cx="1276985" cy="37719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19" name="Grupp 18">
            <a:extLst>
              <a:ext uri="{FF2B5EF4-FFF2-40B4-BE49-F238E27FC236}">
                <a16:creationId xmlns:a16="http://schemas.microsoft.com/office/drawing/2014/main" id="{FC447C37-F676-4DF1-8AAA-47784030C997}"/>
              </a:ext>
            </a:extLst>
          </p:cNvPr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964C0E89-7384-4B0B-BCDD-BDA6892F11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7DC4B907-2076-46AE-B1E3-FDCF839ED8A2}"/>
                </a:ext>
              </a:extLst>
            </p:cNvPr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23" name="textruta 22">
            <a:extLst>
              <a:ext uri="{FF2B5EF4-FFF2-40B4-BE49-F238E27FC236}">
                <a16:creationId xmlns:a16="http://schemas.microsoft.com/office/drawing/2014/main" id="{8228B89D-A302-49C6-BFFA-72077284B105}"/>
              </a:ext>
            </a:extLst>
          </p:cNvPr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5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D2E512-9D06-4A04-8C0C-880E2856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8D47B85-1887-4F9F-BB52-404BA5099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9A3C57-9962-4DF1-9546-8B86FA20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A3873B-6B33-4FD0-9F08-1EB92802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FBEA28-8342-495B-992A-14064C18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59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5BA9503-4C9B-4CD4-9D4D-8E82870F1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2ECEBC8-A2E5-4DFE-B118-FAEBD04E9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6F9ECF-E4CE-4695-94C5-07D612D5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A1E2E6-68B9-45F9-A842-465626FD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5AD44A-2EC3-4A40-AEE2-7A8726E1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4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 18">
            <a:extLst>
              <a:ext uri="{FF2B5EF4-FFF2-40B4-BE49-F238E27FC236}">
                <a16:creationId xmlns:a16="http://schemas.microsoft.com/office/drawing/2014/main" id="{BFB6789F-AEDB-4593-8A2E-1D08A39001FD}"/>
              </a:ext>
            </a:extLst>
          </p:cNvPr>
          <p:cNvGrpSpPr/>
          <p:nvPr userDrawn="1"/>
        </p:nvGrpSpPr>
        <p:grpSpPr>
          <a:xfrm>
            <a:off x="6466398" y="-890909"/>
            <a:ext cx="5725601" cy="8226126"/>
            <a:chOff x="6466398" y="-890909"/>
            <a:chExt cx="5725601" cy="8226126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C69242EE-F895-47D9-B975-293A339B15C0}"/>
                </a:ext>
              </a:extLst>
            </p:cNvPr>
            <p:cNvSpPr/>
            <p:nvPr userDrawn="1"/>
          </p:nvSpPr>
          <p:spPr>
            <a:xfrm rot="2875732">
              <a:off x="4304763" y="1270726"/>
              <a:ext cx="8226126" cy="3902856"/>
            </a:xfrm>
            <a:prstGeom prst="rect">
              <a:avLst/>
            </a:prstGeom>
            <a:solidFill>
              <a:srgbClr val="006298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FEB35FC8-4AD8-4D51-A5B6-FCC2FE4A19B8}"/>
                </a:ext>
              </a:extLst>
            </p:cNvPr>
            <p:cNvSpPr/>
            <p:nvPr userDrawn="1"/>
          </p:nvSpPr>
          <p:spPr>
            <a:xfrm>
              <a:off x="7282542" y="0"/>
              <a:ext cx="4909457" cy="4618682"/>
            </a:xfrm>
            <a:prstGeom prst="rect">
              <a:avLst/>
            </a:prstGeom>
            <a:solidFill>
              <a:srgbClr val="006298"/>
            </a:solidFill>
            <a:ln>
              <a:solidFill>
                <a:srgbClr val="0062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7" name="Rak 4">
            <a:extLst>
              <a:ext uri="{FF2B5EF4-FFF2-40B4-BE49-F238E27FC236}">
                <a16:creationId xmlns:a16="http://schemas.microsoft.com/office/drawing/2014/main" id="{799CD334-B15B-419E-875F-CEE9C8FB18C9}"/>
              </a:ext>
            </a:extLst>
          </p:cNvPr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 7">
            <a:extLst>
              <a:ext uri="{FF2B5EF4-FFF2-40B4-BE49-F238E27FC236}">
                <a16:creationId xmlns:a16="http://schemas.microsoft.com/office/drawing/2014/main" id="{19FCD55B-27A0-4F9B-982C-008AB96AA8CB}"/>
              </a:ext>
            </a:extLst>
          </p:cNvPr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C3E684F0-C8EC-4F06-A40B-130463A16D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351833E4-BADC-4C70-A7DA-EF2126CD8F1D}"/>
                </a:ext>
              </a:extLst>
            </p:cNvPr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BB11B25E-9E10-40FF-8DD0-EA9D3B60A0E2}"/>
              </a:ext>
            </a:extLst>
          </p:cNvPr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E820F3D2-AB4D-423D-8B82-9B5767526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143898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51E87BCB-723B-42DF-BCD5-9459D856A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14389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5B7A4557-AAB0-4358-BE91-08B99E86D4C4}"/>
              </a:ext>
            </a:extLst>
          </p:cNvPr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2EC39935-7EB9-4D28-B9FC-900364EBF51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7B16D779-A178-41A7-85F0-F05E0D45A9E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5D061124-4590-4355-8430-49454511E3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5"/>
          <a:stretch/>
        </p:blipFill>
        <p:spPr>
          <a:xfrm>
            <a:off x="6537277" y="163773"/>
            <a:ext cx="5915028" cy="618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9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FC7E7F6F-51D4-4AFD-A29C-F31935636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074" b="5974"/>
          <a:stretch/>
        </p:blipFill>
        <p:spPr>
          <a:xfrm>
            <a:off x="0" y="4728189"/>
            <a:ext cx="2011680" cy="21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F66C887-FE7C-4BF6-BF05-888FCDB76B24}"/>
              </a:ext>
            </a:extLst>
          </p:cNvPr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8F2BAAB-E56C-4637-AFBF-DF26944A10C9}"/>
              </a:ext>
            </a:extLst>
          </p:cNvPr>
          <p:cNvSpPr/>
          <p:nvPr userDrawn="1"/>
        </p:nvSpPr>
        <p:spPr>
          <a:xfrm>
            <a:off x="9833316" y="5795889"/>
            <a:ext cx="2358683" cy="1062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8A559CA-4F15-4FB6-BC8D-680BF6CAD8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2878" r="1" b="168"/>
          <a:stretch/>
        </p:blipFill>
        <p:spPr>
          <a:xfrm>
            <a:off x="562708" y="309489"/>
            <a:ext cx="5710700" cy="548640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437AC72B-53C1-4689-9F53-6C3FE85DE22A}"/>
              </a:ext>
            </a:extLst>
          </p:cNvPr>
          <p:cNvSpPr txBox="1"/>
          <p:nvPr userDrawn="1"/>
        </p:nvSpPr>
        <p:spPr>
          <a:xfrm>
            <a:off x="6273408" y="1690688"/>
            <a:ext cx="4318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>
                <a:solidFill>
                  <a:schemeClr val="accent1"/>
                </a:solidFill>
              </a:rPr>
              <a:t>SLUT!</a:t>
            </a:r>
          </a:p>
        </p:txBody>
      </p:sp>
    </p:spTree>
    <p:extLst>
      <p:ext uri="{BB962C8B-B14F-4D97-AF65-F5344CB8AC3E}">
        <p14:creationId xmlns:p14="http://schemas.microsoft.com/office/powerpoint/2010/main" val="75824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13C8AB-DEA6-4EAF-BB9D-35760D41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E25D33D-BA1C-47FE-9328-6D0FF6647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8CA554-D370-430E-B44B-09CC95D37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14E986-A964-463F-8C8E-CC25F1115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48093F-7CE4-4054-AB65-523EE9222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C7F50E2-DEF4-409F-B961-7F598E46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1B8E858-6057-4C6C-B0AB-439FC629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D6BCF6B-9BE3-4C91-8545-DAAAD90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92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A09C74-CDE9-4D4F-BC83-321491D5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80B9C4-0A1B-401B-A958-1B1F01DE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E106343-129D-4762-BEE7-28F78AED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A6108C-C5A0-46E2-98C7-5FEA3D2D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5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2B8C30B-2F15-4ABD-929C-AD4CA0EE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40BF076-5845-464A-AA8D-362DB876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68B02C-DAE8-49CA-B14A-4E887F92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05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DBF6A37-FC71-4487-8414-67F92B3ACB8F}"/>
              </a:ext>
            </a:extLst>
          </p:cNvPr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74E6440-7BA3-4E5E-86AD-14BAB019B103}"/>
              </a:ext>
            </a:extLst>
          </p:cNvPr>
          <p:cNvSpPr/>
          <p:nvPr userDrawn="1"/>
        </p:nvSpPr>
        <p:spPr>
          <a:xfrm>
            <a:off x="0" y="5795889"/>
            <a:ext cx="12192000" cy="1062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BA6B4E9-ADB8-4750-96AE-CDBF8EC0BD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074" b="5974"/>
          <a:stretch/>
        </p:blipFill>
        <p:spPr>
          <a:xfrm>
            <a:off x="0" y="4728189"/>
            <a:ext cx="2011680" cy="21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2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FE0DB3-30A9-4A37-A9E9-9D762D22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C8FFF0E-98CD-4241-8DFF-7EC245E24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DFE503-CEEF-45F8-B54E-3CBA9B311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095F83C-B3D2-4938-8197-D2E8FCB1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9FE37F-E206-4FEF-B975-8ABBEA35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FE34F0-358E-4FA9-BDA7-2B95E726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42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746F5354-B746-42D2-BE04-5C5444E5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304619E-CD3C-4633-AACF-BF9587D19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C4CA27C0-6E53-44B2-AC9E-2FE5A34BC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5DA9-1119-4141-9A49-B394C8DEADF8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84C0D44-0AE2-406E-B510-81458E3C8526}"/>
              </a:ext>
            </a:extLst>
          </p:cNvPr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A839AF84-DBBE-416B-B99B-A5A65596578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66" y="5892574"/>
            <a:ext cx="2053604" cy="416430"/>
          </a:xfrm>
          <a:prstGeom prst="rect">
            <a:avLst/>
          </a:prstGeom>
        </p:spPr>
      </p:pic>
      <p:grpSp>
        <p:nvGrpSpPr>
          <p:cNvPr id="14" name="Grupp 13">
            <a:extLst>
              <a:ext uri="{FF2B5EF4-FFF2-40B4-BE49-F238E27FC236}">
                <a16:creationId xmlns:a16="http://schemas.microsoft.com/office/drawing/2014/main" id="{935868FB-78CD-406B-8DBF-06EAC60BBE16}"/>
              </a:ext>
            </a:extLst>
          </p:cNvPr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B36ACB70-BEE2-4A7A-A448-E1A8D95DB7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09C11055-E7CE-4770-BE45-9B1E915050B8}"/>
                </a:ext>
              </a:extLst>
            </p:cNvPr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D4CC54E8-2A85-4676-96B6-052725008648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5055" y="6338135"/>
            <a:ext cx="1582379" cy="467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594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0258AEAF-8C2B-48A6-B535-03DE3BCBC86D}"/>
              </a:ext>
            </a:extLst>
          </p:cNvPr>
          <p:cNvSpPr txBox="1">
            <a:spLocks/>
          </p:cNvSpPr>
          <p:nvPr/>
        </p:nvSpPr>
        <p:spPr>
          <a:xfrm>
            <a:off x="687978" y="1192815"/>
            <a:ext cx="6486546" cy="23729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Ekonomisk modell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E20B66C-DB99-415C-8E24-A3FFA7B5DC38}"/>
              </a:ext>
            </a:extLst>
          </p:cNvPr>
          <p:cNvSpPr txBox="1">
            <a:spLocks/>
          </p:cNvSpPr>
          <p:nvPr/>
        </p:nvSpPr>
        <p:spPr>
          <a:xfrm>
            <a:off x="687978" y="3861833"/>
            <a:ext cx="6866374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600" dirty="0"/>
              <a:t>kopplad till </a:t>
            </a:r>
            <a:br>
              <a:rPr lang="sv-SE" dirty="0"/>
            </a:br>
            <a:r>
              <a:rPr lang="sv-SE" dirty="0"/>
              <a:t>Överenskommelse mellan Västra Götalands kommuner och Västra Götalandsregionen om samverkan vid in- och utskrivning från sluten hälso- och sjukvård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3146FAE-F4CE-4CF8-B95B-CC5342D59457}"/>
              </a:ext>
            </a:extLst>
          </p:cNvPr>
          <p:cNvSpPr txBox="1"/>
          <p:nvPr/>
        </p:nvSpPr>
        <p:spPr>
          <a:xfrm>
            <a:off x="244391" y="6244233"/>
            <a:ext cx="2919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Giltig från 2020-04-01</a:t>
            </a:r>
            <a:br>
              <a:rPr lang="sv-SE" sz="1000" dirty="0"/>
            </a:br>
            <a:r>
              <a:rPr lang="sv-SE" sz="1000" dirty="0"/>
              <a:t>Ekonomisk modell utskrivningsklara_v10</a:t>
            </a:r>
          </a:p>
        </p:txBody>
      </p:sp>
    </p:spTree>
    <p:extLst>
      <p:ext uri="{BB962C8B-B14F-4D97-AF65-F5344CB8AC3E}">
        <p14:creationId xmlns:p14="http://schemas.microsoft.com/office/powerpoint/2010/main" val="170847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889F589-4048-484E-B8F3-4DAEC4F12E0D}"/>
              </a:ext>
            </a:extLst>
          </p:cNvPr>
          <p:cNvSpPr/>
          <p:nvPr/>
        </p:nvSpPr>
        <p:spPr>
          <a:xfrm>
            <a:off x="2397728" y="1753679"/>
            <a:ext cx="88362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16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E59C379-D8A5-4542-A00E-D2BCBA76FF72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Exempel</a:t>
            </a:r>
            <a:br>
              <a:rPr lang="sv-SE" sz="3600" dirty="0"/>
            </a:br>
            <a:r>
              <a:rPr lang="sv-SE" sz="3600" dirty="0"/>
              <a:t>Faktura till Bollebygd för januari 2019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055FC2C6-E179-4CD0-83DF-FB9A14FC3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92219"/>
              </p:ext>
            </p:extLst>
          </p:nvPr>
        </p:nvGraphicFramePr>
        <p:xfrm>
          <a:off x="2158383" y="2396111"/>
          <a:ext cx="74576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7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600" dirty="0"/>
                        <a:t>Kommun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Ärende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Antal</a:t>
                      </a:r>
                    </a:p>
                    <a:p>
                      <a:r>
                        <a:rPr lang="sv-SE" sz="1600" dirty="0"/>
                        <a:t>Ärende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Medelvärdet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Medelvärde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7-dagarsregeln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P12489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/>
                        <a:t>49 200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/>
                        <a:t>49</a:t>
                      </a:r>
                      <a:r>
                        <a:rPr lang="sv-SE" sz="1600" baseline="0" dirty="0"/>
                        <a:t> 200 kr</a:t>
                      </a:r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undad rektangulär 6">
            <a:extLst>
              <a:ext uri="{FF2B5EF4-FFF2-40B4-BE49-F238E27FC236}">
                <a16:creationId xmlns:a16="http://schemas.microsoft.com/office/drawing/2014/main" id="{47DD6660-ACD3-4101-B50F-FA14D558C19D}"/>
              </a:ext>
            </a:extLst>
          </p:cNvPr>
          <p:cNvSpPr/>
          <p:nvPr/>
        </p:nvSpPr>
        <p:spPr>
          <a:xfrm>
            <a:off x="7848976" y="5072606"/>
            <a:ext cx="3534197" cy="1147219"/>
          </a:xfrm>
          <a:prstGeom prst="wedgeRoundRectCallout">
            <a:avLst>
              <a:gd name="adj1" fmla="val -143051"/>
              <a:gd name="adj2" fmla="val -215614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Dessutom kommer listan med ärenden och dess betalningsgrundande dagar som ingår i medelvärdet, att visas</a:t>
            </a:r>
          </a:p>
        </p:txBody>
      </p:sp>
    </p:spTree>
    <p:extLst>
      <p:ext uri="{BB962C8B-B14F-4D97-AF65-F5344CB8AC3E}">
        <p14:creationId xmlns:p14="http://schemas.microsoft.com/office/powerpoint/2010/main" val="41560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D69EB34-1CA7-4443-BC4B-1D5349A8E1F1}"/>
              </a:ext>
            </a:extLst>
          </p:cNvPr>
          <p:cNvSpPr/>
          <p:nvPr/>
        </p:nvSpPr>
        <p:spPr>
          <a:xfrm>
            <a:off x="2964639" y="1695913"/>
            <a:ext cx="789799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Betalningsgrundande dagar är antalet kalenderdagar från utskrivningsklar till utskrivning.</a:t>
            </a:r>
          </a:p>
          <a:p>
            <a:br>
              <a:rPr lang="sv-SE" sz="1600" dirty="0"/>
            </a:br>
            <a:r>
              <a:rPr lang="sv-SE" sz="1600" dirty="0"/>
              <a:t>Inskrivning                                                        Utskrivningsklar	Utskrivning					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>
                <a:solidFill>
                  <a:srgbClr val="FF0000"/>
                </a:solidFill>
              </a:rPr>
              <a:t>MEN, vi beaktar även...</a:t>
            </a:r>
          </a:p>
          <a:p>
            <a:endParaRPr lang="sv-SE" sz="28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1FD0E17-9274-4319-98B7-7E8AABB35849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F340B74-E81B-499D-BFE5-D79C24208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834" y="3905767"/>
            <a:ext cx="8772525" cy="390525"/>
          </a:xfrm>
          <a:prstGeom prst="rect">
            <a:avLst/>
          </a:prstGeom>
        </p:spPr>
      </p:pic>
      <p:cxnSp>
        <p:nvCxnSpPr>
          <p:cNvPr id="5" name="Rak pil 6">
            <a:extLst>
              <a:ext uri="{FF2B5EF4-FFF2-40B4-BE49-F238E27FC236}">
                <a16:creationId xmlns:a16="http://schemas.microsoft.com/office/drawing/2014/main" id="{1A823613-450C-4176-9E69-3766847697B8}"/>
              </a:ext>
            </a:extLst>
          </p:cNvPr>
          <p:cNvCxnSpPr/>
          <p:nvPr/>
        </p:nvCxnSpPr>
        <p:spPr>
          <a:xfrm>
            <a:off x="3360147" y="3277805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 7">
            <a:extLst>
              <a:ext uri="{FF2B5EF4-FFF2-40B4-BE49-F238E27FC236}">
                <a16:creationId xmlns:a16="http://schemas.microsoft.com/office/drawing/2014/main" id="{C6D6D0FD-A46A-4D20-9646-70BB7F0053BD}"/>
              </a:ext>
            </a:extLst>
          </p:cNvPr>
          <p:cNvCxnSpPr/>
          <p:nvPr/>
        </p:nvCxnSpPr>
        <p:spPr>
          <a:xfrm>
            <a:off x="6949810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8">
            <a:extLst>
              <a:ext uri="{FF2B5EF4-FFF2-40B4-BE49-F238E27FC236}">
                <a16:creationId xmlns:a16="http://schemas.microsoft.com/office/drawing/2014/main" id="{70FD708E-24AD-4E53-A8C3-A1187A140259}"/>
              </a:ext>
            </a:extLst>
          </p:cNvPr>
          <p:cNvCxnSpPr/>
          <p:nvPr/>
        </p:nvCxnSpPr>
        <p:spPr>
          <a:xfrm flipV="1">
            <a:off x="8976913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änster klammerparentes 7">
            <a:extLst>
              <a:ext uri="{FF2B5EF4-FFF2-40B4-BE49-F238E27FC236}">
                <a16:creationId xmlns:a16="http://schemas.microsoft.com/office/drawing/2014/main" id="{74016B38-E90C-42F6-A2D3-C5DEB8E088AF}"/>
              </a:ext>
            </a:extLst>
          </p:cNvPr>
          <p:cNvSpPr/>
          <p:nvPr/>
        </p:nvSpPr>
        <p:spPr>
          <a:xfrm rot="16200000">
            <a:off x="7876492" y="3976521"/>
            <a:ext cx="298592" cy="1178804"/>
          </a:xfrm>
          <a:prstGeom prst="leftBrace">
            <a:avLst>
              <a:gd name="adj1" fmla="val 34160"/>
              <a:gd name="adj2" fmla="val 50676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FB2A75-0091-49B8-8BFC-7402AB7DC21B}"/>
              </a:ext>
            </a:extLst>
          </p:cNvPr>
          <p:cNvSpPr txBox="1"/>
          <p:nvPr/>
        </p:nvSpPr>
        <p:spPr>
          <a:xfrm>
            <a:off x="6812096" y="4790615"/>
            <a:ext cx="331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Betalningsgrundande dagar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0778C6E-2C35-4DEE-B98B-61944BEC99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2621282" y="3172869"/>
            <a:ext cx="551576" cy="79561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BDADD341-960B-47D3-B0AB-0FD8F0B69D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9081392" y="3172869"/>
            <a:ext cx="551576" cy="795614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44DD7CC-5455-45A4-9B62-2C73C00968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30" y="3143365"/>
            <a:ext cx="436125" cy="45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9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5AD54D2-693C-4731-98BB-10E89F6A7CD9}"/>
              </a:ext>
            </a:extLst>
          </p:cNvPr>
          <p:cNvSpPr/>
          <p:nvPr/>
        </p:nvSpPr>
        <p:spPr>
          <a:xfrm>
            <a:off x="2964639" y="1695913"/>
            <a:ext cx="838273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Klockslaget för när Meddelande om utskrivningsklar skickas, före eller efter kl 12.00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Avbrott i process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Om SIP-möte ska hållas ska kallelse till SIP-möte skickats senast 3 kalenderdagar efter Meddelande om utskrivningsklar skickats. 	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Hemgångsdagen ingår inte</a:t>
            </a:r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BC60F55-04D2-45BB-8168-90AEAB8E920F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260755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8A728F4-F998-468F-9695-2D87D6312A66}"/>
              </a:ext>
            </a:extLst>
          </p:cNvPr>
          <p:cNvSpPr/>
          <p:nvPr/>
        </p:nvSpPr>
        <p:spPr>
          <a:xfrm>
            <a:off x="2964639" y="1695913"/>
            <a:ext cx="88564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Klockslaget för när Meddelande om utskrivningsklar skickas, före eller efter kl 12.00.</a:t>
            </a:r>
          </a:p>
          <a:p>
            <a:endParaRPr lang="sv-SE" sz="2800" dirty="0"/>
          </a:p>
          <a:p>
            <a:r>
              <a:rPr lang="sv-SE" sz="2800" dirty="0"/>
              <a:t>Om Meddelande om utskrivningsklar skickas </a:t>
            </a:r>
            <a:r>
              <a:rPr lang="sv-SE" sz="2800" u="sng" dirty="0"/>
              <a:t>före</a:t>
            </a:r>
            <a:r>
              <a:rPr lang="sv-SE" sz="2800" dirty="0"/>
              <a:t> kl 12.00</a:t>
            </a:r>
            <a:br>
              <a:rPr lang="sv-SE" sz="2800" dirty="0"/>
            </a:br>
            <a:r>
              <a:rPr lang="sv-SE" sz="2800" dirty="0"/>
              <a:t>så är första Betalningsgrundande dag, dagen efter.</a:t>
            </a:r>
          </a:p>
          <a:p>
            <a:endParaRPr lang="sv-SE" sz="2800" dirty="0"/>
          </a:p>
          <a:p>
            <a:r>
              <a:rPr lang="sv-SE" sz="2800" dirty="0"/>
              <a:t>Om Meddelande om utskrivningsklar skickas </a:t>
            </a:r>
            <a:r>
              <a:rPr lang="sv-SE" sz="2800" u="sng" dirty="0"/>
              <a:t>efter</a:t>
            </a:r>
            <a:r>
              <a:rPr lang="sv-SE" sz="2800" dirty="0"/>
              <a:t> kl 12.00</a:t>
            </a:r>
            <a:br>
              <a:rPr lang="sv-SE" sz="2800" dirty="0"/>
            </a:br>
            <a:r>
              <a:rPr lang="sv-SE" sz="2800" dirty="0"/>
              <a:t>så är första Betalningsgrundande dag, två dagar efter.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1D823F5-ACE4-4795-80A8-1C5BE62BACF0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464738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8F3F93C-ED2A-42DE-8EEA-31190428BCD6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FCA0360-996A-4A44-A18B-F59F416BC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F1036349-B633-41D1-9157-80B656A0DF1B}"/>
              </a:ext>
            </a:extLst>
          </p:cNvPr>
          <p:cNvCxnSpPr/>
          <p:nvPr/>
        </p:nvCxnSpPr>
        <p:spPr>
          <a:xfrm>
            <a:off x="4924542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56E27CEB-B590-400C-8FF3-CBF4987B903D}"/>
              </a:ext>
            </a:extLst>
          </p:cNvPr>
          <p:cNvSpPr txBox="1"/>
          <p:nvPr/>
        </p:nvSpPr>
        <p:spPr>
          <a:xfrm>
            <a:off x="3547433" y="2140936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fredag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EE76FA80-9509-4010-8F4F-9B8469B34ABC}"/>
              </a:ext>
            </a:extLst>
          </p:cNvPr>
          <p:cNvCxnSpPr/>
          <p:nvPr/>
        </p:nvCxnSpPr>
        <p:spPr>
          <a:xfrm rot="10800000">
            <a:off x="5594736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EA606596-C499-4174-AFC8-BA6141323563}"/>
              </a:ext>
            </a:extLst>
          </p:cNvPr>
          <p:cNvSpPr txBox="1"/>
          <p:nvPr/>
        </p:nvSpPr>
        <p:spPr>
          <a:xfrm>
            <a:off x="4812537" y="4501534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dag är lördag</a:t>
            </a:r>
          </a:p>
        </p:txBody>
      </p:sp>
    </p:spTree>
    <p:extLst>
      <p:ext uri="{BB962C8B-B14F-4D97-AF65-F5344CB8AC3E}">
        <p14:creationId xmlns:p14="http://schemas.microsoft.com/office/powerpoint/2010/main" val="13854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EE8C9B1-7687-42F7-83EF-2EEA5E861D28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0B90286-BFB9-425D-A850-3862C2D08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B6436589-D885-4442-B56E-72C50EB5C9A4}"/>
              </a:ext>
            </a:extLst>
          </p:cNvPr>
          <p:cNvCxnSpPr/>
          <p:nvPr/>
        </p:nvCxnSpPr>
        <p:spPr>
          <a:xfrm>
            <a:off x="5233014" y="2849925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33A904B7-5CFF-43EA-99D7-94D604AC6A03}"/>
              </a:ext>
            </a:extLst>
          </p:cNvPr>
          <p:cNvSpPr txBox="1"/>
          <p:nvPr/>
        </p:nvSpPr>
        <p:spPr>
          <a:xfrm>
            <a:off x="3547433" y="2140936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efter</a:t>
            </a:r>
            <a:r>
              <a:rPr lang="sv-SE" dirty="0"/>
              <a:t> kl 12.00 på fredag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0E0CB528-E59E-4318-A75D-8B559917BF22}"/>
              </a:ext>
            </a:extLst>
          </p:cNvPr>
          <p:cNvCxnSpPr/>
          <p:nvPr/>
        </p:nvCxnSpPr>
        <p:spPr>
          <a:xfrm rot="10800000">
            <a:off x="6200664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570E4AC4-F0D8-458A-85F8-8BCEEA184912}"/>
              </a:ext>
            </a:extLst>
          </p:cNvPr>
          <p:cNvSpPr txBox="1"/>
          <p:nvPr/>
        </p:nvSpPr>
        <p:spPr>
          <a:xfrm>
            <a:off x="4812537" y="4501534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dag är söndag</a:t>
            </a:r>
          </a:p>
        </p:txBody>
      </p:sp>
    </p:spTree>
    <p:extLst>
      <p:ext uri="{BB962C8B-B14F-4D97-AF65-F5344CB8AC3E}">
        <p14:creationId xmlns:p14="http://schemas.microsoft.com/office/powerpoint/2010/main" val="329409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E954CA7-A92D-4B9E-B156-55B211A86B1A}"/>
              </a:ext>
            </a:extLst>
          </p:cNvPr>
          <p:cNvSpPr/>
          <p:nvPr/>
        </p:nvSpPr>
        <p:spPr>
          <a:xfrm>
            <a:off x="2689217" y="1739980"/>
            <a:ext cx="88564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 startAt="2"/>
            </a:pPr>
            <a:r>
              <a:rPr lang="sv-SE" sz="2800" dirty="0"/>
              <a:t>Avbrott i process</a:t>
            </a:r>
          </a:p>
          <a:p>
            <a:endParaRPr lang="sv-SE" sz="2800" dirty="0"/>
          </a:p>
          <a:p>
            <a:r>
              <a:rPr lang="sv-SE" sz="2800" dirty="0"/>
              <a:t>Dagen då avbrottet startar räknas </a:t>
            </a:r>
            <a:r>
              <a:rPr lang="sv-SE" sz="2800" u="sng" dirty="0"/>
              <a:t>inte</a:t>
            </a:r>
            <a:r>
              <a:rPr lang="sv-SE" sz="2800" dirty="0"/>
              <a:t> som betalningsgrundande.</a:t>
            </a:r>
          </a:p>
          <a:p>
            <a:endParaRPr lang="sv-SE" sz="2800" dirty="0"/>
          </a:p>
          <a:p>
            <a:r>
              <a:rPr lang="sv-SE" sz="2800" dirty="0"/>
              <a:t>Dagen efter att Meddelande om utskrivningsklar skickas igen, återstartar beräkningen av betalningsgrundande dagar. Här tar vi inte hänsyn till klockslag.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BBB2047-FB2E-41C6-BAE9-75BC4F374629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sp>
        <p:nvSpPr>
          <p:cNvPr id="4" name="Rundad rektangulär 3">
            <a:extLst>
              <a:ext uri="{FF2B5EF4-FFF2-40B4-BE49-F238E27FC236}">
                <a16:creationId xmlns:a16="http://schemas.microsoft.com/office/drawing/2014/main" id="{AEC17241-81E9-4356-B947-A14D19B4948F}"/>
              </a:ext>
            </a:extLst>
          </p:cNvPr>
          <p:cNvSpPr/>
          <p:nvPr/>
        </p:nvSpPr>
        <p:spPr>
          <a:xfrm>
            <a:off x="7700790" y="385590"/>
            <a:ext cx="4358425" cy="2800981"/>
          </a:xfrm>
          <a:prstGeom prst="wedgeRoundRectCallout">
            <a:avLst>
              <a:gd name="adj1" fmla="val -94484"/>
              <a:gd name="adj2" fmla="val 37763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Skickas endast efter att </a:t>
            </a:r>
            <a:br>
              <a:rPr lang="sv-SE" dirty="0"/>
            </a:br>
            <a:r>
              <a:rPr lang="sv-SE" dirty="0"/>
              <a:t>Meddelande om utskrivningsklar skickats.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Orsak:</a:t>
            </a:r>
          </a:p>
          <a:p>
            <a:pPr lvl="1"/>
            <a:r>
              <a:rPr lang="sv-SE" dirty="0"/>
              <a:t>Förändrat tillstånd</a:t>
            </a:r>
          </a:p>
          <a:p>
            <a:pPr lvl="1"/>
            <a:r>
              <a:rPr lang="sv-SE" dirty="0"/>
              <a:t>Smitta på enheten</a:t>
            </a:r>
          </a:p>
          <a:p>
            <a:pPr lvl="1"/>
            <a:r>
              <a:rPr lang="sv-SE" dirty="0"/>
              <a:t>Annan</a:t>
            </a:r>
          </a:p>
          <a:p>
            <a:r>
              <a:rPr lang="sv-SE" dirty="0"/>
              <a:t>Stoppar beräkningen av betalnings-grundande dagar temporärt.</a:t>
            </a:r>
          </a:p>
        </p:txBody>
      </p:sp>
      <p:sp>
        <p:nvSpPr>
          <p:cNvPr id="5" name="Rundad rektangulär 6">
            <a:extLst>
              <a:ext uri="{FF2B5EF4-FFF2-40B4-BE49-F238E27FC236}">
                <a16:creationId xmlns:a16="http://schemas.microsoft.com/office/drawing/2014/main" id="{78C6C0E3-CEEB-4D77-A276-AFD92646CD7E}"/>
              </a:ext>
            </a:extLst>
          </p:cNvPr>
          <p:cNvSpPr/>
          <p:nvPr/>
        </p:nvSpPr>
        <p:spPr>
          <a:xfrm>
            <a:off x="7713280" y="4011771"/>
            <a:ext cx="4345936" cy="2436259"/>
          </a:xfrm>
          <a:prstGeom prst="wedgeRoundRectCallout">
            <a:avLst>
              <a:gd name="adj1" fmla="val -96823"/>
              <a:gd name="adj2" fmla="val -94984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Kan skickas under hela ärendet.</a:t>
            </a:r>
            <a:br>
              <a:rPr lang="sv-SE" dirty="0"/>
            </a:br>
            <a:endParaRPr lang="sv-SE" dirty="0"/>
          </a:p>
          <a:p>
            <a:r>
              <a:rPr lang="sv-SE" dirty="0"/>
              <a:t>Orsak:</a:t>
            </a:r>
          </a:p>
          <a:p>
            <a:pPr lvl="1"/>
            <a:r>
              <a:rPr lang="sv-SE" dirty="0"/>
              <a:t>Avliden</a:t>
            </a:r>
          </a:p>
          <a:p>
            <a:pPr lvl="1"/>
            <a:r>
              <a:rPr lang="sv-SE" dirty="0"/>
              <a:t>Patienten vill inte fortsätta processen</a:t>
            </a:r>
          </a:p>
          <a:p>
            <a:r>
              <a:rPr lang="sv-SE" dirty="0"/>
              <a:t>Avslutar ärendet och beräkningen av betalningsgrundande dagar.</a:t>
            </a:r>
          </a:p>
        </p:txBody>
      </p:sp>
    </p:spTree>
    <p:extLst>
      <p:ext uri="{BB962C8B-B14F-4D97-AF65-F5344CB8AC3E}">
        <p14:creationId xmlns:p14="http://schemas.microsoft.com/office/powerpoint/2010/main" val="278795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4965B4F-1C21-40B4-A231-453F0677571F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222D8ED-3222-455F-8D60-863EA84E5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2F341F41-1FD7-4151-9FE1-08EA46E2D0E4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CB1AEA3E-8DC7-4ED3-B129-385CCA6E3E61}"/>
              </a:ext>
            </a:extLst>
          </p:cNvPr>
          <p:cNvSpPr txBox="1"/>
          <p:nvPr/>
        </p:nvSpPr>
        <p:spPr>
          <a:xfrm>
            <a:off x="1685582" y="2062675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6E2CB60C-A91B-4DA3-A1F1-AB1D97A798A2}"/>
              </a:ext>
            </a:extLst>
          </p:cNvPr>
          <p:cNvCxnSpPr/>
          <p:nvPr/>
        </p:nvCxnSpPr>
        <p:spPr>
          <a:xfrm rot="10800000">
            <a:off x="3732885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BDBA6982-C7D0-44BA-AE51-41D8E13D93E9}"/>
              </a:ext>
            </a:extLst>
          </p:cNvPr>
          <p:cNvSpPr txBox="1"/>
          <p:nvPr/>
        </p:nvSpPr>
        <p:spPr>
          <a:xfrm>
            <a:off x="2366793" y="4501532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cxnSp>
        <p:nvCxnSpPr>
          <p:cNvPr id="8" name="Rak pil 8">
            <a:extLst>
              <a:ext uri="{FF2B5EF4-FFF2-40B4-BE49-F238E27FC236}">
                <a16:creationId xmlns:a16="http://schemas.microsoft.com/office/drawing/2014/main" id="{0DD4F78B-F6D7-4225-9C05-DF6C90FC16CD}"/>
              </a:ext>
            </a:extLst>
          </p:cNvPr>
          <p:cNvCxnSpPr/>
          <p:nvPr/>
        </p:nvCxnSpPr>
        <p:spPr>
          <a:xfrm>
            <a:off x="5594735" y="2817104"/>
            <a:ext cx="0" cy="6279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A2B18CA8-0910-4B66-BD9B-DF762BC954F9}"/>
              </a:ext>
            </a:extLst>
          </p:cNvPr>
          <p:cNvSpPr txBox="1"/>
          <p:nvPr/>
        </p:nvSpPr>
        <p:spPr>
          <a:xfrm>
            <a:off x="5067761" y="2062675"/>
            <a:ext cx="178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Avbrott</a:t>
            </a:r>
            <a:r>
              <a:rPr lang="sv-SE" dirty="0"/>
              <a:t> </a:t>
            </a:r>
            <a:r>
              <a:rPr lang="sv-SE" b="1" dirty="0"/>
              <a:t>i process</a:t>
            </a:r>
          </a:p>
          <a:p>
            <a:r>
              <a:rPr lang="sv-SE" dirty="0"/>
              <a:t>startar på lördag</a:t>
            </a:r>
          </a:p>
        </p:txBody>
      </p:sp>
      <p:cxnSp>
        <p:nvCxnSpPr>
          <p:cNvPr id="10" name="Rak pil 11">
            <a:extLst>
              <a:ext uri="{FF2B5EF4-FFF2-40B4-BE49-F238E27FC236}">
                <a16:creationId xmlns:a16="http://schemas.microsoft.com/office/drawing/2014/main" id="{EF61B632-2192-43C7-80A7-DCA834508F22}"/>
              </a:ext>
            </a:extLst>
          </p:cNvPr>
          <p:cNvCxnSpPr/>
          <p:nvPr/>
        </p:nvCxnSpPr>
        <p:spPr>
          <a:xfrm>
            <a:off x="7639944" y="2817104"/>
            <a:ext cx="0" cy="6279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2BB4552D-B3AA-4B2D-BE8D-2AA6B833211E}"/>
              </a:ext>
            </a:extLst>
          </p:cNvPr>
          <p:cNvSpPr txBox="1"/>
          <p:nvPr/>
        </p:nvSpPr>
        <p:spPr>
          <a:xfrm>
            <a:off x="6907579" y="2062675"/>
            <a:ext cx="3594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Meddelande om utskrivningsklar</a:t>
            </a:r>
          </a:p>
          <a:p>
            <a:r>
              <a:rPr lang="sv-SE" dirty="0"/>
              <a:t>skickas på tisdag</a:t>
            </a:r>
          </a:p>
        </p:txBody>
      </p:sp>
      <p:sp>
        <p:nvSpPr>
          <p:cNvPr id="12" name="Vänster klammerparentes 11">
            <a:extLst>
              <a:ext uri="{FF2B5EF4-FFF2-40B4-BE49-F238E27FC236}">
                <a16:creationId xmlns:a16="http://schemas.microsoft.com/office/drawing/2014/main" id="{14A579AD-3D72-43F4-AFBD-456594E5F0E2}"/>
              </a:ext>
            </a:extLst>
          </p:cNvPr>
          <p:cNvSpPr/>
          <p:nvPr/>
        </p:nvSpPr>
        <p:spPr>
          <a:xfrm rot="16200000">
            <a:off x="6370503" y="2917858"/>
            <a:ext cx="473725" cy="2385152"/>
          </a:xfrm>
          <a:prstGeom prst="leftBrace">
            <a:avLst>
              <a:gd name="adj1" fmla="val 29263"/>
              <a:gd name="adj2" fmla="val 52545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249BFC8B-DBBB-44BC-85CB-E22AD17D1D62}"/>
              </a:ext>
            </a:extLst>
          </p:cNvPr>
          <p:cNvSpPr txBox="1"/>
          <p:nvPr/>
        </p:nvSpPr>
        <p:spPr>
          <a:xfrm>
            <a:off x="5414789" y="4501532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Lördag till tisdag är inte  betalningsgrundande dagar</a:t>
            </a:r>
          </a:p>
        </p:txBody>
      </p:sp>
      <p:cxnSp>
        <p:nvCxnSpPr>
          <p:cNvPr id="14" name="Rak pil 14">
            <a:extLst>
              <a:ext uri="{FF2B5EF4-FFF2-40B4-BE49-F238E27FC236}">
                <a16:creationId xmlns:a16="http://schemas.microsoft.com/office/drawing/2014/main" id="{1A287EC2-92E5-4255-B578-5D2CA396FAA1}"/>
              </a:ext>
            </a:extLst>
          </p:cNvPr>
          <p:cNvCxnSpPr/>
          <p:nvPr/>
        </p:nvCxnSpPr>
        <p:spPr>
          <a:xfrm flipH="1" flipV="1">
            <a:off x="8071695" y="3814479"/>
            <a:ext cx="438834" cy="552444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A6937650-34A3-42B6-9AD1-3C64DB5652D5}"/>
              </a:ext>
            </a:extLst>
          </p:cNvPr>
          <p:cNvSpPr txBox="1"/>
          <p:nvPr/>
        </p:nvSpPr>
        <p:spPr>
          <a:xfrm>
            <a:off x="8291112" y="4501532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Onsdag återstartar räknandet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2702713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C283FD4-5097-440D-AA71-795E43C030A1}"/>
              </a:ext>
            </a:extLst>
          </p:cNvPr>
          <p:cNvSpPr/>
          <p:nvPr/>
        </p:nvSpPr>
        <p:spPr>
          <a:xfrm>
            <a:off x="2964639" y="1695913"/>
            <a:ext cx="88564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 startAt="3"/>
            </a:pPr>
            <a:r>
              <a:rPr lang="sv-SE" sz="2800" dirty="0"/>
              <a:t>Kallelse till SIP-möte, om SIP-möte ska hållas</a:t>
            </a:r>
          </a:p>
          <a:p>
            <a:endParaRPr lang="sv-SE" sz="2800" dirty="0"/>
          </a:p>
          <a:p>
            <a:r>
              <a:rPr lang="sv-SE" sz="2800" dirty="0"/>
              <a:t>Kallelse till SIP-möte ska skickas senast kl 24.00 tredje kalenderdagen efter att Meddelande om utskrivningsklar skickats.</a:t>
            </a:r>
            <a:br>
              <a:rPr lang="sv-SE" sz="2800" dirty="0"/>
            </a:br>
            <a:r>
              <a:rPr lang="sv-SE" sz="2800" dirty="0"/>
              <a:t>Hänsyn tas till om Meddelande om utskrivningsklar skickats</a:t>
            </a:r>
            <a:br>
              <a:rPr lang="sv-SE" sz="2800" dirty="0"/>
            </a:br>
            <a:r>
              <a:rPr lang="sv-SE" sz="2800" dirty="0"/>
              <a:t>före eller efter kl 12.00.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9418B1C-4A31-4D14-A198-4EBDA6A81258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sp>
        <p:nvSpPr>
          <p:cNvPr id="4" name="Rundad rektangulär 3">
            <a:extLst>
              <a:ext uri="{FF2B5EF4-FFF2-40B4-BE49-F238E27FC236}">
                <a16:creationId xmlns:a16="http://schemas.microsoft.com/office/drawing/2014/main" id="{40BB80D5-FA69-45D1-93FA-4DB104A8CBEB}"/>
              </a:ext>
            </a:extLst>
          </p:cNvPr>
          <p:cNvSpPr/>
          <p:nvPr/>
        </p:nvSpPr>
        <p:spPr>
          <a:xfrm>
            <a:off x="8328753" y="1172638"/>
            <a:ext cx="3492346" cy="896848"/>
          </a:xfrm>
          <a:prstGeom prst="wedgeRoundRectCallout">
            <a:avLst>
              <a:gd name="adj1" fmla="val -52954"/>
              <a:gd name="adj2" fmla="val 120718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Om SIP-möte ska hållas, bestäms </a:t>
            </a:r>
            <a:br>
              <a:rPr lang="sv-SE" dirty="0"/>
            </a:br>
            <a:r>
              <a:rPr lang="sv-SE" dirty="0"/>
              <a:t>under Planeringen.</a:t>
            </a:r>
          </a:p>
        </p:txBody>
      </p:sp>
    </p:spTree>
    <p:extLst>
      <p:ext uri="{BB962C8B-B14F-4D97-AF65-F5344CB8AC3E}">
        <p14:creationId xmlns:p14="http://schemas.microsoft.com/office/powerpoint/2010/main" val="24803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15DF0E1-3BC1-4AC4-9D28-1AAAFC2F62B4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9A4AE7D-1B6E-4C88-9E14-B76BB546D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0F3E681E-D637-40F4-A071-C39D01A4E41D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B27F3A40-7B14-4605-B12B-5C054C0783B7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FE59860E-2694-416F-94F5-3A4B8221F1DE}"/>
              </a:ext>
            </a:extLst>
          </p:cNvPr>
          <p:cNvCxnSpPr/>
          <p:nvPr/>
        </p:nvCxnSpPr>
        <p:spPr>
          <a:xfrm rot="10800000">
            <a:off x="3732885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FF79E00D-4F27-4394-937C-6F9C9FADA56C}"/>
              </a:ext>
            </a:extLst>
          </p:cNvPr>
          <p:cNvSpPr txBox="1"/>
          <p:nvPr/>
        </p:nvSpPr>
        <p:spPr>
          <a:xfrm>
            <a:off x="2366793" y="4501533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sp>
        <p:nvSpPr>
          <p:cNvPr id="8" name="Rektangel med rundade hörn 14">
            <a:extLst>
              <a:ext uri="{FF2B5EF4-FFF2-40B4-BE49-F238E27FC236}">
                <a16:creationId xmlns:a16="http://schemas.microsoft.com/office/drawing/2014/main" id="{F096EB3D-F1EE-4790-8FB3-8E8D43BB4208}"/>
              </a:ext>
            </a:extLst>
          </p:cNvPr>
          <p:cNvSpPr/>
          <p:nvPr/>
        </p:nvSpPr>
        <p:spPr>
          <a:xfrm>
            <a:off x="9197252" y="4660790"/>
            <a:ext cx="2247441" cy="1068636"/>
          </a:xfrm>
          <a:prstGeom prst="roundRect">
            <a:avLst/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Det är beslutat att </a:t>
            </a:r>
            <a:br>
              <a:rPr lang="sv-SE" dirty="0"/>
            </a:br>
            <a:r>
              <a:rPr lang="sv-SE" dirty="0"/>
              <a:t>SIP-möte ska hållas</a:t>
            </a:r>
          </a:p>
        </p:txBody>
      </p:sp>
      <p:cxnSp>
        <p:nvCxnSpPr>
          <p:cNvPr id="9" name="Rak pil 15">
            <a:extLst>
              <a:ext uri="{FF2B5EF4-FFF2-40B4-BE49-F238E27FC236}">
                <a16:creationId xmlns:a16="http://schemas.microsoft.com/office/drawing/2014/main" id="{468F48B7-7508-42FA-9DD6-48FAF202939B}"/>
              </a:ext>
            </a:extLst>
          </p:cNvPr>
          <p:cNvCxnSpPr/>
          <p:nvPr/>
        </p:nvCxnSpPr>
        <p:spPr>
          <a:xfrm flipH="1">
            <a:off x="4676661" y="2450014"/>
            <a:ext cx="1006209" cy="4777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16">
            <a:extLst>
              <a:ext uri="{FF2B5EF4-FFF2-40B4-BE49-F238E27FC236}">
                <a16:creationId xmlns:a16="http://schemas.microsoft.com/office/drawing/2014/main" id="{17E1BC1E-8A64-4B93-8155-3988B4701DF1}"/>
              </a:ext>
            </a:extLst>
          </p:cNvPr>
          <p:cNvCxnSpPr/>
          <p:nvPr/>
        </p:nvCxnSpPr>
        <p:spPr>
          <a:xfrm>
            <a:off x="5361545" y="3406509"/>
            <a:ext cx="0" cy="62796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änster klammerparentes 10">
            <a:extLst>
              <a:ext uri="{FF2B5EF4-FFF2-40B4-BE49-F238E27FC236}">
                <a16:creationId xmlns:a16="http://schemas.microsoft.com/office/drawing/2014/main" id="{73457A40-DDBC-4556-86A7-555D6C0746A4}"/>
              </a:ext>
            </a:extLst>
          </p:cNvPr>
          <p:cNvSpPr/>
          <p:nvPr/>
        </p:nvSpPr>
        <p:spPr>
          <a:xfrm rot="5400000" flipV="1">
            <a:off x="4239486" y="2220650"/>
            <a:ext cx="462141" cy="1781981"/>
          </a:xfrm>
          <a:prstGeom prst="leftBrace">
            <a:avLst>
              <a:gd name="adj1" fmla="val 29788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36166D5-E9A0-4A62-AA05-CCA6815D42AA}"/>
              </a:ext>
            </a:extLst>
          </p:cNvPr>
          <p:cNvSpPr txBox="1"/>
          <p:nvPr/>
        </p:nvSpPr>
        <p:spPr>
          <a:xfrm>
            <a:off x="5958293" y="2126849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Kallelse till SIP-möte </a:t>
            </a:r>
            <a:r>
              <a:rPr lang="sv-SE" dirty="0"/>
              <a:t>ska skickas innan kl 24.00 på fredag. </a:t>
            </a:r>
          </a:p>
        </p:txBody>
      </p:sp>
      <p:sp>
        <p:nvSpPr>
          <p:cNvPr id="13" name="Rundad rektangulär 20">
            <a:extLst>
              <a:ext uri="{FF2B5EF4-FFF2-40B4-BE49-F238E27FC236}">
                <a16:creationId xmlns:a16="http://schemas.microsoft.com/office/drawing/2014/main" id="{12BE6644-32C5-4FC9-BB44-307013B036B9}"/>
              </a:ext>
            </a:extLst>
          </p:cNvPr>
          <p:cNvSpPr/>
          <p:nvPr/>
        </p:nvSpPr>
        <p:spPr>
          <a:xfrm>
            <a:off x="8295703" y="649362"/>
            <a:ext cx="3492346" cy="896848"/>
          </a:xfrm>
          <a:prstGeom prst="wedgeRoundRectCallout">
            <a:avLst>
              <a:gd name="adj1" fmla="val -52954"/>
              <a:gd name="adj2" fmla="val 120718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Om INTE, blir antal Betalningsgrundande dagar = 0</a:t>
            </a:r>
          </a:p>
        </p:txBody>
      </p:sp>
    </p:spTree>
    <p:extLst>
      <p:ext uri="{BB962C8B-B14F-4D97-AF65-F5344CB8AC3E}">
        <p14:creationId xmlns:p14="http://schemas.microsoft.com/office/powerpoint/2010/main" val="403544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B138B9C5-A50A-475C-810A-7E57C8221CC8}"/>
              </a:ext>
            </a:extLst>
          </p:cNvPr>
          <p:cNvSpPr/>
          <p:nvPr/>
        </p:nvSpPr>
        <p:spPr>
          <a:xfrm>
            <a:off x="2560235" y="628735"/>
            <a:ext cx="87671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Västra Götalandsregionen och dess 49 kommuner har enats om en ny betalningsmodell.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Modellen delar upp ärenden i SAMSA i 2 grupper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Ärenden med ≤ 7 betalningsgrundande dagar, som ingår i medelvärdesberäkningen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7-dagarsregeln gäller ärenden med &gt; 7 betalningsgrundande dagar  </a:t>
            </a:r>
            <a:br>
              <a:rPr lang="sv-SE" sz="2800" dirty="0"/>
            </a:br>
            <a:endParaRPr lang="sv-SE" sz="2800" dirty="0"/>
          </a:p>
          <a:p>
            <a:endParaRPr lang="sv-SE" sz="2800" dirty="0"/>
          </a:p>
          <a:p>
            <a:endParaRPr lang="sv-SE" sz="1600" dirty="0"/>
          </a:p>
        </p:txBody>
      </p:sp>
      <p:sp>
        <p:nvSpPr>
          <p:cNvPr id="7" name="Rundad rektangulär 4">
            <a:extLst>
              <a:ext uri="{FF2B5EF4-FFF2-40B4-BE49-F238E27FC236}">
                <a16:creationId xmlns:a16="http://schemas.microsoft.com/office/drawing/2014/main" id="{F864A584-D4FF-4A20-8298-1E911D2A1B39}"/>
              </a:ext>
            </a:extLst>
          </p:cNvPr>
          <p:cNvSpPr/>
          <p:nvPr/>
        </p:nvSpPr>
        <p:spPr>
          <a:xfrm>
            <a:off x="7922029" y="167825"/>
            <a:ext cx="4104980" cy="1145756"/>
          </a:xfrm>
          <a:prstGeom prst="wedgeRoundRectCallout">
            <a:avLst>
              <a:gd name="adj1" fmla="val -35429"/>
              <a:gd name="adj2" fmla="val 179775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Beräkningen av betalningsgrundande dagar beskrivs nedan </a:t>
            </a:r>
          </a:p>
        </p:txBody>
      </p:sp>
    </p:spTree>
    <p:extLst>
      <p:ext uri="{BB962C8B-B14F-4D97-AF65-F5344CB8AC3E}">
        <p14:creationId xmlns:p14="http://schemas.microsoft.com/office/powerpoint/2010/main" val="11965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FB38422-01A8-4E30-9FD7-21D968039717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5F09593-2211-447C-A093-A9774EA2C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84E272C1-4D9D-409E-AD27-4D688E4EB4E6}"/>
              </a:ext>
            </a:extLst>
          </p:cNvPr>
          <p:cNvCxnSpPr/>
          <p:nvPr/>
        </p:nvCxnSpPr>
        <p:spPr>
          <a:xfrm>
            <a:off x="3371163" y="288057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8478BC77-A76D-450B-8B8F-B7D5FEB882FF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efter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AACEF6B7-2EA6-45E9-B7DD-9686CB1C8FE5}"/>
              </a:ext>
            </a:extLst>
          </p:cNvPr>
          <p:cNvCxnSpPr/>
          <p:nvPr/>
        </p:nvCxnSpPr>
        <p:spPr>
          <a:xfrm rot="10800000">
            <a:off x="4360846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AB4B9563-03FF-4E1B-AB2B-7E76D8086B3C}"/>
              </a:ext>
            </a:extLst>
          </p:cNvPr>
          <p:cNvSpPr txBox="1"/>
          <p:nvPr/>
        </p:nvSpPr>
        <p:spPr>
          <a:xfrm>
            <a:off x="2366793" y="4501533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torsdag</a:t>
            </a:r>
          </a:p>
        </p:txBody>
      </p:sp>
      <p:sp>
        <p:nvSpPr>
          <p:cNvPr id="8" name="Rektangel med rundade hörn 14">
            <a:extLst>
              <a:ext uri="{FF2B5EF4-FFF2-40B4-BE49-F238E27FC236}">
                <a16:creationId xmlns:a16="http://schemas.microsoft.com/office/drawing/2014/main" id="{570AE3C5-259C-42E4-945B-A76237BAF2CF}"/>
              </a:ext>
            </a:extLst>
          </p:cNvPr>
          <p:cNvSpPr/>
          <p:nvPr/>
        </p:nvSpPr>
        <p:spPr>
          <a:xfrm>
            <a:off x="9197252" y="4660790"/>
            <a:ext cx="2247441" cy="1068636"/>
          </a:xfrm>
          <a:prstGeom prst="roundRect">
            <a:avLst/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Det är beslutat att </a:t>
            </a:r>
            <a:br>
              <a:rPr lang="sv-SE" dirty="0"/>
            </a:br>
            <a:r>
              <a:rPr lang="sv-SE" dirty="0"/>
              <a:t>SIP-möte ska hållas</a:t>
            </a:r>
          </a:p>
        </p:txBody>
      </p:sp>
      <p:cxnSp>
        <p:nvCxnSpPr>
          <p:cNvPr id="9" name="Rak pil 15">
            <a:extLst>
              <a:ext uri="{FF2B5EF4-FFF2-40B4-BE49-F238E27FC236}">
                <a16:creationId xmlns:a16="http://schemas.microsoft.com/office/drawing/2014/main" id="{39709500-FB7F-40BA-983D-039B8B1F426D}"/>
              </a:ext>
            </a:extLst>
          </p:cNvPr>
          <p:cNvCxnSpPr/>
          <p:nvPr/>
        </p:nvCxnSpPr>
        <p:spPr>
          <a:xfrm flipH="1">
            <a:off x="5304622" y="2450014"/>
            <a:ext cx="1006209" cy="4777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16">
            <a:extLst>
              <a:ext uri="{FF2B5EF4-FFF2-40B4-BE49-F238E27FC236}">
                <a16:creationId xmlns:a16="http://schemas.microsoft.com/office/drawing/2014/main" id="{7A5EDFA0-8F54-4858-B8DA-5E57C6C01DC8}"/>
              </a:ext>
            </a:extLst>
          </p:cNvPr>
          <p:cNvCxnSpPr/>
          <p:nvPr/>
        </p:nvCxnSpPr>
        <p:spPr>
          <a:xfrm>
            <a:off x="5989506" y="3406509"/>
            <a:ext cx="0" cy="62796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änster klammerparentes 10">
            <a:extLst>
              <a:ext uri="{FF2B5EF4-FFF2-40B4-BE49-F238E27FC236}">
                <a16:creationId xmlns:a16="http://schemas.microsoft.com/office/drawing/2014/main" id="{2FAD67C4-4103-43CC-951C-0482B7FC68F5}"/>
              </a:ext>
            </a:extLst>
          </p:cNvPr>
          <p:cNvSpPr/>
          <p:nvPr/>
        </p:nvSpPr>
        <p:spPr>
          <a:xfrm rot="5400000" flipV="1">
            <a:off x="4867447" y="2220650"/>
            <a:ext cx="462141" cy="1781981"/>
          </a:xfrm>
          <a:prstGeom prst="leftBrace">
            <a:avLst>
              <a:gd name="adj1" fmla="val 8333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869C564-D8A9-4449-85ED-C0406A92F26B}"/>
              </a:ext>
            </a:extLst>
          </p:cNvPr>
          <p:cNvSpPr txBox="1"/>
          <p:nvPr/>
        </p:nvSpPr>
        <p:spPr>
          <a:xfrm>
            <a:off x="6586254" y="2126849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Kallelse till SIP-möte </a:t>
            </a:r>
            <a:r>
              <a:rPr lang="sv-SE" dirty="0"/>
              <a:t>ska skickas innan kl 24.00 på lördag. </a:t>
            </a:r>
          </a:p>
        </p:txBody>
      </p:sp>
      <p:sp>
        <p:nvSpPr>
          <p:cNvPr id="13" name="Rundad rektangulär 12">
            <a:extLst>
              <a:ext uri="{FF2B5EF4-FFF2-40B4-BE49-F238E27FC236}">
                <a16:creationId xmlns:a16="http://schemas.microsoft.com/office/drawing/2014/main" id="{1BE9C02D-3F64-4013-A512-6BEA914AAF0D}"/>
              </a:ext>
            </a:extLst>
          </p:cNvPr>
          <p:cNvSpPr/>
          <p:nvPr/>
        </p:nvSpPr>
        <p:spPr>
          <a:xfrm>
            <a:off x="8295703" y="649362"/>
            <a:ext cx="3492346" cy="896848"/>
          </a:xfrm>
          <a:prstGeom prst="wedgeRoundRectCallout">
            <a:avLst>
              <a:gd name="adj1" fmla="val -52954"/>
              <a:gd name="adj2" fmla="val 120718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Om INTE blir antal Betalningsgrundande dagar = 0</a:t>
            </a:r>
          </a:p>
        </p:txBody>
      </p:sp>
    </p:spTree>
    <p:extLst>
      <p:ext uri="{BB962C8B-B14F-4D97-AF65-F5344CB8AC3E}">
        <p14:creationId xmlns:p14="http://schemas.microsoft.com/office/powerpoint/2010/main" val="413904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B3329B9-B8B2-41D4-A7ED-F457D00EF79E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sp>
        <p:nvSpPr>
          <p:cNvPr id="3" name="Rektangel med rundade hörn 14">
            <a:extLst>
              <a:ext uri="{FF2B5EF4-FFF2-40B4-BE49-F238E27FC236}">
                <a16:creationId xmlns:a16="http://schemas.microsoft.com/office/drawing/2014/main" id="{BDD47917-BAC0-4236-9E86-21A39FEDDA4F}"/>
              </a:ext>
            </a:extLst>
          </p:cNvPr>
          <p:cNvSpPr/>
          <p:nvPr/>
        </p:nvSpPr>
        <p:spPr>
          <a:xfrm>
            <a:off x="2266812" y="1795008"/>
            <a:ext cx="8917236" cy="779211"/>
          </a:xfrm>
          <a:prstGeom prst="roundRect">
            <a:avLst/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Om det är beslutat att </a:t>
            </a:r>
            <a:r>
              <a:rPr lang="sv-SE" dirty="0">
                <a:solidFill>
                  <a:srgbClr val="FF0000"/>
                </a:solidFill>
              </a:rPr>
              <a:t>INTE</a:t>
            </a:r>
            <a:r>
              <a:rPr lang="sv-SE" dirty="0"/>
              <a:t> hålla SIP-MÖTE eller </a:t>
            </a:r>
            <a:br>
              <a:rPr lang="sv-SE" dirty="0"/>
            </a:br>
            <a:r>
              <a:rPr lang="sv-SE" dirty="0"/>
              <a:t>om beslut om SIP-möte saknas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FA1BE83-5371-4EBF-8604-0A7413995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834" y="3905767"/>
            <a:ext cx="8772525" cy="390525"/>
          </a:xfrm>
          <a:prstGeom prst="rect">
            <a:avLst/>
          </a:prstGeom>
        </p:spPr>
      </p:pic>
      <p:cxnSp>
        <p:nvCxnSpPr>
          <p:cNvPr id="5" name="Rak pil 19">
            <a:extLst>
              <a:ext uri="{FF2B5EF4-FFF2-40B4-BE49-F238E27FC236}">
                <a16:creationId xmlns:a16="http://schemas.microsoft.com/office/drawing/2014/main" id="{048F4933-D1C7-4D09-9F2D-FEA65F7B197A}"/>
              </a:ext>
            </a:extLst>
          </p:cNvPr>
          <p:cNvCxnSpPr/>
          <p:nvPr/>
        </p:nvCxnSpPr>
        <p:spPr>
          <a:xfrm>
            <a:off x="3360147" y="3277805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 20">
            <a:extLst>
              <a:ext uri="{FF2B5EF4-FFF2-40B4-BE49-F238E27FC236}">
                <a16:creationId xmlns:a16="http://schemas.microsoft.com/office/drawing/2014/main" id="{64B72BA3-ACE8-46BC-A174-A48BBF3611BD}"/>
              </a:ext>
            </a:extLst>
          </p:cNvPr>
          <p:cNvCxnSpPr/>
          <p:nvPr/>
        </p:nvCxnSpPr>
        <p:spPr>
          <a:xfrm>
            <a:off x="6949810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21">
            <a:extLst>
              <a:ext uri="{FF2B5EF4-FFF2-40B4-BE49-F238E27FC236}">
                <a16:creationId xmlns:a16="http://schemas.microsoft.com/office/drawing/2014/main" id="{83B0D18D-6228-4E08-A55A-C06DEE096F0C}"/>
              </a:ext>
            </a:extLst>
          </p:cNvPr>
          <p:cNvCxnSpPr/>
          <p:nvPr/>
        </p:nvCxnSpPr>
        <p:spPr>
          <a:xfrm flipV="1">
            <a:off x="8976913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änster klammerparentes 7">
            <a:extLst>
              <a:ext uri="{FF2B5EF4-FFF2-40B4-BE49-F238E27FC236}">
                <a16:creationId xmlns:a16="http://schemas.microsoft.com/office/drawing/2014/main" id="{E2B994E5-9134-4611-9DEE-794BB1E55D54}"/>
              </a:ext>
            </a:extLst>
          </p:cNvPr>
          <p:cNvSpPr/>
          <p:nvPr/>
        </p:nvSpPr>
        <p:spPr>
          <a:xfrm rot="16200000">
            <a:off x="7876492" y="3976521"/>
            <a:ext cx="298592" cy="1178804"/>
          </a:xfrm>
          <a:prstGeom prst="leftBrace">
            <a:avLst>
              <a:gd name="adj1" fmla="val 34160"/>
              <a:gd name="adj2" fmla="val 50676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0C371AC-5E5D-4776-AFEF-CFF6B7A3C521}"/>
              </a:ext>
            </a:extLst>
          </p:cNvPr>
          <p:cNvSpPr txBox="1"/>
          <p:nvPr/>
        </p:nvSpPr>
        <p:spPr>
          <a:xfrm>
            <a:off x="6812096" y="4790615"/>
            <a:ext cx="331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Betalningsgrundande dagar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C9C2F99-89D5-4FAE-BEE9-5FAB78B2C6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2621282" y="3172869"/>
            <a:ext cx="551576" cy="79561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C734B84-2AA0-42C5-859C-4F3FA9C33E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9081392" y="3172869"/>
            <a:ext cx="551576" cy="795614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D73D5D06-75A9-4202-95D5-38D761C1F1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30" y="3143365"/>
            <a:ext cx="436125" cy="45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72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E23138-B118-4832-9FBE-9665BA305512}"/>
              </a:ext>
            </a:extLst>
          </p:cNvPr>
          <p:cNvSpPr/>
          <p:nvPr/>
        </p:nvSpPr>
        <p:spPr>
          <a:xfrm>
            <a:off x="2964639" y="1695913"/>
            <a:ext cx="88564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 startAt="4"/>
            </a:pPr>
            <a:r>
              <a:rPr lang="sv-SE" sz="2800" dirty="0"/>
              <a:t>Hemgångsdagen ingår inte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Hemgångsdagen är inte betalningsgrundande.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AF3CB48-B9DF-45D8-93CD-90C59A61530E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327778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C6772BB-3398-436F-B461-9076D24A497A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00C46F1-7697-43CF-81E2-B5059E434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AC929AF3-303C-40FA-A690-0FF912FD8114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E80B7C33-677E-4524-BB32-7B0BCF1B8378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F193CCE5-E204-4178-9CB3-BB41B06FE756}"/>
              </a:ext>
            </a:extLst>
          </p:cNvPr>
          <p:cNvCxnSpPr/>
          <p:nvPr/>
        </p:nvCxnSpPr>
        <p:spPr>
          <a:xfrm rot="10800000">
            <a:off x="3776953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D539A5A1-5D0D-4ED0-A47F-D5BF44ABF27D}"/>
              </a:ext>
            </a:extLst>
          </p:cNvPr>
          <p:cNvSpPr txBox="1"/>
          <p:nvPr/>
        </p:nvSpPr>
        <p:spPr>
          <a:xfrm>
            <a:off x="1987627" y="4451667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cxnSp>
        <p:nvCxnSpPr>
          <p:cNvPr id="8" name="Rak pil 10">
            <a:extLst>
              <a:ext uri="{FF2B5EF4-FFF2-40B4-BE49-F238E27FC236}">
                <a16:creationId xmlns:a16="http://schemas.microsoft.com/office/drawing/2014/main" id="{9E077B06-2686-4299-8810-A23100DBD7E0}"/>
              </a:ext>
            </a:extLst>
          </p:cNvPr>
          <p:cNvCxnSpPr/>
          <p:nvPr/>
        </p:nvCxnSpPr>
        <p:spPr>
          <a:xfrm rot="10800000" flipV="1">
            <a:off x="6231878" y="2758871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C7961C8C-545A-469C-9CB1-A0AAC48AD414}"/>
              </a:ext>
            </a:extLst>
          </p:cNvPr>
          <p:cNvSpPr txBox="1"/>
          <p:nvPr/>
        </p:nvSpPr>
        <p:spPr>
          <a:xfrm>
            <a:off x="5682870" y="2181380"/>
            <a:ext cx="150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Hemgång</a:t>
            </a:r>
          </a:p>
        </p:txBody>
      </p:sp>
      <p:sp>
        <p:nvSpPr>
          <p:cNvPr id="10" name="Vänster klammerparentes 9">
            <a:extLst>
              <a:ext uri="{FF2B5EF4-FFF2-40B4-BE49-F238E27FC236}">
                <a16:creationId xmlns:a16="http://schemas.microsoft.com/office/drawing/2014/main" id="{8B145426-0A07-4DD1-8E95-A0D414B46F0C}"/>
              </a:ext>
            </a:extLst>
          </p:cNvPr>
          <p:cNvSpPr/>
          <p:nvPr/>
        </p:nvSpPr>
        <p:spPr>
          <a:xfrm rot="16200000">
            <a:off x="4582842" y="2886530"/>
            <a:ext cx="462141" cy="2336493"/>
          </a:xfrm>
          <a:prstGeom prst="leftBrace">
            <a:avLst>
              <a:gd name="adj1" fmla="val 34555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 13">
            <a:extLst>
              <a:ext uri="{FF2B5EF4-FFF2-40B4-BE49-F238E27FC236}">
                <a16:creationId xmlns:a16="http://schemas.microsoft.com/office/drawing/2014/main" id="{277008A8-5292-43DB-945F-88B594F4D31B}"/>
              </a:ext>
            </a:extLst>
          </p:cNvPr>
          <p:cNvCxnSpPr/>
          <p:nvPr/>
        </p:nvCxnSpPr>
        <p:spPr>
          <a:xfrm flipH="1" flipV="1">
            <a:off x="5117332" y="4396868"/>
            <a:ext cx="1006209" cy="4777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5319CDC5-5D4C-4746-891A-855DC097B05D}"/>
              </a:ext>
            </a:extLst>
          </p:cNvPr>
          <p:cNvSpPr txBox="1"/>
          <p:nvPr/>
        </p:nvSpPr>
        <p:spPr>
          <a:xfrm>
            <a:off x="6323685" y="4761750"/>
            <a:ext cx="3800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betalningsgrundande dagar</a:t>
            </a:r>
            <a:br>
              <a:rPr lang="sv-SE" dirty="0"/>
            </a:br>
            <a:r>
              <a:rPr lang="sv-SE" dirty="0"/>
              <a:t>är onsdag till lördag  = 4 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14DFF75E-4944-4C1C-8FF9-4526DE6B4E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6323685" y="2614713"/>
            <a:ext cx="551576" cy="79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08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A27C9D4-53F9-4473-9968-388533A5F9A7}"/>
              </a:ext>
            </a:extLst>
          </p:cNvPr>
          <p:cNvSpPr/>
          <p:nvPr/>
        </p:nvSpPr>
        <p:spPr>
          <a:xfrm>
            <a:off x="2964639" y="1695913"/>
            <a:ext cx="88564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 samma 4 punkter :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Klockslaget för när Meddelande om utskrivningsklar skickas före eller efter kl 12.00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Avbrott i process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Om SIP-möte ska hållas, att kallelse till SIP-möte kommit senast 3 kalenderdagar efter Meddelande om utskrivningsklar 	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Hemgångsdagen ingår inte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FDD6CC7-FFC9-4204-9378-3704E9615559}"/>
              </a:ext>
            </a:extLst>
          </p:cNvPr>
          <p:cNvSpPr/>
          <p:nvPr/>
        </p:nvSpPr>
        <p:spPr>
          <a:xfrm>
            <a:off x="1068636" y="1049582"/>
            <a:ext cx="11435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Betaldagar för 7-dagarsregeln</a:t>
            </a:r>
          </a:p>
        </p:txBody>
      </p:sp>
    </p:spTree>
    <p:extLst>
      <p:ext uri="{BB962C8B-B14F-4D97-AF65-F5344CB8AC3E}">
        <p14:creationId xmlns:p14="http://schemas.microsoft.com/office/powerpoint/2010/main" val="1444429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AEA1136-69BC-463F-97B2-B82FAE380C51}"/>
              </a:ext>
            </a:extLst>
          </p:cNvPr>
          <p:cNvSpPr/>
          <p:nvPr/>
        </p:nvSpPr>
        <p:spPr>
          <a:xfrm>
            <a:off x="2588229" y="899879"/>
            <a:ext cx="8527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Betaldagar – 7-dagarsregeln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82669A2-CD8E-4D27-956C-DBA6C8B3B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8B420925-C6AB-46BE-8A92-83295F6D0B7D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34B85038-517D-4B64-8CCD-E2A8A6F3A279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0D80F897-B67C-4762-B5AE-3E6B1E986EF0}"/>
              </a:ext>
            </a:extLst>
          </p:cNvPr>
          <p:cNvCxnSpPr/>
          <p:nvPr/>
        </p:nvCxnSpPr>
        <p:spPr>
          <a:xfrm rot="10800000">
            <a:off x="3732885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753B4369-E609-4DF6-8245-0BEDB69544F5}"/>
              </a:ext>
            </a:extLst>
          </p:cNvPr>
          <p:cNvSpPr txBox="1"/>
          <p:nvPr/>
        </p:nvSpPr>
        <p:spPr>
          <a:xfrm>
            <a:off x="1987627" y="4451667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cxnSp>
        <p:nvCxnSpPr>
          <p:cNvPr id="8" name="Rak pil 10">
            <a:extLst>
              <a:ext uri="{FF2B5EF4-FFF2-40B4-BE49-F238E27FC236}">
                <a16:creationId xmlns:a16="http://schemas.microsoft.com/office/drawing/2014/main" id="{810F5803-E8E2-42F8-8E45-B0119512F458}"/>
              </a:ext>
            </a:extLst>
          </p:cNvPr>
          <p:cNvCxnSpPr/>
          <p:nvPr/>
        </p:nvCxnSpPr>
        <p:spPr>
          <a:xfrm rot="10800000" flipV="1">
            <a:off x="8677623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0E7542DD-1E92-4660-9007-6290CA91C665}"/>
              </a:ext>
            </a:extLst>
          </p:cNvPr>
          <p:cNvSpPr txBox="1"/>
          <p:nvPr/>
        </p:nvSpPr>
        <p:spPr>
          <a:xfrm>
            <a:off x="8128615" y="2247042"/>
            <a:ext cx="150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Hemgång</a:t>
            </a:r>
          </a:p>
        </p:txBody>
      </p:sp>
      <p:sp>
        <p:nvSpPr>
          <p:cNvPr id="10" name="Vänster klammerparentes 9">
            <a:extLst>
              <a:ext uri="{FF2B5EF4-FFF2-40B4-BE49-F238E27FC236}">
                <a16:creationId xmlns:a16="http://schemas.microsoft.com/office/drawing/2014/main" id="{6653C8EA-C45E-4C9B-BE19-26EEB57ADEE1}"/>
              </a:ext>
            </a:extLst>
          </p:cNvPr>
          <p:cNvSpPr/>
          <p:nvPr/>
        </p:nvSpPr>
        <p:spPr>
          <a:xfrm rot="16200000">
            <a:off x="5829677" y="1639693"/>
            <a:ext cx="436252" cy="4804274"/>
          </a:xfrm>
          <a:prstGeom prst="leftBrace">
            <a:avLst>
              <a:gd name="adj1" fmla="val 56314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 13">
            <a:extLst>
              <a:ext uri="{FF2B5EF4-FFF2-40B4-BE49-F238E27FC236}">
                <a16:creationId xmlns:a16="http://schemas.microsoft.com/office/drawing/2014/main" id="{F5A3557B-D851-4414-9954-972B68D623E7}"/>
              </a:ext>
            </a:extLst>
          </p:cNvPr>
          <p:cNvCxnSpPr/>
          <p:nvPr/>
        </p:nvCxnSpPr>
        <p:spPr>
          <a:xfrm flipV="1">
            <a:off x="5069305" y="4306939"/>
            <a:ext cx="14062" cy="906745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C7DA0E0D-4A2F-4BCC-B922-1C2478663A35}"/>
              </a:ext>
            </a:extLst>
          </p:cNvPr>
          <p:cNvSpPr txBox="1"/>
          <p:nvPr/>
        </p:nvSpPr>
        <p:spPr>
          <a:xfrm>
            <a:off x="4259485" y="5425841"/>
            <a:ext cx="3800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betalningsgrundande dagar</a:t>
            </a:r>
            <a:br>
              <a:rPr lang="sv-SE" dirty="0"/>
            </a:br>
            <a:r>
              <a:rPr lang="sv-SE" dirty="0"/>
              <a:t>är onsdag till onsdag  = 8</a:t>
            </a:r>
          </a:p>
        </p:txBody>
      </p:sp>
      <p:sp>
        <p:nvSpPr>
          <p:cNvPr id="13" name="Vänster klammerparentes 12">
            <a:extLst>
              <a:ext uri="{FF2B5EF4-FFF2-40B4-BE49-F238E27FC236}">
                <a16:creationId xmlns:a16="http://schemas.microsoft.com/office/drawing/2014/main" id="{2DA9E891-2758-40C1-9C9B-798B81DC0677}"/>
              </a:ext>
            </a:extLst>
          </p:cNvPr>
          <p:cNvSpPr/>
          <p:nvPr/>
        </p:nvSpPr>
        <p:spPr>
          <a:xfrm rot="16200000">
            <a:off x="6760890" y="2927633"/>
            <a:ext cx="356728" cy="3021377"/>
          </a:xfrm>
          <a:prstGeom prst="leftBrace">
            <a:avLst>
              <a:gd name="adj1" fmla="val 48481"/>
              <a:gd name="adj2" fmla="val 5254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E288675D-BF82-4F6C-9EC4-ADFB5E0F2CCE}"/>
              </a:ext>
            </a:extLst>
          </p:cNvPr>
          <p:cNvSpPr txBox="1"/>
          <p:nvPr/>
        </p:nvSpPr>
        <p:spPr>
          <a:xfrm>
            <a:off x="6876456" y="4688400"/>
            <a:ext cx="3800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betaldagar = 8 – 3 = </a:t>
            </a:r>
            <a:r>
              <a:rPr lang="sv-SE" b="1" dirty="0"/>
              <a:t>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0099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DF54FA95-72E3-44C0-8B30-298932B1D813}"/>
              </a:ext>
            </a:extLst>
          </p:cNvPr>
          <p:cNvSpPr txBox="1"/>
          <p:nvPr/>
        </p:nvSpPr>
        <p:spPr>
          <a:xfrm>
            <a:off x="6716620" y="3343187"/>
            <a:ext cx="37624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600" dirty="0">
              <a:solidFill>
                <a:schemeClr val="accent1"/>
              </a:solidFill>
            </a:endParaRPr>
          </a:p>
          <a:p>
            <a:pPr algn="ctr"/>
            <a:r>
              <a:rPr lang="sv-SE" sz="2400" dirty="0">
                <a:solidFill>
                  <a:schemeClr val="accent1"/>
                </a:solidFill>
              </a:rPr>
              <a:t>Frågor ställs till</a:t>
            </a:r>
            <a:br>
              <a:rPr lang="sv-SE" sz="2400" dirty="0">
                <a:solidFill>
                  <a:schemeClr val="accent1"/>
                </a:solidFill>
              </a:rPr>
            </a:br>
            <a:r>
              <a:rPr lang="sv-SE" sz="2400" dirty="0">
                <a:solidFill>
                  <a:schemeClr val="accent1"/>
                </a:solidFill>
              </a:rPr>
              <a:t>info.samsa@vgregion.se</a:t>
            </a:r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99B53B4-A592-4046-9D7F-0CA823E99E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963"/>
          <a:stretch/>
        </p:blipFill>
        <p:spPr>
          <a:xfrm>
            <a:off x="9790551" y="1197863"/>
            <a:ext cx="1151309" cy="1660691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D97DB7A-CC81-47F6-8B5A-A49A64178A22}"/>
              </a:ext>
            </a:extLst>
          </p:cNvPr>
          <p:cNvSpPr txBox="1"/>
          <p:nvPr/>
        </p:nvSpPr>
        <p:spPr>
          <a:xfrm>
            <a:off x="244391" y="6244233"/>
            <a:ext cx="2919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SAMSA Förvaltning, Ingrid Svensson, 2020-03-23</a:t>
            </a:r>
            <a:br>
              <a:rPr lang="sv-SE" sz="1000" dirty="0"/>
            </a:br>
            <a:r>
              <a:rPr lang="sv-SE" sz="1000" dirty="0"/>
              <a:t>Ekonomisk modell utskrivningsklara_v10</a:t>
            </a:r>
          </a:p>
        </p:txBody>
      </p:sp>
    </p:spTree>
    <p:extLst>
      <p:ext uri="{BB962C8B-B14F-4D97-AF65-F5344CB8AC3E}">
        <p14:creationId xmlns:p14="http://schemas.microsoft.com/office/powerpoint/2010/main" val="379925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E247A60-2DC0-461E-8DAA-3E90BB6C454D}"/>
              </a:ext>
            </a:extLst>
          </p:cNvPr>
          <p:cNvSpPr/>
          <p:nvPr/>
        </p:nvSpPr>
        <p:spPr>
          <a:xfrm>
            <a:off x="2009730" y="1517620"/>
            <a:ext cx="876712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Denna presentation innehåller</a:t>
            </a:r>
            <a:br>
              <a:rPr lang="sv-SE" sz="2800" dirty="0"/>
            </a:b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beskrivning av dessa 2 grupper av ärenden</a:t>
            </a:r>
            <a:br>
              <a:rPr lang="sv-SE" sz="2800" dirty="0"/>
            </a:b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beskrivning av hur betalningsgrundande dagar räknas</a:t>
            </a:r>
            <a:br>
              <a:rPr lang="sv-SE" sz="2800" dirty="0"/>
            </a:b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enkla exempel, som åskådliggör detta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614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C550A1D-F9F5-48F5-A2C4-1054EFD15B95}"/>
              </a:ext>
            </a:extLst>
          </p:cNvPr>
          <p:cNvSpPr/>
          <p:nvPr/>
        </p:nvSpPr>
        <p:spPr>
          <a:xfrm>
            <a:off x="2588229" y="1872183"/>
            <a:ext cx="741682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Medelvärdet av betalningsgrundande dagar beräknas per kommun för ärenden som avslutats under en kalendermånad.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Kommunens betalningsansvar inträder om man har ett genomsnitt över 3,0 kalenderdagar under en kalendermånad. </a:t>
            </a:r>
          </a:p>
          <a:p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EDEAFF2-CD09-4B3E-AC6D-676F0DE4BE0C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600" dirty="0"/>
          </a:p>
        </p:txBody>
      </p:sp>
      <p:sp>
        <p:nvSpPr>
          <p:cNvPr id="5" name="Rundad rektangulär 4">
            <a:extLst>
              <a:ext uri="{FF2B5EF4-FFF2-40B4-BE49-F238E27FC236}">
                <a16:creationId xmlns:a16="http://schemas.microsoft.com/office/drawing/2014/main" id="{01089E7C-6CB6-4483-AAB7-333D449D6503}"/>
              </a:ext>
            </a:extLst>
          </p:cNvPr>
          <p:cNvSpPr/>
          <p:nvPr/>
        </p:nvSpPr>
        <p:spPr>
          <a:xfrm>
            <a:off x="7776073" y="553651"/>
            <a:ext cx="4120308" cy="1145756"/>
          </a:xfrm>
          <a:prstGeom prst="wedgeRoundRectCallout">
            <a:avLst>
              <a:gd name="adj1" fmla="val -75058"/>
              <a:gd name="adj2" fmla="val 82051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Beräkningen av betalningsgrundande dagar beskrivs nedan </a:t>
            </a:r>
          </a:p>
        </p:txBody>
      </p:sp>
    </p:spTree>
    <p:extLst>
      <p:ext uri="{BB962C8B-B14F-4D97-AF65-F5344CB8AC3E}">
        <p14:creationId xmlns:p14="http://schemas.microsoft.com/office/powerpoint/2010/main" val="91907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ED7DDC9-A8C2-4634-B5FD-321D9A69BFB8}"/>
              </a:ext>
            </a:extLst>
          </p:cNvPr>
          <p:cNvSpPr/>
          <p:nvPr/>
        </p:nvSpPr>
        <p:spPr>
          <a:xfrm>
            <a:off x="2588228" y="1872183"/>
            <a:ext cx="883626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En kommun betalar retroaktivt för mellanskillnaden mellan genomsnittligt antal betalningsgrundande dagar och 3,0. 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Mellanskillnaden * Antal avslutade ärenden *8200 kr</a:t>
            </a:r>
          </a:p>
          <a:p>
            <a:r>
              <a:rPr lang="sv-SE" sz="2800" dirty="0"/>
              <a:t> </a:t>
            </a:r>
          </a:p>
          <a:p>
            <a:r>
              <a:rPr lang="sv-SE" sz="2800" dirty="0"/>
              <a:t>Medelvärdet beräknas löpande varje månad och fryses den 20:de i efterföljande månad. </a:t>
            </a:r>
          </a:p>
          <a:p>
            <a:endParaRPr lang="sv-SE" sz="1600" dirty="0"/>
          </a:p>
        </p:txBody>
      </p:sp>
      <p:sp>
        <p:nvSpPr>
          <p:cNvPr id="3" name="Rundad rektangulär 1">
            <a:extLst>
              <a:ext uri="{FF2B5EF4-FFF2-40B4-BE49-F238E27FC236}">
                <a16:creationId xmlns:a16="http://schemas.microsoft.com/office/drawing/2014/main" id="{A44722FB-4317-4D70-9D5E-36260D014BAF}"/>
              </a:ext>
            </a:extLst>
          </p:cNvPr>
          <p:cNvSpPr/>
          <p:nvPr/>
        </p:nvSpPr>
        <p:spPr>
          <a:xfrm>
            <a:off x="7006359" y="5226948"/>
            <a:ext cx="4120308" cy="1145756"/>
          </a:xfrm>
          <a:prstGeom prst="wedgeRoundRectCallout">
            <a:avLst>
              <a:gd name="adj1" fmla="val 11674"/>
              <a:gd name="adj2" fmla="val -190760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Nationellt bestämt pris per vårddag. </a:t>
            </a:r>
          </a:p>
          <a:p>
            <a:pPr algn="ctr"/>
            <a:r>
              <a:rPr lang="sv-SE" dirty="0"/>
              <a:t>Nytt pris bestäms per kalenderår.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D03269D-02CD-40B3-9D32-8BC35C34AD23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52639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1B4E021-6174-40AB-9BB0-6281B1FDD894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endParaRPr lang="sv-SE" sz="1600" dirty="0"/>
          </a:p>
          <a:p>
            <a:r>
              <a:rPr lang="sv-SE" sz="2000" dirty="0"/>
              <a:t>Exempel för en given kalendermånad, t.ex. januari 2019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DA57FB31-AFAA-49B2-BCE7-3115412E8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84017"/>
              </p:ext>
            </p:extLst>
          </p:nvPr>
        </p:nvGraphicFramePr>
        <p:xfrm>
          <a:off x="1938234" y="2028743"/>
          <a:ext cx="8922599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Kommun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Antal</a:t>
                      </a:r>
                      <a:r>
                        <a:rPr lang="sv-SE" baseline="0" dirty="0"/>
                        <a:t> avslutade ärenden*</a:t>
                      </a:r>
                      <a:br>
                        <a:rPr lang="sv-SE" baseline="0" dirty="0"/>
                      </a:br>
                      <a:r>
                        <a:rPr lang="sv-SE" baseline="0" dirty="0"/>
                        <a:t>**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Medelvärdet av dessa ärendens</a:t>
                      </a:r>
                      <a:r>
                        <a:rPr lang="sv-SE" baseline="0" dirty="0"/>
                        <a:t> betalnings-grundande dagar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Formel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Kostnad som</a:t>
                      </a:r>
                      <a:r>
                        <a:rPr lang="sv-SE" baseline="0" dirty="0"/>
                        <a:t> faktureras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(1,8 – 3,0) * 60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Alingsås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(3,1 – 3,0) * 150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123 000</a:t>
                      </a:r>
                      <a:r>
                        <a:rPr lang="sv-SE" baseline="0" dirty="0"/>
                        <a:t>kr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Bengtsfors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(3,3 – 3,0) * 40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98 400</a:t>
                      </a:r>
                      <a:r>
                        <a:rPr lang="sv-SE" baseline="0" dirty="0"/>
                        <a:t> kr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(2,6 – 3,0) * 10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FBF265F6-EEF3-4D73-AC9E-3D408AA250F9}"/>
              </a:ext>
            </a:extLst>
          </p:cNvPr>
          <p:cNvSpPr txBox="1"/>
          <p:nvPr/>
        </p:nvSpPr>
        <p:spPr>
          <a:xfrm>
            <a:off x="1555679" y="5743943"/>
            <a:ext cx="10221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*   Antalet ärenden med ≤ 7 betalningsgrundande dagar </a:t>
            </a:r>
          </a:p>
          <a:p>
            <a:r>
              <a:rPr lang="sv-SE" dirty="0"/>
              <a:t>** De antal ärenden där beräkningen av betalningsgrundande dagar avslutats.</a:t>
            </a:r>
            <a:br>
              <a:rPr lang="sv-SE" dirty="0"/>
            </a:br>
            <a:r>
              <a:rPr lang="sv-SE" dirty="0"/>
              <a:t>     De avslutas antingen det datum då patienten går hem, om denna uppgift inte finns, när ärendet avslutas.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B5624A50-AA77-467F-B133-6C28B7A50646}"/>
              </a:ext>
            </a:extLst>
          </p:cNvPr>
          <p:cNvSpPr/>
          <p:nvPr/>
        </p:nvSpPr>
        <p:spPr>
          <a:xfrm>
            <a:off x="1343608" y="4229338"/>
            <a:ext cx="5477069" cy="74644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ndad rektangulär 7">
            <a:extLst>
              <a:ext uri="{FF2B5EF4-FFF2-40B4-BE49-F238E27FC236}">
                <a16:creationId xmlns:a16="http://schemas.microsoft.com/office/drawing/2014/main" id="{F81E5DB9-A11A-4ED8-8E2E-E3B48D268AC9}"/>
              </a:ext>
            </a:extLst>
          </p:cNvPr>
          <p:cNvSpPr/>
          <p:nvPr/>
        </p:nvSpPr>
        <p:spPr>
          <a:xfrm>
            <a:off x="7580130" y="5188296"/>
            <a:ext cx="1517217" cy="555647"/>
          </a:xfrm>
          <a:prstGeom prst="wedgeRoundRectCallout">
            <a:avLst>
              <a:gd name="adj1" fmla="val -145643"/>
              <a:gd name="adj2" fmla="val -170935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Se nästa sida</a:t>
            </a:r>
          </a:p>
        </p:txBody>
      </p:sp>
    </p:spTree>
    <p:extLst>
      <p:ext uri="{BB962C8B-B14F-4D97-AF65-F5344CB8AC3E}">
        <p14:creationId xmlns:p14="http://schemas.microsoft.com/office/powerpoint/2010/main" val="30001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E9500A2-75EE-404C-8DC2-A1A605739D9C}"/>
              </a:ext>
            </a:extLst>
          </p:cNvPr>
          <p:cNvSpPr/>
          <p:nvPr/>
        </p:nvSpPr>
        <p:spPr>
          <a:xfrm>
            <a:off x="1938234" y="252807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endParaRPr lang="sv-SE" sz="1600" dirty="0"/>
          </a:p>
          <a:p>
            <a:r>
              <a:rPr lang="sv-SE" sz="2000" dirty="0"/>
              <a:t>Bollebygds ALLA ärenden i, t.ex. april 2020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2888AFD2-1C20-4357-A354-2535BE3AA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93794"/>
              </p:ext>
            </p:extLst>
          </p:nvPr>
        </p:nvGraphicFramePr>
        <p:xfrm>
          <a:off x="1938234" y="1453136"/>
          <a:ext cx="745769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600" dirty="0"/>
                        <a:t>Kommun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Ärende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aseline="0" dirty="0"/>
                        <a:t>Betalnings-grundande dagar per ärende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Psykiatri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P12430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Somatik-7-dagarsregeln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P12489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Ingår ej i 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Psykiatri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P12534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26 / 10 = 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Rundad rektangulär 5">
            <a:extLst>
              <a:ext uri="{FF2B5EF4-FFF2-40B4-BE49-F238E27FC236}">
                <a16:creationId xmlns:a16="http://schemas.microsoft.com/office/drawing/2014/main" id="{F9F3091C-6A9D-43BB-B5A9-EB51E52BCA62}"/>
              </a:ext>
            </a:extLst>
          </p:cNvPr>
          <p:cNvSpPr/>
          <p:nvPr/>
        </p:nvSpPr>
        <p:spPr>
          <a:xfrm>
            <a:off x="7776073" y="2398939"/>
            <a:ext cx="3663258" cy="1492795"/>
          </a:xfrm>
          <a:prstGeom prst="wedgeRoundRectCallout">
            <a:avLst>
              <a:gd name="adj1" fmla="val -23390"/>
              <a:gd name="adj2" fmla="val 178781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Totala antalet betalnings-grundande dagar = 26 </a:t>
            </a:r>
            <a:r>
              <a:rPr lang="sv-SE" dirty="0" err="1"/>
              <a:t>st</a:t>
            </a:r>
            <a:r>
              <a:rPr lang="sv-SE" dirty="0"/>
              <a:t>, </a:t>
            </a:r>
            <a:br>
              <a:rPr lang="sv-SE" dirty="0"/>
            </a:br>
            <a:r>
              <a:rPr lang="sv-SE" dirty="0"/>
              <a:t>dividerat med antal ärenden = 10 </a:t>
            </a:r>
            <a:r>
              <a:rPr lang="sv-SE" dirty="0" err="1"/>
              <a:t>st</a:t>
            </a:r>
            <a:endParaRPr lang="sv-SE" dirty="0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E56C2BFF-70BE-4F21-B7B1-D77F66D0B032}"/>
              </a:ext>
            </a:extLst>
          </p:cNvPr>
          <p:cNvSpPr/>
          <p:nvPr/>
        </p:nvSpPr>
        <p:spPr>
          <a:xfrm>
            <a:off x="8201025" y="5941060"/>
            <a:ext cx="695325" cy="41745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531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3439D49-1820-4181-BB25-C3E18F5AD345}"/>
              </a:ext>
            </a:extLst>
          </p:cNvPr>
          <p:cNvSpPr/>
          <p:nvPr/>
        </p:nvSpPr>
        <p:spPr>
          <a:xfrm>
            <a:off x="2964639" y="1695913"/>
            <a:ext cx="78979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Ärende för personer som ligger kvar inom slutenvården längre än 7 kalenderdagar efter bedömning om utskrivningsklar, hanteras enligt </a:t>
            </a:r>
            <a:br>
              <a:rPr lang="sv-SE" sz="2800" dirty="0"/>
            </a:br>
            <a:r>
              <a:rPr lang="sv-SE" sz="2800" dirty="0"/>
              <a:t>7-dagarsregeln.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Dessa ärenden räknas </a:t>
            </a:r>
            <a:r>
              <a:rPr lang="sv-SE" sz="2800" u="sng" dirty="0"/>
              <a:t>inte</a:t>
            </a:r>
            <a:r>
              <a:rPr lang="sv-SE" sz="2800" dirty="0"/>
              <a:t> med i månadens medelvärde. 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Kommunen betalar för de dagar som överskriver </a:t>
            </a:r>
            <a:br>
              <a:rPr lang="sv-SE" sz="2800" dirty="0"/>
            </a:br>
            <a:r>
              <a:rPr lang="sv-SE" sz="2800" dirty="0"/>
              <a:t>3 kalenderdagar, beräknat per ärende. </a:t>
            </a: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29DBC77-74BC-43E6-8F92-F7ED1B375518}"/>
              </a:ext>
            </a:extLst>
          </p:cNvPr>
          <p:cNvSpPr/>
          <p:nvPr/>
        </p:nvSpPr>
        <p:spPr>
          <a:xfrm>
            <a:off x="2588229" y="899879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7-dagarsregeln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28032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5971242-BC67-44F8-9A19-4CB3A55A9A37}"/>
              </a:ext>
            </a:extLst>
          </p:cNvPr>
          <p:cNvSpPr/>
          <p:nvPr/>
        </p:nvSpPr>
        <p:spPr>
          <a:xfrm>
            <a:off x="2397728" y="1753679"/>
            <a:ext cx="88362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Bollebygd, januari 2019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Kostanden beräknas per ärende enligt 7-dagarsregeln</a:t>
            </a:r>
          </a:p>
          <a:p>
            <a:endParaRPr lang="sv-SE" sz="2800" dirty="0"/>
          </a:p>
          <a:p>
            <a:r>
              <a:rPr lang="sv-SE" sz="2800" dirty="0"/>
              <a:t>Att betala:  ( 9 – 3 ) * 8200 kr = 49 200 kr </a:t>
            </a:r>
          </a:p>
          <a:p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01173F1-2C1A-48C5-AD58-A84A5BDF6CD1}"/>
              </a:ext>
            </a:extLst>
          </p:cNvPr>
          <p:cNvSpPr/>
          <p:nvPr/>
        </p:nvSpPr>
        <p:spPr>
          <a:xfrm>
            <a:off x="1938234" y="756660"/>
            <a:ext cx="7897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7-dagarsregeln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6C60336-8CE7-4D59-97B6-A6C89940D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10994"/>
              </p:ext>
            </p:extLst>
          </p:nvPr>
        </p:nvGraphicFramePr>
        <p:xfrm>
          <a:off x="2158383" y="2396111"/>
          <a:ext cx="7457693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600" dirty="0"/>
                        <a:t>Kommun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Ärende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aseline="0" dirty="0"/>
                        <a:t>Betalnings-grundande dagar per ärende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7-dagarsregeln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P12489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Ingår ej i 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undad rektangulär 6">
            <a:extLst>
              <a:ext uri="{FF2B5EF4-FFF2-40B4-BE49-F238E27FC236}">
                <a16:creationId xmlns:a16="http://schemas.microsoft.com/office/drawing/2014/main" id="{3C7C5D2E-495F-4613-9AF3-207D784222A5}"/>
              </a:ext>
            </a:extLst>
          </p:cNvPr>
          <p:cNvSpPr/>
          <p:nvPr/>
        </p:nvSpPr>
        <p:spPr>
          <a:xfrm>
            <a:off x="7699794" y="5539331"/>
            <a:ext cx="3906749" cy="1147219"/>
          </a:xfrm>
          <a:prstGeom prst="wedgeRoundRectCallout">
            <a:avLst>
              <a:gd name="adj1" fmla="val -125086"/>
              <a:gd name="adj2" fmla="val -80281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Betalningsgrundande dagar = 9 </a:t>
            </a:r>
            <a:br>
              <a:rPr lang="sv-SE" dirty="0"/>
            </a:br>
            <a:r>
              <a:rPr lang="sv-SE" dirty="0"/>
              <a:t>Betalningsfria dagar = 3</a:t>
            </a:r>
          </a:p>
        </p:txBody>
      </p:sp>
    </p:spTree>
    <p:extLst>
      <p:ext uri="{BB962C8B-B14F-4D97-AF65-F5344CB8AC3E}">
        <p14:creationId xmlns:p14="http://schemas.microsoft.com/office/powerpoint/2010/main" val="27640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669</Words>
  <Application>Microsoft Office PowerPoint</Application>
  <PresentationFormat>Bredbild</PresentationFormat>
  <Paragraphs>250</Paragraphs>
  <Slides>26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modell utskrivningsklara</dc:title>
  <dc:creator>Christer Nygren</dc:creator>
  <cp:lastModifiedBy>Christer Nygren</cp:lastModifiedBy>
  <cp:revision>17</cp:revision>
  <dcterms:created xsi:type="dcterms:W3CDTF">2018-10-10T11:21:00Z</dcterms:created>
  <dcterms:modified xsi:type="dcterms:W3CDTF">2020-09-29T12:43:58Z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rights.accessrights">
    <vt:lpwstr>[Intranät]</vt:lpwstr>
  </property>
  <property fmtid="{D5CDD505-2E9C-101B-9397-08002B2CF9AE}" pid="3" name="DC.title.filename">
    <vt:lpwstr>Ekonomisk modell utskrivningsklara_v9.5.pptx</vt:lpwstr>
  </property>
  <property fmtid="{D5CDD505-2E9C-101B-9397-08002B2CF9AE}" pid="4" name="DC.identifier.checksum">
    <vt:lpwstr>5cc1aa2a18da40fc5ba3c0bbe7d893e7</vt:lpwstr>
  </property>
  <property fmtid="{D5CDD505-2E9C-101B-9397-08002B2CF9AE}" pid="5" name="DC.contributor.savedby.id">
    <vt:lpwstr>ingrid_svensson</vt:lpwstr>
  </property>
  <property fmtid="{D5CDD505-2E9C-101B-9397-08002B2CF9AE}" pid="6" name="DC.source.origin">
    <vt:lpwstr>Alfresco</vt:lpwstr>
  </property>
  <property fmtid="{D5CDD505-2E9C-101B-9397-08002B2CF9AE}" pid="7" name="dcterms.created">
    <vt:lpwstr>2019-02-27</vt:lpwstr>
  </property>
  <property fmtid="{D5CDD505-2E9C-101B-9397-08002B2CF9AE}" pid="8" name="DC.identifier.version">
    <vt:lpwstr>0.1</vt:lpwstr>
  </property>
  <property fmtid="{D5CDD505-2E9C-101B-9397-08002B2CF9AE}" pid="9" name="DC.contributor.savedby">
    <vt:lpwstr>Ingrid Svensson (ingrid_svensson)</vt:lpwstr>
  </property>
  <property fmtid="{D5CDD505-2E9C-101B-9397-08002B2CF9AE}" pid="10" name="DC.language">
    <vt:lpwstr>[Svenska]</vt:lpwstr>
  </property>
  <property fmtid="{D5CDD505-2E9C-101B-9397-08002B2CF9AE}" pid="11" name="DC.format.extension">
    <vt:lpwstr>pptx</vt:lpwstr>
  </property>
  <property fmtid="{D5CDD505-2E9C-101B-9397-08002B2CF9AE}" pid="12" name="DC.format.extent.mimetype">
    <vt:lpwstr>application/vnd.openxmlformats-officedocument.presentationml.presentation</vt:lpwstr>
  </property>
  <property fmtid="{D5CDD505-2E9C-101B-9397-08002B2CF9AE}" pid="13" name="nodeRef">
    <vt:lpwstr>30c1db33-06f6-429a-bad9-d37d15672cd3</vt:lpwstr>
  </property>
  <property fmtid="{D5CDD505-2E9C-101B-9397-08002B2CF9AE}" pid="14" name="DC.date.saved">
    <vt:lpwstr>2019-02-27</vt:lpwstr>
  </property>
  <property fmtid="{D5CDD505-2E9C-101B-9397-08002B2CF9AE}" pid="15" name="updated">
    <vt:lpwstr>2019-02-27</vt:lpwstr>
  </property>
</Properties>
</file>