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9"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337" r:id="rId20"/>
    <p:sldId id="279" r:id="rId21"/>
    <p:sldId id="280" r:id="rId22"/>
    <p:sldId id="347" r:id="rId23"/>
    <p:sldId id="281" r:id="rId24"/>
    <p:sldId id="282" r:id="rId25"/>
    <p:sldId id="283" r:id="rId26"/>
    <p:sldId id="284" r:id="rId27"/>
    <p:sldId id="338" r:id="rId28"/>
    <p:sldId id="285" r:id="rId29"/>
    <p:sldId id="286" r:id="rId30"/>
    <p:sldId id="287" r:id="rId31"/>
    <p:sldId id="288" r:id="rId32"/>
    <p:sldId id="289" r:id="rId33"/>
    <p:sldId id="290" r:id="rId34"/>
    <p:sldId id="291" r:id="rId35"/>
    <p:sldId id="292" r:id="rId36"/>
    <p:sldId id="293" r:id="rId37"/>
    <p:sldId id="339" r:id="rId38"/>
    <p:sldId id="294" r:id="rId39"/>
    <p:sldId id="295" r:id="rId40"/>
    <p:sldId id="334" r:id="rId41"/>
    <p:sldId id="340" r:id="rId42"/>
    <p:sldId id="296" r:id="rId43"/>
    <p:sldId id="297" r:id="rId44"/>
    <p:sldId id="298" r:id="rId45"/>
    <p:sldId id="299" r:id="rId46"/>
    <p:sldId id="300" r:id="rId47"/>
    <p:sldId id="341" r:id="rId48"/>
    <p:sldId id="301" r:id="rId49"/>
    <p:sldId id="302" r:id="rId50"/>
    <p:sldId id="303" r:id="rId51"/>
    <p:sldId id="304" r:id="rId52"/>
    <p:sldId id="305" r:id="rId53"/>
    <p:sldId id="306" r:id="rId54"/>
    <p:sldId id="342" r:id="rId55"/>
    <p:sldId id="343" r:id="rId56"/>
    <p:sldId id="345" r:id="rId57"/>
    <p:sldId id="307" r:id="rId58"/>
    <p:sldId id="308" r:id="rId59"/>
    <p:sldId id="309" r:id="rId60"/>
    <p:sldId id="310" r:id="rId61"/>
    <p:sldId id="311" r:id="rId62"/>
    <p:sldId id="312" r:id="rId63"/>
    <p:sldId id="344" r:id="rId64"/>
    <p:sldId id="314" r:id="rId65"/>
    <p:sldId id="315" r:id="rId66"/>
    <p:sldId id="316" r:id="rId67"/>
    <p:sldId id="317" r:id="rId68"/>
    <p:sldId id="318" r:id="rId69"/>
    <p:sldId id="319" r:id="rId70"/>
    <p:sldId id="320" r:id="rId71"/>
    <p:sldId id="349" r:id="rId72"/>
    <p:sldId id="321" r:id="rId73"/>
    <p:sldId id="322" r:id="rId74"/>
    <p:sldId id="325" r:id="rId75"/>
    <p:sldId id="326" r:id="rId76"/>
    <p:sldId id="327" r:id="rId77"/>
    <p:sldId id="346" r:id="rId78"/>
    <p:sldId id="323" r:id="rId79"/>
    <p:sldId id="324" r:id="rId80"/>
    <p:sldId id="335" r:id="rId81"/>
    <p:sldId id="336" r:id="rId82"/>
    <p:sldId id="328" r:id="rId83"/>
    <p:sldId id="350" r:id="rId84"/>
    <p:sldId id="330" r:id="rId85"/>
    <p:sldId id="262" r:id="rId86"/>
  </p:sldIdLst>
  <p:sldSz cx="12192000" cy="6858000"/>
  <p:notesSz cx="6669088"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000000"/>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63" d="100"/>
          <a:sy n="63" d="100"/>
        </p:scale>
        <p:origin x="76" y="5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9C8C98C1-B3F6-44A0-A10B-67F67507797B}" type="datetimeFigureOut">
              <a:rPr lang="sv-SE" smtClean="0"/>
              <a:t>2018-09-06</a:t>
            </a:fld>
            <a:endParaRPr lang="sv-SE"/>
          </a:p>
        </p:txBody>
      </p:sp>
      <p:sp>
        <p:nvSpPr>
          <p:cNvPr id="4" name="Platshållare för sidfo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8D605F1-1744-4660-B4DF-574D534D3181}" type="slidenum">
              <a:rPr lang="sv-SE" smtClean="0"/>
              <a:t>‹#›</a:t>
            </a:fld>
            <a:endParaRPr lang="sv-SE"/>
          </a:p>
        </p:txBody>
      </p:sp>
    </p:spTree>
    <p:extLst>
      <p:ext uri="{BB962C8B-B14F-4D97-AF65-F5344CB8AC3E}">
        <p14:creationId xmlns:p14="http://schemas.microsoft.com/office/powerpoint/2010/main" val="63080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20B5283-9907-452B-92C4-5BDBC0BE95B8}" type="datetimeFigureOut">
              <a:rPr lang="sv-SE" smtClean="0"/>
              <a:t>2018-09-06</a:t>
            </a:fld>
            <a:endParaRPr lang="sv-SE"/>
          </a:p>
        </p:txBody>
      </p:sp>
      <p:sp>
        <p:nvSpPr>
          <p:cNvPr id="4" name="Platshållare för bildobjekt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4F2430D7-6E89-4C08-A8B0-C766C866225C}" type="slidenum">
              <a:rPr lang="sv-SE" smtClean="0"/>
              <a:t>‹#›</a:t>
            </a:fld>
            <a:endParaRPr lang="sv-SE"/>
          </a:p>
        </p:txBody>
      </p:sp>
    </p:spTree>
    <p:extLst>
      <p:ext uri="{BB962C8B-B14F-4D97-AF65-F5344CB8AC3E}">
        <p14:creationId xmlns:p14="http://schemas.microsoft.com/office/powerpoint/2010/main" val="227684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4F2430D7-6E89-4C08-A8B0-C766C866225C}" type="slidenum">
              <a:rPr lang="sv-SE" smtClean="0"/>
              <a:t>1</a:t>
            </a:fld>
            <a:endParaRPr lang="sv-SE"/>
          </a:p>
        </p:txBody>
      </p:sp>
    </p:spTree>
    <p:extLst>
      <p:ext uri="{BB962C8B-B14F-4D97-AF65-F5344CB8AC3E}">
        <p14:creationId xmlns:p14="http://schemas.microsoft.com/office/powerpoint/2010/main" val="101068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Rutinen ersätter tidigare rutin samt ”Regional Tillämpning”	</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10</a:t>
            </a:fld>
            <a:endParaRPr lang="sv-SE"/>
          </a:p>
        </p:txBody>
      </p:sp>
    </p:spTree>
    <p:extLst>
      <p:ext uri="{BB962C8B-B14F-4D97-AF65-F5344CB8AC3E}">
        <p14:creationId xmlns:p14="http://schemas.microsoft.com/office/powerpoint/2010/main" val="282920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upplägg. Kolla att alla deltagare har sett/läst rutinen. Påpeka vikten av rutinen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11</a:t>
            </a:fld>
            <a:endParaRPr lang="sv-SE"/>
          </a:p>
        </p:txBody>
      </p:sp>
    </p:spTree>
    <p:extLst>
      <p:ext uri="{BB962C8B-B14F-4D97-AF65-F5344CB8AC3E}">
        <p14:creationId xmlns:p14="http://schemas.microsoft.com/office/powerpoint/2010/main" val="136503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err="1">
                <a:solidFill>
                  <a:schemeClr val="tx1"/>
                </a:solidFill>
                <a:latin typeface="+mn-lt"/>
                <a:ea typeface="+mn-ea"/>
                <a:cs typeface="+mn-cs"/>
              </a:rPr>
              <a:t>It-tjänsten</a:t>
            </a:r>
            <a:r>
              <a:rPr lang="sv-SE" sz="1200" b="0" i="0" u="none" strike="noStrike" kern="1200" baseline="0" dirty="0">
                <a:solidFill>
                  <a:schemeClr val="tx1"/>
                </a:solidFill>
                <a:latin typeface="+mn-lt"/>
                <a:ea typeface="+mn-ea"/>
                <a:cs typeface="+mn-cs"/>
              </a:rPr>
              <a:t> byter inte namn, heter fortfarande SAMSA.</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Anpassning till ny lag/överenskommelse/riktlinjer och rutin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Nya versionen innehåller även andra nyheter som beslutades under upphandlingen av SAMSA och som nu levereras, t.ex. hantering av öppenvårdsärenden.</a:t>
            </a:r>
          </a:p>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12</a:t>
            </a:fld>
            <a:endParaRPr lang="sv-SE"/>
          </a:p>
        </p:txBody>
      </p:sp>
    </p:spTree>
    <p:extLst>
      <p:ext uri="{BB962C8B-B14F-4D97-AF65-F5344CB8AC3E}">
        <p14:creationId xmlns:p14="http://schemas.microsoft.com/office/powerpoint/2010/main" val="71213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OBS! Hjälpen är bra, använd den</a:t>
            </a:r>
          </a:p>
          <a:p>
            <a:r>
              <a:rPr lang="sv-SE" sz="1200" b="0" i="0" u="none" strike="noStrike" kern="1200" baseline="0" dirty="0">
                <a:solidFill>
                  <a:schemeClr val="tx1"/>
                </a:solidFill>
                <a:latin typeface="+mn-lt"/>
                <a:ea typeface="+mn-ea"/>
                <a:cs typeface="+mn-cs"/>
              </a:rPr>
              <a:t>Länkar, kommer att tillkomma för uthopp till NPÖ resp. till ”gamla” SAMSA</a:t>
            </a:r>
          </a:p>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13</a:t>
            </a:fld>
            <a:endParaRPr lang="sv-SE"/>
          </a:p>
        </p:txBody>
      </p:sp>
    </p:spTree>
    <p:extLst>
      <p:ext uri="{BB962C8B-B14F-4D97-AF65-F5344CB8AC3E}">
        <p14:creationId xmlns:p14="http://schemas.microsoft.com/office/powerpoint/2010/main" val="14880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Gå igenom huvud delarna</a:t>
            </a:r>
          </a:p>
          <a:p>
            <a:r>
              <a:rPr lang="sv-SE" sz="1200" b="0" i="0" u="none" strike="noStrike" kern="1200" baseline="0" dirty="0">
                <a:solidFill>
                  <a:schemeClr val="tx1"/>
                </a:solidFill>
                <a:latin typeface="+mn-lt"/>
                <a:ea typeface="+mn-ea"/>
                <a:cs typeface="+mn-cs"/>
              </a:rPr>
              <a:t>Huvudansvarig styr färgspelet. Det är när huvudansvarig kvitterat som rutan blir gul/grön.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14</a:t>
            </a:fld>
            <a:endParaRPr lang="sv-SE"/>
          </a:p>
        </p:txBody>
      </p:sp>
    </p:spTree>
    <p:extLst>
      <p:ext uri="{BB962C8B-B14F-4D97-AF65-F5344CB8AC3E}">
        <p14:creationId xmlns:p14="http://schemas.microsoft.com/office/powerpoint/2010/main" val="152748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Gå igenom flika</a:t>
            </a:r>
          </a:p>
          <a:p>
            <a:pPr marL="171450" indent="-171450">
              <a:buFontTx/>
              <a:buChar char="-"/>
            </a:pPr>
            <a:r>
              <a:rPr lang="sv-SE" sz="1200" b="0" i="0" u="none" strike="noStrike" kern="1200" baseline="0" dirty="0">
                <a:solidFill>
                  <a:schemeClr val="tx1"/>
                </a:solidFill>
                <a:latin typeface="+mn-lt"/>
                <a:ea typeface="+mn-ea"/>
                <a:cs typeface="+mn-cs"/>
              </a:rPr>
              <a:t>Ärendehistorik. Ny knapp för att skapa nytt ärende</a:t>
            </a:r>
          </a:p>
          <a:p>
            <a:pPr marL="171450" indent="-171450">
              <a:buFontTx/>
              <a:buChar char="-"/>
            </a:pPr>
            <a:r>
              <a:rPr lang="sv-SE" sz="1200" b="0" i="0" u="none" strike="noStrike" kern="1200" baseline="0" dirty="0">
                <a:solidFill>
                  <a:schemeClr val="tx1"/>
                </a:solidFill>
                <a:latin typeface="+mn-lt"/>
                <a:ea typeface="+mn-ea"/>
                <a:cs typeface="+mn-cs"/>
              </a:rPr>
              <a:t>Samtycke – inget nytt </a:t>
            </a:r>
          </a:p>
          <a:p>
            <a:pPr marL="171450" indent="-171450">
              <a:buFontTx/>
              <a:buChar char="-"/>
            </a:pPr>
            <a:r>
              <a:rPr lang="sv-SE" sz="1200" b="0" i="0" u="none" strike="noStrike" kern="1200" baseline="0" dirty="0">
                <a:solidFill>
                  <a:schemeClr val="tx1"/>
                </a:solidFill>
                <a:latin typeface="+mn-lt"/>
                <a:ea typeface="+mn-ea"/>
                <a:cs typeface="+mn-cs"/>
              </a:rPr>
              <a:t>Sändlista – inget nytt</a:t>
            </a:r>
          </a:p>
          <a:p>
            <a:pPr marL="171450" indent="-171450">
              <a:buFontTx/>
              <a:buChar char="-"/>
            </a:pPr>
            <a:r>
              <a:rPr lang="sv-SE" sz="1200" b="0" i="0" u="none" strike="noStrike" kern="1200" baseline="0" dirty="0">
                <a:solidFill>
                  <a:schemeClr val="tx1"/>
                </a:solidFill>
                <a:latin typeface="+mn-lt"/>
                <a:ea typeface="+mn-ea"/>
                <a:cs typeface="+mn-cs"/>
              </a:rPr>
              <a:t>Kontakter, se ovan      (krävs vid skapande och kvitterande av Vårdbegäran och Inskrivning, tyvärr inte om t.ex. Planering skapas först)</a:t>
            </a:r>
          </a:p>
          <a:p>
            <a:pPr marL="171450" indent="-171450">
              <a:buFontTx/>
              <a:buChar char="-"/>
            </a:pPr>
            <a:r>
              <a:rPr lang="sv-SE" sz="1200" b="0" i="0" u="none" strike="noStrike" kern="1200" baseline="0" dirty="0">
                <a:solidFill>
                  <a:schemeClr val="tx1"/>
                </a:solidFill>
                <a:latin typeface="+mn-lt"/>
                <a:ea typeface="+mn-ea"/>
                <a:cs typeface="+mn-cs"/>
              </a:rPr>
              <a:t>Möte- nya fält, kommer vi till senare</a:t>
            </a:r>
          </a:p>
          <a:p>
            <a:pPr marL="171450" indent="-171450">
              <a:buFontTx/>
              <a:buChar char="-"/>
            </a:pPr>
            <a:r>
              <a:rPr lang="sv-SE" sz="1200" b="0" i="0" u="none" strike="noStrike" kern="1200" baseline="0" dirty="0">
                <a:solidFill>
                  <a:schemeClr val="tx1"/>
                </a:solidFill>
                <a:latin typeface="+mn-lt"/>
                <a:ea typeface="+mn-ea"/>
                <a:cs typeface="+mn-cs"/>
              </a:rPr>
              <a:t>Inkorg o </a:t>
            </a:r>
            <a:r>
              <a:rPr lang="sv-SE" sz="1200" b="0" i="0" u="none" strike="noStrike" kern="1200" baseline="0" dirty="0" err="1">
                <a:solidFill>
                  <a:schemeClr val="tx1"/>
                </a:solidFill>
                <a:latin typeface="+mn-lt"/>
                <a:ea typeface="+mn-ea"/>
                <a:cs typeface="+mn-cs"/>
              </a:rPr>
              <a:t>Elvisspår</a:t>
            </a:r>
            <a:r>
              <a:rPr lang="sv-SE" sz="1200" b="0" i="0" u="none" strike="noStrike" kern="1200" baseline="0" dirty="0">
                <a:solidFill>
                  <a:schemeClr val="tx1"/>
                </a:solidFill>
                <a:latin typeface="+mn-lt"/>
                <a:ea typeface="+mn-ea"/>
                <a:cs typeface="+mn-cs"/>
              </a:rPr>
              <a:t>, inget nytt</a:t>
            </a:r>
          </a:p>
          <a:p>
            <a:pPr marL="171450" indent="-171450">
              <a:buFontTx/>
              <a:buChar cha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	</a:t>
            </a:r>
          </a:p>
          <a:p>
            <a:pPr marL="171450" indent="-171450">
              <a:buFontTx/>
              <a:buChar char="-"/>
            </a:pPr>
            <a:endParaRPr lang="sv-SE" sz="1200" b="0" i="0" u="none" strike="noStrike" kern="1200" baseline="0" dirty="0">
              <a:solidFill>
                <a:schemeClr val="tx1"/>
              </a:solidFill>
              <a:latin typeface="+mn-lt"/>
              <a:ea typeface="+mn-ea"/>
              <a:cs typeface="+mn-cs"/>
            </a:endParaRPr>
          </a:p>
          <a:p>
            <a:pPr marL="171450" indent="-171450">
              <a:buFontTx/>
              <a:buChar char="-"/>
            </a:pPr>
            <a:endParaRPr lang="sv-SE" sz="1200" b="1" i="0" u="none" strike="noStrike" kern="1200" baseline="0" dirty="0">
              <a:solidFill>
                <a:schemeClr val="tx1"/>
              </a:solidFill>
              <a:latin typeface="+mn-lt"/>
              <a:ea typeface="+mn-ea"/>
              <a:cs typeface="+mn-cs"/>
            </a:endParaRPr>
          </a:p>
          <a:p>
            <a:pPr marL="171450" indent="-171450">
              <a:buFontTx/>
              <a:buChar char="-"/>
            </a:pPr>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15</a:t>
            </a:fld>
            <a:endParaRPr lang="sv-SE"/>
          </a:p>
        </p:txBody>
      </p:sp>
    </p:spTree>
    <p:extLst>
      <p:ext uri="{BB962C8B-B14F-4D97-AF65-F5344CB8AC3E}">
        <p14:creationId xmlns:p14="http://schemas.microsoft.com/office/powerpoint/2010/main" val="297749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Helt nytt. Vi kan nu följa vem som skrivit vad.</a:t>
            </a:r>
          </a:p>
          <a:p>
            <a:r>
              <a:rPr lang="sv-SE" sz="1200" b="0" i="0" u="none" strike="noStrike" kern="1200" baseline="0" dirty="0">
                <a:solidFill>
                  <a:schemeClr val="tx1"/>
                </a:solidFill>
                <a:latin typeface="+mn-lt"/>
                <a:ea typeface="+mn-ea"/>
                <a:cs typeface="+mn-cs"/>
              </a:rPr>
              <a:t>Gäller samtliga meddelande + SIP</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Dock ej ärvda fält</a:t>
            </a:r>
          </a:p>
          <a:p>
            <a:r>
              <a:rPr lang="sv-SE" sz="1200" b="0" i="0" u="none" strike="noStrike" kern="1200" baseline="0" dirty="0">
                <a:solidFill>
                  <a:schemeClr val="tx1"/>
                </a:solidFill>
                <a:latin typeface="+mn-lt"/>
                <a:ea typeface="+mn-ea"/>
                <a:cs typeface="+mn-cs"/>
              </a:rPr>
              <a:t>Dock ej Aktivitet o Funktion</a:t>
            </a:r>
          </a:p>
          <a:p>
            <a:r>
              <a:rPr lang="sv-SE" sz="1200" b="0" i="0" u="none" strike="noStrike" kern="1200" baseline="0" dirty="0">
                <a:solidFill>
                  <a:schemeClr val="tx1"/>
                </a:solidFill>
                <a:latin typeface="+mn-lt"/>
                <a:ea typeface="+mn-ea"/>
                <a:cs typeface="+mn-cs"/>
              </a:rPr>
              <a:t>Ej Checklistan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16</a:t>
            </a:fld>
            <a:endParaRPr lang="sv-SE"/>
          </a:p>
        </p:txBody>
      </p:sp>
    </p:spTree>
    <p:extLst>
      <p:ext uri="{BB962C8B-B14F-4D97-AF65-F5344CB8AC3E}">
        <p14:creationId xmlns:p14="http://schemas.microsoft.com/office/powerpoint/2010/main" val="426452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Klicka Rubrik, ruta med versionsinformation visas.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Detta oberoende om det varit en ändring i senaste version eller ej.</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17</a:t>
            </a:fld>
            <a:endParaRPr lang="sv-SE"/>
          </a:p>
        </p:txBody>
      </p:sp>
    </p:spTree>
    <p:extLst>
      <p:ext uri="{BB962C8B-B14F-4D97-AF65-F5344CB8AC3E}">
        <p14:creationId xmlns:p14="http://schemas.microsoft.com/office/powerpoint/2010/main" val="236296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Inskrivningsmeddelande, Meddelande om Utskrivningsklar samt Utskrivningsmeddelande, där ska vi enbart göra </a:t>
            </a:r>
            <a:r>
              <a:rPr lang="sv-SE" sz="1200" b="0" i="0" u="none" strike="noStrike" kern="1200" baseline="0" dirty="0" err="1">
                <a:solidFill>
                  <a:schemeClr val="tx1"/>
                </a:solidFill>
                <a:latin typeface="+mn-lt"/>
                <a:ea typeface="+mn-ea"/>
                <a:cs typeface="+mn-cs"/>
              </a:rPr>
              <a:t>SparaSänd</a:t>
            </a:r>
            <a:r>
              <a:rPr lang="sv-SE" sz="1200" b="0" i="0" u="none" strike="noStrike" kern="1200" baseline="0" dirty="0">
                <a:solidFill>
                  <a:schemeClr val="tx1"/>
                </a:solidFill>
                <a:latin typeface="+mn-lt"/>
                <a:ea typeface="+mn-ea"/>
                <a:cs typeface="+mn-cs"/>
              </a:rPr>
              <a:t>.</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Gäller även Mötesbokningar</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18</a:t>
            </a:fld>
            <a:endParaRPr lang="sv-SE"/>
          </a:p>
        </p:txBody>
      </p:sp>
    </p:spTree>
    <p:extLst>
      <p:ext uri="{BB962C8B-B14F-4D97-AF65-F5344CB8AC3E}">
        <p14:creationId xmlns:p14="http://schemas.microsoft.com/office/powerpoint/2010/main" val="130574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19</a:t>
            </a:fld>
            <a:endParaRPr lang="sv-SE"/>
          </a:p>
        </p:txBody>
      </p:sp>
    </p:spTree>
    <p:extLst>
      <p:ext uri="{BB962C8B-B14F-4D97-AF65-F5344CB8AC3E}">
        <p14:creationId xmlns:p14="http://schemas.microsoft.com/office/powerpoint/2010/main" val="44727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Redigera efter behov, </a:t>
            </a:r>
            <a:r>
              <a:rPr lang="sv-SE" dirty="0" err="1"/>
              <a:t>t.ex</a:t>
            </a:r>
            <a:r>
              <a:rPr lang="sv-SE" dirty="0"/>
              <a:t> ta bort lunch</a:t>
            </a:r>
          </a:p>
        </p:txBody>
      </p:sp>
      <p:sp>
        <p:nvSpPr>
          <p:cNvPr id="4" name="Platshållare för bildnummer 3"/>
          <p:cNvSpPr>
            <a:spLocks noGrp="1"/>
          </p:cNvSpPr>
          <p:nvPr>
            <p:ph type="sldNum" sz="quarter" idx="10"/>
          </p:nvPr>
        </p:nvSpPr>
        <p:spPr/>
        <p:txBody>
          <a:bodyPr/>
          <a:lstStyle/>
          <a:p>
            <a:fld id="{4F2430D7-6E89-4C08-A8B0-C766C866225C}" type="slidenum">
              <a:rPr lang="sv-SE" smtClean="0"/>
              <a:t>2</a:t>
            </a:fld>
            <a:endParaRPr lang="sv-SE"/>
          </a:p>
        </p:txBody>
      </p:sp>
    </p:spTree>
    <p:extLst>
      <p:ext uri="{BB962C8B-B14F-4D97-AF65-F5344CB8AC3E}">
        <p14:creationId xmlns:p14="http://schemas.microsoft.com/office/powerpoint/2010/main" val="2699219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20</a:t>
            </a:fld>
            <a:endParaRPr lang="sv-SE"/>
          </a:p>
        </p:txBody>
      </p:sp>
    </p:spTree>
    <p:extLst>
      <p:ext uri="{BB962C8B-B14F-4D97-AF65-F5344CB8AC3E}">
        <p14:creationId xmlns:p14="http://schemas.microsoft.com/office/powerpoint/2010/main" val="2436570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Utanför processen har vi som tidigare Förberedd Vårdbegäran. </a:t>
            </a:r>
          </a:p>
          <a:p>
            <a:r>
              <a:rPr lang="sv-SE" sz="1200" b="0" i="0" u="none" strike="noStrike" kern="1200" baseline="0" dirty="0">
                <a:solidFill>
                  <a:schemeClr val="tx1"/>
                </a:solidFill>
                <a:latin typeface="+mn-lt"/>
                <a:ea typeface="+mn-ea"/>
                <a:cs typeface="+mn-cs"/>
              </a:rPr>
              <a:t>Fälten något onaturligt placerade pga. de dolda fälten.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21</a:t>
            </a:fld>
            <a:endParaRPr lang="sv-SE"/>
          </a:p>
        </p:txBody>
      </p:sp>
    </p:spTree>
    <p:extLst>
      <p:ext uri="{BB962C8B-B14F-4D97-AF65-F5344CB8AC3E}">
        <p14:creationId xmlns:p14="http://schemas.microsoft.com/office/powerpoint/2010/main" val="154563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SAMSA genomgång utifrån denna process</a:t>
            </a:r>
          </a:p>
          <a:p>
            <a:r>
              <a:rPr lang="sv-SE" sz="1200" b="0" i="0" u="none" strike="noStrike" kern="1200" baseline="0" dirty="0">
                <a:solidFill>
                  <a:schemeClr val="tx1"/>
                </a:solidFill>
                <a:latin typeface="+mn-lt"/>
                <a:ea typeface="+mn-ea"/>
                <a:cs typeface="+mn-cs"/>
              </a:rPr>
              <a:t>Det finns ytterligare processer beskrivna i Riktlinjer och rutin, men denna fångar samtliga nyheter i SAMSA.</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22</a:t>
            </a:fld>
            <a:endParaRPr lang="sv-SE"/>
          </a:p>
        </p:txBody>
      </p:sp>
    </p:spTree>
    <p:extLst>
      <p:ext uri="{BB962C8B-B14F-4D97-AF65-F5344CB8AC3E}">
        <p14:creationId xmlns:p14="http://schemas.microsoft.com/office/powerpoint/2010/main" val="326200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Ha SAMSA igång parallellt och visa direkt i systemet.</a:t>
            </a:r>
          </a:p>
          <a:p>
            <a:r>
              <a:rPr lang="sv-SE" sz="1200" b="0" i="0" u="none" strike="noStrike" kern="1200" baseline="0" dirty="0">
                <a:solidFill>
                  <a:schemeClr val="tx1"/>
                </a:solidFill>
                <a:latin typeface="+mn-lt"/>
                <a:ea typeface="+mn-ea"/>
                <a:cs typeface="+mn-cs"/>
              </a:rPr>
              <a:t>Vi inleder processen genom att skapa en Vårdbegäran. Det görs som tidigare.</a:t>
            </a:r>
          </a:p>
          <a:p>
            <a:r>
              <a:rPr lang="sv-SE" sz="1200" b="0" i="0" u="none" strike="noStrike" kern="1200" baseline="0" dirty="0">
                <a:solidFill>
                  <a:schemeClr val="tx1"/>
                </a:solidFill>
                <a:latin typeface="+mn-lt"/>
                <a:ea typeface="+mn-ea"/>
                <a:cs typeface="+mn-cs"/>
              </a:rPr>
              <a:t>Ska visa </a:t>
            </a:r>
            <a:r>
              <a:rPr lang="sv-SE" sz="1200" b="0" i="0" u="none" strike="noStrike" kern="1200" baseline="0" dirty="0" err="1">
                <a:solidFill>
                  <a:schemeClr val="tx1"/>
                </a:solidFill>
                <a:latin typeface="+mn-lt"/>
                <a:ea typeface="+mn-ea"/>
                <a:cs typeface="+mn-cs"/>
              </a:rPr>
              <a:t>Habitualtillståndet</a:t>
            </a:r>
            <a:r>
              <a:rPr lang="sv-SE" sz="1200" b="0" i="0" u="none" strike="noStrike" kern="1200" baseline="0" dirty="0">
                <a:solidFill>
                  <a:schemeClr val="tx1"/>
                </a:solidFill>
                <a:latin typeface="+mn-lt"/>
                <a:ea typeface="+mn-ea"/>
                <a:cs typeface="+mn-cs"/>
              </a:rPr>
              <a:t>.</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23</a:t>
            </a:fld>
            <a:endParaRPr lang="sv-SE"/>
          </a:p>
        </p:txBody>
      </p:sp>
    </p:spTree>
    <p:extLst>
      <p:ext uri="{BB962C8B-B14F-4D97-AF65-F5344CB8AC3E}">
        <p14:creationId xmlns:p14="http://schemas.microsoft.com/office/powerpoint/2010/main" val="341130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Ha SAMSA igång parallellt och visa direkt i systemet.</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24</a:t>
            </a:fld>
            <a:endParaRPr lang="sv-SE"/>
          </a:p>
        </p:txBody>
      </p:sp>
    </p:spTree>
    <p:extLst>
      <p:ext uri="{BB962C8B-B14F-4D97-AF65-F5344CB8AC3E}">
        <p14:creationId xmlns:p14="http://schemas.microsoft.com/office/powerpoint/2010/main" val="337186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Var alltid uppmärksam på att det är rätt ärende som du arbetar i.</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I Ärendehistoriken syna om det är mer än ett ärende pågående.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25</a:t>
            </a:fld>
            <a:endParaRPr lang="sv-SE"/>
          </a:p>
        </p:txBody>
      </p:sp>
    </p:spTree>
    <p:extLst>
      <p:ext uri="{BB962C8B-B14F-4D97-AF65-F5344CB8AC3E}">
        <p14:creationId xmlns:p14="http://schemas.microsoft.com/office/powerpoint/2010/main" val="2894368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Ha SAMSA igång parallellt och visa direkt i systemet.</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26</a:t>
            </a:fld>
            <a:endParaRPr lang="sv-SE"/>
          </a:p>
        </p:txBody>
      </p:sp>
    </p:spTree>
    <p:extLst>
      <p:ext uri="{BB962C8B-B14F-4D97-AF65-F5344CB8AC3E}">
        <p14:creationId xmlns:p14="http://schemas.microsoft.com/office/powerpoint/2010/main" val="1609215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27</a:t>
            </a:fld>
            <a:endParaRPr lang="sv-SE"/>
          </a:p>
        </p:txBody>
      </p:sp>
    </p:spTree>
    <p:extLst>
      <p:ext uri="{BB962C8B-B14F-4D97-AF65-F5344CB8AC3E}">
        <p14:creationId xmlns:p14="http://schemas.microsoft.com/office/powerpoint/2010/main" val="1563634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bild på Inskrivningsmeddelande</a:t>
            </a:r>
          </a:p>
          <a:p>
            <a:r>
              <a:rPr lang="sv-SE" sz="1200" b="0" i="0" u="none" strike="noStrike" kern="1200" baseline="0" dirty="0">
                <a:solidFill>
                  <a:schemeClr val="tx1"/>
                </a:solidFill>
                <a:latin typeface="+mn-lt"/>
                <a:ea typeface="+mn-ea"/>
                <a:cs typeface="+mn-cs"/>
              </a:rPr>
              <a:t>Vid kvittering av Inskrivningsmeddelande, ska Kontakter skrivas per part, om det inte redan är gjort i Vårdbegäran</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Förutom rutan Inskrivning så skapas en ruta </a:t>
            </a:r>
            <a:r>
              <a:rPr lang="sv-SE" sz="1200" b="0" i="0" u="none" strike="noStrike" kern="1200" baseline="0" dirty="0" err="1">
                <a:solidFill>
                  <a:schemeClr val="tx1"/>
                </a:solidFill>
                <a:latin typeface="+mn-lt"/>
                <a:ea typeface="+mn-ea"/>
                <a:cs typeface="+mn-cs"/>
              </a:rPr>
              <a:t>Plan.utskr.klar</a:t>
            </a:r>
            <a:r>
              <a:rPr lang="sv-SE" sz="1200" b="0" i="0" u="none" strike="noStrike" kern="1200" baseline="0" dirty="0">
                <a:solidFill>
                  <a:schemeClr val="tx1"/>
                </a:solidFill>
                <a:latin typeface="+mn-lt"/>
                <a:ea typeface="+mn-ea"/>
                <a:cs typeface="+mn-cs"/>
              </a:rPr>
              <a:t> (vit) i </a:t>
            </a:r>
            <a:r>
              <a:rPr lang="sv-SE" sz="1200" b="0" i="0" u="none" strike="noStrike" kern="1200" baseline="0" dirty="0" err="1">
                <a:solidFill>
                  <a:schemeClr val="tx1"/>
                </a:solidFill>
                <a:latin typeface="+mn-lt"/>
                <a:ea typeface="+mn-ea"/>
                <a:cs typeface="+mn-cs"/>
              </a:rPr>
              <a:t>procesståget</a:t>
            </a:r>
            <a:r>
              <a:rPr lang="sv-SE" sz="1200" b="0" i="0" u="none" strike="noStrike" kern="1200" baseline="0" dirty="0">
                <a:solidFill>
                  <a:schemeClr val="tx1"/>
                </a:solidFill>
                <a:latin typeface="+mn-lt"/>
                <a:ea typeface="+mn-ea"/>
                <a:cs typeface="+mn-cs"/>
              </a:rPr>
              <a:t>.</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28</a:t>
            </a:fld>
            <a:endParaRPr lang="sv-SE"/>
          </a:p>
        </p:txBody>
      </p:sp>
    </p:spTree>
    <p:extLst>
      <p:ext uri="{BB962C8B-B14F-4D97-AF65-F5344CB8AC3E}">
        <p14:creationId xmlns:p14="http://schemas.microsoft.com/office/powerpoint/2010/main" val="49722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Ha SAMSA igång parallellt och visa direkt i systemet.</a:t>
            </a:r>
          </a:p>
          <a:p>
            <a:r>
              <a:rPr lang="sv-SE" sz="1200" b="0" i="0" u="none" strike="noStrike" kern="1200" baseline="0" dirty="0">
                <a:solidFill>
                  <a:schemeClr val="tx1"/>
                </a:solidFill>
                <a:latin typeface="+mn-lt"/>
                <a:ea typeface="+mn-ea"/>
                <a:cs typeface="+mn-cs"/>
              </a:rPr>
              <a:t>Lägg ev. till Rehab enhet om den är känd.</a:t>
            </a:r>
          </a:p>
          <a:p>
            <a:r>
              <a:rPr lang="sv-SE" sz="1200" b="0" i="0" u="none" strike="noStrike" kern="1200" baseline="0" dirty="0">
                <a:solidFill>
                  <a:schemeClr val="tx1"/>
                </a:solidFill>
                <a:latin typeface="+mn-lt"/>
                <a:ea typeface="+mn-ea"/>
                <a:cs typeface="+mn-cs"/>
              </a:rPr>
              <a:t>KVITTERA, kräver att kontakter fylls i om inte det gjort tidigare</a:t>
            </a:r>
            <a:br>
              <a:rPr lang="sv-SE" sz="1200" b="0" i="0" u="none" strike="noStrike" kern="1200" baseline="0" dirty="0">
                <a:solidFill>
                  <a:schemeClr val="tx1"/>
                </a:solidFill>
                <a:latin typeface="+mn-lt"/>
                <a:ea typeface="+mn-ea"/>
                <a:cs typeface="+mn-cs"/>
              </a:rPr>
            </a:b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Utskrivningsdatum står det här, inte Utskrivningsklardatum. Därför att Utskrivningsdatum står de i lagen....men egentligen kan ju sjukhuset enbart planera utskrivningsklar.</a:t>
            </a:r>
          </a:p>
          <a:p>
            <a:r>
              <a:rPr lang="sv-SE" sz="1200" b="0" i="0" u="none" strike="noStrike" kern="1200" baseline="0" dirty="0">
                <a:solidFill>
                  <a:schemeClr val="tx1"/>
                </a:solidFill>
                <a:latin typeface="+mn-lt"/>
                <a:ea typeface="+mn-ea"/>
                <a:cs typeface="+mn-cs"/>
              </a:rPr>
              <a:t>Ruta </a:t>
            </a:r>
            <a:r>
              <a:rPr lang="sv-SE" sz="1200" b="0" i="0" u="none" strike="noStrike" kern="1200" baseline="0" dirty="0" err="1">
                <a:solidFill>
                  <a:schemeClr val="tx1"/>
                </a:solidFill>
                <a:latin typeface="+mn-lt"/>
                <a:ea typeface="+mn-ea"/>
                <a:cs typeface="+mn-cs"/>
              </a:rPr>
              <a:t>Plan.utskr.klar</a:t>
            </a:r>
            <a:r>
              <a:rPr lang="sv-SE" sz="1200" b="0" i="0" u="none" strike="noStrike" kern="1200" baseline="0" dirty="0">
                <a:solidFill>
                  <a:schemeClr val="tx1"/>
                </a:solidFill>
                <a:latin typeface="+mn-lt"/>
                <a:ea typeface="+mn-ea"/>
                <a:cs typeface="+mn-cs"/>
              </a:rPr>
              <a:t> skapas.</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29</a:t>
            </a:fld>
            <a:endParaRPr lang="sv-SE"/>
          </a:p>
        </p:txBody>
      </p:sp>
    </p:spTree>
    <p:extLst>
      <p:ext uri="{BB962C8B-B14F-4D97-AF65-F5344CB8AC3E}">
        <p14:creationId xmlns:p14="http://schemas.microsoft.com/office/powerpoint/2010/main" val="258458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Informationsmaterial om finns för riktlinje och</a:t>
            </a:r>
            <a:r>
              <a:rPr lang="sv-SE" baseline="0" dirty="0"/>
              <a:t> rutin. De är viktigt att Du tar del av detta. De finns att tillgå på Vårdsamverkan Västra Götalands hemsida.</a:t>
            </a:r>
          </a:p>
          <a:p>
            <a:r>
              <a:rPr lang="sv-SE" dirty="0"/>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a:t>
            </a:fld>
            <a:endParaRPr lang="sv-SE"/>
          </a:p>
        </p:txBody>
      </p:sp>
    </p:spTree>
    <p:extLst>
      <p:ext uri="{BB962C8B-B14F-4D97-AF65-F5344CB8AC3E}">
        <p14:creationId xmlns:p14="http://schemas.microsoft.com/office/powerpoint/2010/main" val="2686848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Om Inskrivning, så är det </a:t>
            </a:r>
            <a:r>
              <a:rPr lang="sv-SE" sz="1200" b="1" i="0" u="none" strike="noStrike" kern="1200" baseline="0" dirty="0">
                <a:solidFill>
                  <a:schemeClr val="tx1"/>
                </a:solidFill>
                <a:latin typeface="+mn-lt"/>
                <a:ea typeface="+mn-ea"/>
                <a:cs typeface="+mn-cs"/>
              </a:rPr>
              <a:t>slutenvården</a:t>
            </a:r>
            <a:r>
              <a:rPr lang="sv-SE" sz="1200" b="0" i="0" u="none" strike="noStrike" kern="1200" baseline="0" dirty="0">
                <a:solidFill>
                  <a:schemeClr val="tx1"/>
                </a:solidFill>
                <a:latin typeface="+mn-lt"/>
                <a:ea typeface="+mn-ea"/>
                <a:cs typeface="+mn-cs"/>
              </a:rPr>
              <a:t> som ska skapa Planering.</a:t>
            </a:r>
          </a:p>
          <a:p>
            <a:r>
              <a:rPr lang="sv-SE" sz="1200" b="0" i="0" u="none" strike="noStrike" kern="1200" baseline="0" dirty="0">
                <a:solidFill>
                  <a:schemeClr val="tx1"/>
                </a:solidFill>
                <a:latin typeface="+mn-lt"/>
                <a:ea typeface="+mn-ea"/>
                <a:cs typeface="+mn-cs"/>
              </a:rPr>
              <a:t>Annars kan alla skapa detta meddelande.</a:t>
            </a:r>
          </a:p>
          <a:p>
            <a:r>
              <a:rPr lang="sv-SE" sz="1200" b="0" i="0" u="none" strike="noStrike" kern="1200" baseline="0" dirty="0">
                <a:solidFill>
                  <a:schemeClr val="tx1"/>
                </a:solidFill>
                <a:latin typeface="+mn-lt"/>
                <a:ea typeface="+mn-ea"/>
                <a:cs typeface="+mn-cs"/>
              </a:rPr>
              <a:t>Om det inte finns Vårdbegäran, ska Samtycke registreras</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Inskrivningsorsak o Ansvarig läkare ska fylla i av sjukhuset när Planering skapas efter Inskrivning.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30</a:t>
            </a:fld>
            <a:endParaRPr lang="sv-SE"/>
          </a:p>
        </p:txBody>
      </p:sp>
    </p:spTree>
    <p:extLst>
      <p:ext uri="{BB962C8B-B14F-4D97-AF65-F5344CB8AC3E}">
        <p14:creationId xmlns:p14="http://schemas.microsoft.com/office/powerpoint/2010/main" val="2485986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När Planering finns skapad kan sedan alla parter fylla på med information.</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Sjukhuset är huvudansvarig för planeringen tills annat bestämts.</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Avgör om ett planeringsmöte behövs.</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Meddelande har två flikar Patient ( motsvarande info som i Kallelsen idag) + Ansvar (motsvarande som vi har i Samordnad plan idag)</a:t>
            </a:r>
          </a:p>
          <a:p>
            <a:r>
              <a:rPr lang="sv-SE" sz="1200" b="0" i="0" u="none" strike="noStrike" kern="1200" baseline="0" dirty="0">
                <a:solidFill>
                  <a:schemeClr val="tx1"/>
                </a:solidFill>
                <a:latin typeface="+mn-lt"/>
                <a:ea typeface="+mn-ea"/>
                <a:cs typeface="+mn-cs"/>
              </a:rPr>
              <a:t>Man kan växla mellan Patient/Ansvars flikarna utan att behöva spara emellan. Vi tappar inte information då.</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31</a:t>
            </a:fld>
            <a:endParaRPr lang="sv-SE"/>
          </a:p>
        </p:txBody>
      </p:sp>
    </p:spTree>
    <p:extLst>
      <p:ext uri="{BB962C8B-B14F-4D97-AF65-F5344CB8AC3E}">
        <p14:creationId xmlns:p14="http://schemas.microsoft.com/office/powerpoint/2010/main" val="1681142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Om Inskrivning, så är det slutenvården som ska skapa Planering.</a:t>
            </a:r>
          </a:p>
          <a:p>
            <a:r>
              <a:rPr lang="sv-SE" sz="1200" b="0" i="0" u="none" strike="noStrike" kern="1200" baseline="0" dirty="0">
                <a:solidFill>
                  <a:schemeClr val="tx1"/>
                </a:solidFill>
                <a:latin typeface="+mn-lt"/>
                <a:ea typeface="+mn-ea"/>
                <a:cs typeface="+mn-cs"/>
              </a:rPr>
              <a:t>Annars kan alla skapa detta meddelande.</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OBS!! Rutan i </a:t>
            </a:r>
            <a:r>
              <a:rPr lang="sv-SE" sz="1200" b="0" i="0" u="none" strike="noStrike" kern="1200" baseline="0" dirty="0" err="1">
                <a:solidFill>
                  <a:schemeClr val="tx1"/>
                </a:solidFill>
                <a:latin typeface="+mn-lt"/>
                <a:ea typeface="+mn-ea"/>
                <a:cs typeface="+mn-cs"/>
              </a:rPr>
              <a:t>procesståget</a:t>
            </a:r>
            <a:r>
              <a:rPr lang="sv-SE" sz="1200" b="0" i="0" u="none" strike="noStrike" kern="1200" baseline="0" dirty="0">
                <a:solidFill>
                  <a:schemeClr val="tx1"/>
                </a:solidFill>
                <a:latin typeface="+mn-lt"/>
                <a:ea typeface="+mn-ea"/>
                <a:cs typeface="+mn-cs"/>
              </a:rPr>
              <a:t> blir inte grön, utan är gul under hela processen, för att visa på att man inte blir klar med Planering.</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32</a:t>
            </a:fld>
            <a:endParaRPr lang="sv-SE"/>
          </a:p>
        </p:txBody>
      </p:sp>
    </p:spTree>
    <p:extLst>
      <p:ext uri="{BB962C8B-B14F-4D97-AF65-F5344CB8AC3E}">
        <p14:creationId xmlns:p14="http://schemas.microsoft.com/office/powerpoint/2010/main" val="3858336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33</a:t>
            </a:fld>
            <a:endParaRPr lang="sv-SE"/>
          </a:p>
        </p:txBody>
      </p:sp>
    </p:spTree>
    <p:extLst>
      <p:ext uri="{BB962C8B-B14F-4D97-AF65-F5344CB8AC3E}">
        <p14:creationId xmlns:p14="http://schemas.microsoft.com/office/powerpoint/2010/main" val="3369432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Näst steg är att Öppenvården ska utse Fast vårdkontakt samt registrera detta i SAMSA, i Patient </a:t>
            </a:r>
            <a:r>
              <a:rPr lang="sv-SE" sz="1200" b="0" i="0" u="none" strike="noStrike" kern="1200" baseline="0" dirty="0" err="1">
                <a:solidFill>
                  <a:schemeClr val="tx1"/>
                </a:solidFill>
                <a:latin typeface="+mn-lt"/>
                <a:ea typeface="+mn-ea"/>
                <a:cs typeface="+mn-cs"/>
              </a:rPr>
              <a:t>Admin</a:t>
            </a:r>
            <a:r>
              <a:rPr lang="sv-SE" sz="1200" b="0" i="0" u="none" strike="noStrike" kern="1200" baseline="0" dirty="0">
                <a:solidFill>
                  <a:schemeClr val="tx1"/>
                </a:solidFill>
                <a:latin typeface="+mn-lt"/>
                <a:ea typeface="+mn-ea"/>
                <a:cs typeface="+mn-cs"/>
              </a:rPr>
              <a:t>.</a:t>
            </a:r>
          </a:p>
          <a:p>
            <a:r>
              <a:rPr lang="sv-SE" sz="1200" b="0" i="0" u="none" strike="noStrike" kern="1200" baseline="0" dirty="0">
                <a:solidFill>
                  <a:schemeClr val="tx1"/>
                </a:solidFill>
                <a:latin typeface="+mn-lt"/>
                <a:ea typeface="+mn-ea"/>
                <a:cs typeface="+mn-cs"/>
              </a:rPr>
              <a:t>För att visa att det är något färskt uppdatera gärna befintligt namn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34</a:t>
            </a:fld>
            <a:endParaRPr lang="sv-SE"/>
          </a:p>
        </p:txBody>
      </p:sp>
    </p:spTree>
    <p:extLst>
      <p:ext uri="{BB962C8B-B14F-4D97-AF65-F5344CB8AC3E}">
        <p14:creationId xmlns:p14="http://schemas.microsoft.com/office/powerpoint/2010/main" val="4239513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Nytt är också att det finns en Checklista för slutenvårdsärenden.</a:t>
            </a:r>
          </a:p>
          <a:p>
            <a:r>
              <a:rPr lang="sv-SE" sz="1200" b="0" i="0" u="none" strike="noStrike" kern="1200" baseline="0" dirty="0">
                <a:solidFill>
                  <a:schemeClr val="tx1"/>
                </a:solidFill>
                <a:latin typeface="+mn-lt"/>
                <a:ea typeface="+mn-ea"/>
                <a:cs typeface="+mn-cs"/>
              </a:rPr>
              <a:t>Denna Checklista är inte styrande utan ska vara stödjande.</a:t>
            </a:r>
          </a:p>
          <a:p>
            <a:r>
              <a:rPr lang="sv-SE" sz="1200" b="0" i="0" u="none" strike="noStrike" kern="1200" baseline="0" dirty="0">
                <a:solidFill>
                  <a:schemeClr val="tx1"/>
                </a:solidFill>
                <a:latin typeface="+mn-lt"/>
                <a:ea typeface="+mn-ea"/>
                <a:cs typeface="+mn-cs"/>
              </a:rPr>
              <a:t>Markera i Checklistan att Fast vårdkontakt är utsedd.</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Första gången checklistan öppnas är den i redigeringsläge, men sedan den sparats en gång finns den i </a:t>
            </a:r>
            <a:r>
              <a:rPr lang="sv-SE" sz="1200" b="0" i="0" u="none" strike="noStrike" kern="1200" baseline="0" dirty="0" err="1">
                <a:solidFill>
                  <a:schemeClr val="tx1"/>
                </a:solidFill>
                <a:latin typeface="+mn-lt"/>
                <a:ea typeface="+mn-ea"/>
                <a:cs typeface="+mn-cs"/>
              </a:rPr>
              <a:t>läsläge</a:t>
            </a:r>
            <a:r>
              <a:rPr lang="sv-SE" sz="1200" b="0" i="0" u="none" strike="noStrike" kern="1200" baseline="0" dirty="0">
                <a:solidFill>
                  <a:schemeClr val="tx1"/>
                </a:solidFill>
                <a:latin typeface="+mn-lt"/>
                <a:ea typeface="+mn-ea"/>
                <a:cs typeface="+mn-cs"/>
              </a:rPr>
              <a:t>. Så när checklistan ska uppdateras måste man först klicka på redigera. Tyvärr inte så tydligt att man är i läs- eller redigeringsläge.</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35</a:t>
            </a:fld>
            <a:endParaRPr lang="sv-SE"/>
          </a:p>
        </p:txBody>
      </p:sp>
    </p:spTree>
    <p:extLst>
      <p:ext uri="{BB962C8B-B14F-4D97-AF65-F5344CB8AC3E}">
        <p14:creationId xmlns:p14="http://schemas.microsoft.com/office/powerpoint/2010/main" val="2570945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i systemet.</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36</a:t>
            </a:fld>
            <a:endParaRPr lang="sv-SE"/>
          </a:p>
        </p:txBody>
      </p:sp>
    </p:spTree>
    <p:extLst>
      <p:ext uri="{BB962C8B-B14F-4D97-AF65-F5344CB8AC3E}">
        <p14:creationId xmlns:p14="http://schemas.microsoft.com/office/powerpoint/2010/main" val="308011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37</a:t>
            </a:fld>
            <a:endParaRPr lang="sv-SE"/>
          </a:p>
        </p:txBody>
      </p:sp>
    </p:spTree>
    <p:extLst>
      <p:ext uri="{BB962C8B-B14F-4D97-AF65-F5344CB8AC3E}">
        <p14:creationId xmlns:p14="http://schemas.microsoft.com/office/powerpoint/2010/main" val="4279881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bild på Mötesfliken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Blanda inte ihop detta med SIP-möte. Se även film 3 om hantering av SIP och SIP-möte</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38</a:t>
            </a:fld>
            <a:endParaRPr lang="sv-SE"/>
          </a:p>
        </p:txBody>
      </p:sp>
    </p:spTree>
    <p:extLst>
      <p:ext uri="{BB962C8B-B14F-4D97-AF65-F5344CB8AC3E}">
        <p14:creationId xmlns:p14="http://schemas.microsoft.com/office/powerpoint/2010/main" val="1768269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Spara först tid och plats. GÖR </a:t>
            </a:r>
            <a:r>
              <a:rPr lang="sv-SE" sz="1200" b="0" i="0" u="none" strike="noStrike" kern="1200" baseline="0" dirty="0" err="1">
                <a:solidFill>
                  <a:schemeClr val="tx1"/>
                </a:solidFill>
                <a:latin typeface="+mn-lt"/>
                <a:ea typeface="+mn-ea"/>
                <a:cs typeface="+mn-cs"/>
              </a:rPr>
              <a:t>SparaSänd</a:t>
            </a:r>
            <a:r>
              <a:rPr lang="sv-SE" sz="1200" b="0" i="0" u="none" strike="noStrike" kern="1200" baseline="0" dirty="0">
                <a:solidFill>
                  <a:schemeClr val="tx1"/>
                </a:solidFill>
                <a:latin typeface="+mn-lt"/>
                <a:ea typeface="+mn-ea"/>
                <a:cs typeface="+mn-cs"/>
              </a:rPr>
              <a:t>!! Byter till </a:t>
            </a:r>
            <a:r>
              <a:rPr lang="sv-SE" sz="1200" b="0" i="0" u="none" strike="noStrike" kern="1200" baseline="0" dirty="0" err="1">
                <a:solidFill>
                  <a:schemeClr val="tx1"/>
                </a:solidFill>
                <a:latin typeface="+mn-lt"/>
                <a:ea typeface="+mn-ea"/>
                <a:cs typeface="+mn-cs"/>
              </a:rPr>
              <a:t>läsvy</a:t>
            </a:r>
            <a:r>
              <a:rPr lang="sv-SE" sz="1200" b="0" i="0" u="none" strike="noStrike" kern="1200" baseline="0" dirty="0">
                <a:solidFill>
                  <a:schemeClr val="tx1"/>
                </a:solidFill>
                <a:latin typeface="+mn-lt"/>
                <a:ea typeface="+mn-ea"/>
                <a:cs typeface="+mn-cs"/>
              </a:rPr>
              <a:t>.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Därefter lägger man till mötesdeltagarna (måste finns ett möte att hänga deltagarna på)</a:t>
            </a:r>
          </a:p>
          <a:p>
            <a:r>
              <a:rPr lang="sv-SE" sz="1200" b="0" i="0" u="none" strike="noStrike" kern="1200" baseline="0" dirty="0">
                <a:solidFill>
                  <a:schemeClr val="tx1"/>
                </a:solidFill>
                <a:latin typeface="+mn-lt"/>
                <a:ea typeface="+mn-ea"/>
                <a:cs typeface="+mn-cs"/>
              </a:rPr>
              <a:t>Före möte, förslag på deltagare</a:t>
            </a:r>
          </a:p>
          <a:p>
            <a:r>
              <a:rPr lang="sv-SE" sz="1200" b="0" i="0" u="none" strike="noStrike" kern="1200" baseline="0" dirty="0">
                <a:solidFill>
                  <a:schemeClr val="tx1"/>
                </a:solidFill>
                <a:latin typeface="+mn-lt"/>
                <a:ea typeface="+mn-ea"/>
                <a:cs typeface="+mn-cs"/>
              </a:rPr>
              <a:t>När mötet genomförts ska uppgifterna uppdateras, med namn på de som verkligen deltog och på vilket sätt de deltog.</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 finns ingen plats på annat håll. Idag skrivs ju detta inne i Samordnad plan.  Tanken är att detta ska vara grund för statistik över möten.</a:t>
            </a:r>
          </a:p>
          <a:p>
            <a:r>
              <a:rPr lang="sv-SE" sz="1200" b="0" i="0" u="none" strike="noStrike" kern="1200" baseline="0" dirty="0">
                <a:solidFill>
                  <a:schemeClr val="tx1"/>
                </a:solidFill>
                <a:latin typeface="+mn-lt"/>
                <a:ea typeface="+mn-ea"/>
                <a:cs typeface="+mn-cs"/>
              </a:rPr>
              <a:t>Flera möten kan bokas in.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39</a:t>
            </a:fld>
            <a:endParaRPr lang="sv-SE"/>
          </a:p>
        </p:txBody>
      </p:sp>
    </p:spTree>
    <p:extLst>
      <p:ext uri="{BB962C8B-B14F-4D97-AF65-F5344CB8AC3E}">
        <p14:creationId xmlns:p14="http://schemas.microsoft.com/office/powerpoint/2010/main" val="393066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a:t>
            </a:fld>
            <a:endParaRPr lang="sv-SE"/>
          </a:p>
        </p:txBody>
      </p:sp>
    </p:spTree>
    <p:extLst>
      <p:ext uri="{BB962C8B-B14F-4D97-AF65-F5344CB8AC3E}">
        <p14:creationId xmlns:p14="http://schemas.microsoft.com/office/powerpoint/2010/main" val="2487619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gärna i systemet</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40</a:t>
            </a:fld>
            <a:endParaRPr lang="sv-SE"/>
          </a:p>
        </p:txBody>
      </p:sp>
    </p:spTree>
    <p:extLst>
      <p:ext uri="{BB962C8B-B14F-4D97-AF65-F5344CB8AC3E}">
        <p14:creationId xmlns:p14="http://schemas.microsoft.com/office/powerpoint/2010/main" val="1777344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41</a:t>
            </a:fld>
            <a:endParaRPr lang="sv-SE"/>
          </a:p>
        </p:txBody>
      </p:sp>
    </p:spTree>
    <p:extLst>
      <p:ext uri="{BB962C8B-B14F-4D97-AF65-F5344CB8AC3E}">
        <p14:creationId xmlns:p14="http://schemas.microsoft.com/office/powerpoint/2010/main" val="1224163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För att kunna registrera ett SIP-möte så måste det finnas en SIP!</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Enbart problem första gången, om det inte finns en SIP alls.  Spara en ”nästan” tom SIP, samt välj parter.</a:t>
            </a:r>
          </a:p>
          <a:p>
            <a:r>
              <a:rPr lang="sv-SE" sz="1200" b="0" i="0" u="none" strike="noStrike" kern="1200" baseline="0" dirty="0">
                <a:solidFill>
                  <a:schemeClr val="tx1"/>
                </a:solidFill>
                <a:latin typeface="+mn-lt"/>
                <a:ea typeface="+mn-ea"/>
                <a:cs typeface="+mn-cs"/>
              </a:rPr>
              <a:t>Markera i Planering/Ansvar om SIP-möte ska hållas. Detta är en viktig trigger för betalberäkningen.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42</a:t>
            </a:fld>
            <a:endParaRPr lang="sv-SE"/>
          </a:p>
        </p:txBody>
      </p:sp>
    </p:spTree>
    <p:extLst>
      <p:ext uri="{BB962C8B-B14F-4D97-AF65-F5344CB8AC3E}">
        <p14:creationId xmlns:p14="http://schemas.microsoft.com/office/powerpoint/2010/main" val="3717035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Före möte, förslag på deltagare</a:t>
            </a:r>
          </a:p>
          <a:p>
            <a:r>
              <a:rPr lang="sv-SE" sz="1200" b="0" i="0" u="none" strike="noStrike" kern="1200" baseline="0" dirty="0">
                <a:solidFill>
                  <a:schemeClr val="tx1"/>
                </a:solidFill>
                <a:latin typeface="+mn-lt"/>
                <a:ea typeface="+mn-ea"/>
                <a:cs typeface="+mn-cs"/>
              </a:rPr>
              <a:t>När mötet genomförts ska uppgifterna uppdateras, med namn på de som verkligen deltog</a:t>
            </a:r>
          </a:p>
          <a:p>
            <a:r>
              <a:rPr lang="sv-SE" sz="1200" b="0" i="0" u="none" strike="noStrike" kern="1200" baseline="0" dirty="0">
                <a:solidFill>
                  <a:schemeClr val="tx1"/>
                </a:solidFill>
                <a:latin typeface="+mn-lt"/>
                <a:ea typeface="+mn-ea"/>
                <a:cs typeface="+mn-cs"/>
              </a:rPr>
              <a:t>Ser ut som Planeringsmötesbokning, men två nya radio-knappar.</a:t>
            </a:r>
          </a:p>
          <a:p>
            <a:r>
              <a:rPr lang="sv-SE" sz="1200" b="0" i="0" u="none" strike="noStrike" kern="1200" baseline="0" dirty="0">
                <a:solidFill>
                  <a:schemeClr val="tx1"/>
                </a:solidFill>
                <a:latin typeface="+mn-lt"/>
                <a:ea typeface="+mn-ea"/>
                <a:cs typeface="+mn-cs"/>
              </a:rPr>
              <a:t>Boka mötet (tid/plats) först, lägg sedan till deltagare. Samma som för Planeringsmöte.</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43</a:t>
            </a:fld>
            <a:endParaRPr lang="sv-SE"/>
          </a:p>
        </p:txBody>
      </p:sp>
    </p:spTree>
    <p:extLst>
      <p:ext uri="{BB962C8B-B14F-4D97-AF65-F5344CB8AC3E}">
        <p14:creationId xmlns:p14="http://schemas.microsoft.com/office/powerpoint/2010/main" val="391281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För att inte spamma mottagarnas inkorgar använd Spara, men</a:t>
            </a:r>
          </a:p>
          <a:p>
            <a:r>
              <a:rPr lang="sv-SE" sz="1200" b="0" i="0" u="none" strike="noStrike" kern="1200" baseline="0" dirty="0">
                <a:solidFill>
                  <a:schemeClr val="tx1"/>
                </a:solidFill>
                <a:latin typeface="+mn-lt"/>
                <a:ea typeface="+mn-ea"/>
                <a:cs typeface="+mn-cs"/>
              </a:rPr>
              <a:t>Gör hellre </a:t>
            </a:r>
            <a:r>
              <a:rPr lang="sv-SE" sz="1200" b="0" i="0" u="none" strike="noStrike" kern="1200" baseline="0" dirty="0" err="1">
                <a:solidFill>
                  <a:schemeClr val="tx1"/>
                </a:solidFill>
                <a:latin typeface="+mn-lt"/>
                <a:ea typeface="+mn-ea"/>
                <a:cs typeface="+mn-cs"/>
              </a:rPr>
              <a:t>SparaSänd</a:t>
            </a:r>
            <a:r>
              <a:rPr lang="sv-SE" sz="1200" b="0" i="0" u="none" strike="noStrike" kern="1200" baseline="0" dirty="0">
                <a:solidFill>
                  <a:schemeClr val="tx1"/>
                </a:solidFill>
                <a:latin typeface="+mn-lt"/>
                <a:ea typeface="+mn-ea"/>
                <a:cs typeface="+mn-cs"/>
              </a:rPr>
              <a:t> en gång för mycket än en gång för lite.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44</a:t>
            </a:fld>
            <a:endParaRPr lang="sv-SE"/>
          </a:p>
        </p:txBody>
      </p:sp>
    </p:spTree>
    <p:extLst>
      <p:ext uri="{BB962C8B-B14F-4D97-AF65-F5344CB8AC3E}">
        <p14:creationId xmlns:p14="http://schemas.microsoft.com/office/powerpoint/2010/main" val="1201819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Somliga vill kalla meddelandet Information inför utskrivning...</a:t>
            </a:r>
          </a:p>
          <a:p>
            <a:r>
              <a:rPr lang="sv-SE" sz="1200" b="0" i="0" u="none" strike="noStrike" kern="1200" baseline="0" dirty="0">
                <a:solidFill>
                  <a:schemeClr val="tx1"/>
                </a:solidFill>
                <a:latin typeface="+mn-lt"/>
                <a:ea typeface="+mn-ea"/>
                <a:cs typeface="+mn-cs"/>
              </a:rPr>
              <a:t>Men tanken är ju att utskrivning sker i nära anslutning till Utskrivningsklar.</a:t>
            </a:r>
          </a:p>
          <a:p>
            <a:r>
              <a:rPr lang="sv-SE" sz="1200" b="0" i="0" u="none" strike="noStrike" kern="1200" baseline="0" dirty="0">
                <a:solidFill>
                  <a:schemeClr val="tx1"/>
                </a:solidFill>
                <a:latin typeface="+mn-lt"/>
                <a:ea typeface="+mn-ea"/>
                <a:cs typeface="+mn-cs"/>
              </a:rPr>
              <a:t>Fast vårdkontakt ärvs tyvärr inte ännu från Patient </a:t>
            </a:r>
            <a:r>
              <a:rPr lang="sv-SE" sz="1200" b="0" i="0" u="none" strike="noStrike" kern="1200" baseline="0" dirty="0" err="1">
                <a:solidFill>
                  <a:schemeClr val="tx1"/>
                </a:solidFill>
                <a:latin typeface="+mn-lt"/>
                <a:ea typeface="+mn-ea"/>
                <a:cs typeface="+mn-cs"/>
              </a:rPr>
              <a:t>admin</a:t>
            </a: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Tidpunkt för SIP-möte ärvs tyvärr inte ännu från Mötesbokningen</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45</a:t>
            </a:fld>
            <a:endParaRPr lang="sv-SE"/>
          </a:p>
        </p:txBody>
      </p:sp>
    </p:spTree>
    <p:extLst>
      <p:ext uri="{BB962C8B-B14F-4D97-AF65-F5344CB8AC3E}">
        <p14:creationId xmlns:p14="http://schemas.microsoft.com/office/powerpoint/2010/main" val="1100501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Checklistan är stödjande inte styrande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46</a:t>
            </a:fld>
            <a:endParaRPr lang="sv-SE"/>
          </a:p>
        </p:txBody>
      </p:sp>
    </p:spTree>
    <p:extLst>
      <p:ext uri="{BB962C8B-B14F-4D97-AF65-F5344CB8AC3E}">
        <p14:creationId xmlns:p14="http://schemas.microsoft.com/office/powerpoint/2010/main" val="364772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47</a:t>
            </a:fld>
            <a:endParaRPr lang="sv-SE"/>
          </a:p>
        </p:txBody>
      </p:sp>
    </p:spTree>
    <p:extLst>
      <p:ext uri="{BB962C8B-B14F-4D97-AF65-F5344CB8AC3E}">
        <p14:creationId xmlns:p14="http://schemas.microsoft.com/office/powerpoint/2010/main" val="1329779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Visa ev. i systemet...</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48</a:t>
            </a:fld>
            <a:endParaRPr lang="sv-SE"/>
          </a:p>
        </p:txBody>
      </p:sp>
    </p:spTree>
    <p:extLst>
      <p:ext uri="{BB962C8B-B14F-4D97-AF65-F5344CB8AC3E}">
        <p14:creationId xmlns:p14="http://schemas.microsoft.com/office/powerpoint/2010/main" val="3113781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När detta meddelande skickats så försvinner rutan </a:t>
            </a:r>
            <a:r>
              <a:rPr lang="sv-SE" sz="1200" b="0" i="0" u="none" strike="noStrike" kern="1200" baseline="0">
                <a:solidFill>
                  <a:schemeClr val="tx1"/>
                </a:solidFill>
                <a:latin typeface="+mn-lt"/>
                <a:ea typeface="+mn-ea"/>
                <a:cs typeface="+mn-cs"/>
              </a:rPr>
              <a:t>Plan.utskr.klar</a:t>
            </a:r>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49</a:t>
            </a:fld>
            <a:endParaRPr lang="sv-SE"/>
          </a:p>
        </p:txBody>
      </p:sp>
    </p:spTree>
    <p:extLst>
      <p:ext uri="{BB962C8B-B14F-4D97-AF65-F5344CB8AC3E}">
        <p14:creationId xmlns:p14="http://schemas.microsoft.com/office/powerpoint/2010/main" val="364377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a:t>
            </a:fld>
            <a:endParaRPr lang="sv-SE"/>
          </a:p>
        </p:txBody>
      </p:sp>
    </p:spTree>
    <p:extLst>
      <p:ext uri="{BB962C8B-B14F-4D97-AF65-F5344CB8AC3E}">
        <p14:creationId xmlns:p14="http://schemas.microsoft.com/office/powerpoint/2010/main" val="28432317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Citat Ur rutin och Riktlinje</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50</a:t>
            </a:fld>
            <a:endParaRPr lang="sv-SE"/>
          </a:p>
        </p:txBody>
      </p:sp>
    </p:spTree>
    <p:extLst>
      <p:ext uri="{BB962C8B-B14F-4D97-AF65-F5344CB8AC3E}">
        <p14:creationId xmlns:p14="http://schemas.microsoft.com/office/powerpoint/2010/main" val="543752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 rutinen står ”Komplettering av nödvändig information kan begäras genom att sända ett Administrativt meddelande ”</a:t>
            </a:r>
          </a:p>
          <a:p>
            <a:r>
              <a:rPr lang="sv-SE" sz="1200" b="0" i="0" u="none" strike="noStrike" kern="1200" baseline="0" dirty="0">
                <a:solidFill>
                  <a:schemeClr val="tx1"/>
                </a:solidFill>
                <a:latin typeface="+mn-lt"/>
                <a:ea typeface="+mn-ea"/>
                <a:cs typeface="+mn-cs"/>
              </a:rPr>
              <a:t>Notera att Checklistan inte är ett meddelande och därmed blir det inte någon ruta i process-tåget.</a:t>
            </a:r>
          </a:p>
          <a:p>
            <a:r>
              <a:rPr lang="sv-SE" sz="1200" b="0" i="0" u="none" strike="noStrike" kern="1200" baseline="0" dirty="0">
                <a:solidFill>
                  <a:schemeClr val="tx1"/>
                </a:solidFill>
                <a:latin typeface="+mn-lt"/>
                <a:ea typeface="+mn-ea"/>
                <a:cs typeface="+mn-cs"/>
              </a:rPr>
              <a:t>Checklistan styr ingenting i systemet, är enbart stödjande.</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51</a:t>
            </a:fld>
            <a:endParaRPr lang="sv-SE"/>
          </a:p>
        </p:txBody>
      </p:sp>
    </p:spTree>
    <p:extLst>
      <p:ext uri="{BB962C8B-B14F-4D97-AF65-F5344CB8AC3E}">
        <p14:creationId xmlns:p14="http://schemas.microsoft.com/office/powerpoint/2010/main" val="2482621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Sjukhuset kontrollerar i Checklistan att allt är på plats och att mottagarna tycker att de fått Nödvändig information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52</a:t>
            </a:fld>
            <a:endParaRPr lang="sv-SE"/>
          </a:p>
        </p:txBody>
      </p:sp>
    </p:spTree>
    <p:extLst>
      <p:ext uri="{BB962C8B-B14F-4D97-AF65-F5344CB8AC3E}">
        <p14:creationId xmlns:p14="http://schemas.microsoft.com/office/powerpoint/2010/main" val="2652537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53</a:t>
            </a:fld>
            <a:endParaRPr lang="sv-SE"/>
          </a:p>
        </p:txBody>
      </p:sp>
    </p:spTree>
    <p:extLst>
      <p:ext uri="{BB962C8B-B14F-4D97-AF65-F5344CB8AC3E}">
        <p14:creationId xmlns:p14="http://schemas.microsoft.com/office/powerpoint/2010/main" val="2346280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54</a:t>
            </a:fld>
            <a:endParaRPr lang="sv-SE"/>
          </a:p>
        </p:txBody>
      </p:sp>
    </p:spTree>
    <p:extLst>
      <p:ext uri="{BB962C8B-B14F-4D97-AF65-F5344CB8AC3E}">
        <p14:creationId xmlns:p14="http://schemas.microsoft.com/office/powerpoint/2010/main" val="2937308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4F2430D7-6E89-4C08-A8B0-C766C866225C}" type="slidenum">
              <a:rPr lang="sv-SE" smtClean="0"/>
              <a:t>55</a:t>
            </a:fld>
            <a:endParaRPr lang="sv-SE"/>
          </a:p>
        </p:txBody>
      </p:sp>
    </p:spTree>
    <p:extLst>
      <p:ext uri="{BB962C8B-B14F-4D97-AF65-F5344CB8AC3E}">
        <p14:creationId xmlns:p14="http://schemas.microsoft.com/office/powerpoint/2010/main" val="1890706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56</a:t>
            </a:fld>
            <a:endParaRPr lang="sv-SE"/>
          </a:p>
        </p:txBody>
      </p:sp>
    </p:spTree>
    <p:extLst>
      <p:ext uri="{BB962C8B-B14F-4D97-AF65-F5344CB8AC3E}">
        <p14:creationId xmlns:p14="http://schemas.microsoft.com/office/powerpoint/2010/main" val="3410623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På SIP-mötet eller i anslutning till SIP-mötet dokumenterar den Fast vad kontakten vad man kommit överens om.</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Upprättar enbart EN gång</a:t>
            </a:r>
          </a:p>
          <a:p>
            <a:r>
              <a:rPr lang="sv-SE" sz="1200" b="0" i="0" u="none" strike="noStrike" kern="1200" baseline="0" dirty="0">
                <a:solidFill>
                  <a:schemeClr val="tx1"/>
                </a:solidFill>
                <a:latin typeface="+mn-lt"/>
                <a:ea typeface="+mn-ea"/>
                <a:cs typeface="+mn-cs"/>
              </a:rPr>
              <a:t>Steg 2-4 är antaglige redan gjort då vi kallade till SIP-möte</a:t>
            </a:r>
          </a:p>
          <a:p>
            <a:r>
              <a:rPr lang="sv-SE" sz="1200" b="0" i="0" u="none" strike="noStrike" kern="1200" baseline="0" dirty="0">
                <a:solidFill>
                  <a:schemeClr val="tx1"/>
                </a:solidFill>
                <a:latin typeface="+mn-lt"/>
                <a:ea typeface="+mn-ea"/>
                <a:cs typeface="+mn-cs"/>
              </a:rPr>
              <a:t>Steg 5, kontrollera deltagande parter.</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57</a:t>
            </a:fld>
            <a:endParaRPr lang="sv-SE"/>
          </a:p>
        </p:txBody>
      </p:sp>
    </p:spTree>
    <p:extLst>
      <p:ext uri="{BB962C8B-B14F-4D97-AF65-F5344CB8AC3E}">
        <p14:creationId xmlns:p14="http://schemas.microsoft.com/office/powerpoint/2010/main" val="3353906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58</a:t>
            </a:fld>
            <a:endParaRPr lang="sv-SE"/>
          </a:p>
        </p:txBody>
      </p:sp>
    </p:spTree>
    <p:extLst>
      <p:ext uri="{BB962C8B-B14F-4D97-AF65-F5344CB8AC3E}">
        <p14:creationId xmlns:p14="http://schemas.microsoft.com/office/powerpoint/2010/main" val="2211416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Spara</a:t>
            </a:r>
            <a:r>
              <a:rPr lang="sv-SE" baseline="0" dirty="0"/>
              <a:t> och </a:t>
            </a:r>
            <a:r>
              <a:rPr lang="sv-SE" baseline="0" dirty="0" err="1"/>
              <a:t>SparaSänd</a:t>
            </a:r>
            <a:r>
              <a:rPr lang="sv-SE" baseline="0" dirty="0"/>
              <a:t> görs i redigeringsläge</a:t>
            </a:r>
          </a:p>
          <a:p>
            <a:r>
              <a:rPr lang="sv-SE" baseline="0" dirty="0"/>
              <a:t>Upprätta, Uppfölj, Avsluta görs i </a:t>
            </a:r>
            <a:r>
              <a:rPr lang="sv-SE" baseline="0" dirty="0" err="1"/>
              <a:t>läsläge</a:t>
            </a:r>
            <a:r>
              <a:rPr lang="sv-S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Status sätts om direkt, ingen varning.</a:t>
            </a:r>
          </a:p>
          <a:p>
            <a:endParaRPr lang="sv-SE" dirty="0"/>
          </a:p>
        </p:txBody>
      </p:sp>
      <p:sp>
        <p:nvSpPr>
          <p:cNvPr id="4" name="Platshållare för bildnummer 3"/>
          <p:cNvSpPr>
            <a:spLocks noGrp="1"/>
          </p:cNvSpPr>
          <p:nvPr>
            <p:ph type="sldNum" sz="quarter" idx="10"/>
          </p:nvPr>
        </p:nvSpPr>
        <p:spPr/>
        <p:txBody>
          <a:bodyPr/>
          <a:lstStyle/>
          <a:p>
            <a:fld id="{4F2430D7-6E89-4C08-A8B0-C766C866225C}" type="slidenum">
              <a:rPr lang="sv-SE" smtClean="0"/>
              <a:t>59</a:t>
            </a:fld>
            <a:endParaRPr lang="sv-SE"/>
          </a:p>
        </p:txBody>
      </p:sp>
    </p:spTree>
    <p:extLst>
      <p:ext uri="{BB962C8B-B14F-4D97-AF65-F5344CB8AC3E}">
        <p14:creationId xmlns:p14="http://schemas.microsoft.com/office/powerpoint/2010/main" val="196570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Patienten ska vara delaktig i sin vård i ett väl utarbetat samarbete och i förekommande fall med närstående. Patienten behöver information för att utöva sitt självbestämmande och ta ställning till om han/hon vill acceptera den vård som erbjuds. </a:t>
            </a: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6</a:t>
            </a:fld>
            <a:endParaRPr lang="sv-SE"/>
          </a:p>
        </p:txBody>
      </p:sp>
    </p:spTree>
    <p:extLst>
      <p:ext uri="{BB962C8B-B14F-4D97-AF65-F5344CB8AC3E}">
        <p14:creationId xmlns:p14="http://schemas.microsoft.com/office/powerpoint/2010/main" val="2427453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Mötesbokning i SIP-mötesfliken på samma sätt som tidigare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60</a:t>
            </a:fld>
            <a:endParaRPr lang="sv-SE"/>
          </a:p>
        </p:txBody>
      </p:sp>
    </p:spTree>
    <p:extLst>
      <p:ext uri="{BB962C8B-B14F-4D97-AF65-F5344CB8AC3E}">
        <p14:creationId xmlns:p14="http://schemas.microsoft.com/office/powerpoint/2010/main" val="3866407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Uppföljning kan göras många gånger.</a:t>
            </a:r>
          </a:p>
          <a:p>
            <a:r>
              <a:rPr lang="sv-SE" sz="1200" b="0" i="0" u="none" strike="noStrike" kern="1200" baseline="0" dirty="0">
                <a:solidFill>
                  <a:schemeClr val="tx1"/>
                </a:solidFill>
                <a:latin typeface="+mn-lt"/>
                <a:ea typeface="+mn-ea"/>
                <a:cs typeface="+mn-cs"/>
              </a:rPr>
              <a:t>Upprätta enbart en gång.</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61</a:t>
            </a:fld>
            <a:endParaRPr lang="sv-SE"/>
          </a:p>
        </p:txBody>
      </p:sp>
    </p:spTree>
    <p:extLst>
      <p:ext uri="{BB962C8B-B14F-4D97-AF65-F5344CB8AC3E}">
        <p14:creationId xmlns:p14="http://schemas.microsoft.com/office/powerpoint/2010/main" val="3756482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Status sätts om direkt, ingen varning.</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62</a:t>
            </a:fld>
            <a:endParaRPr lang="sv-SE"/>
          </a:p>
        </p:txBody>
      </p:sp>
    </p:spTree>
    <p:extLst>
      <p:ext uri="{BB962C8B-B14F-4D97-AF65-F5344CB8AC3E}">
        <p14:creationId xmlns:p14="http://schemas.microsoft.com/office/powerpoint/2010/main" val="1181976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63</a:t>
            </a:fld>
            <a:endParaRPr lang="sv-SE"/>
          </a:p>
        </p:txBody>
      </p:sp>
    </p:spTree>
    <p:extLst>
      <p:ext uri="{BB962C8B-B14F-4D97-AF65-F5344CB8AC3E}">
        <p14:creationId xmlns:p14="http://schemas.microsoft.com/office/powerpoint/2010/main" val="730261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64</a:t>
            </a:fld>
            <a:endParaRPr lang="sv-SE"/>
          </a:p>
        </p:txBody>
      </p:sp>
    </p:spTree>
    <p:extLst>
      <p:ext uri="{BB962C8B-B14F-4D97-AF65-F5344CB8AC3E}">
        <p14:creationId xmlns:p14="http://schemas.microsoft.com/office/powerpoint/2010/main" val="3399892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SIP måste sparas först för att kunna skapa mötesbokning!  Som också kräver samtycke.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65</a:t>
            </a:fld>
            <a:endParaRPr lang="sv-SE"/>
          </a:p>
        </p:txBody>
      </p:sp>
    </p:spTree>
    <p:extLst>
      <p:ext uri="{BB962C8B-B14F-4D97-AF65-F5344CB8AC3E}">
        <p14:creationId xmlns:p14="http://schemas.microsoft.com/office/powerpoint/2010/main" val="3972142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Repetition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66</a:t>
            </a:fld>
            <a:endParaRPr lang="sv-SE"/>
          </a:p>
        </p:txBody>
      </p:sp>
    </p:spTree>
    <p:extLst>
      <p:ext uri="{BB962C8B-B14F-4D97-AF65-F5344CB8AC3E}">
        <p14:creationId xmlns:p14="http://schemas.microsoft.com/office/powerpoint/2010/main" val="651546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67</a:t>
            </a:fld>
            <a:endParaRPr lang="sv-SE"/>
          </a:p>
        </p:txBody>
      </p:sp>
    </p:spTree>
    <p:extLst>
      <p:ext uri="{BB962C8B-B14F-4D97-AF65-F5344CB8AC3E}">
        <p14:creationId xmlns:p14="http://schemas.microsoft.com/office/powerpoint/2010/main" val="1804229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  Visa betalvyn lite.  </a:t>
            </a:r>
            <a:endParaRPr lang="sv-SE" sz="1200" b="0" i="0" u="none" strike="noStrike" kern="1200" baseline="0" dirty="0">
              <a:solidFill>
                <a:srgbClr val="FF0000"/>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68</a:t>
            </a:fld>
            <a:endParaRPr lang="sv-SE"/>
          </a:p>
        </p:txBody>
      </p:sp>
    </p:spTree>
    <p:extLst>
      <p:ext uri="{BB962C8B-B14F-4D97-AF65-F5344CB8AC3E}">
        <p14:creationId xmlns:p14="http://schemas.microsoft.com/office/powerpoint/2010/main" val="30217383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Ett annat sätt att se processen, som inte är lika ”rätlinjig” längre:</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Tre stora informationsbärare, Vårdbegäran, Planering och Info vid utskrivning</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Tre ”triggrar”: Inskrivningsmeddelande, meddelande om utskrivningsklar samt utskrivningsmeddelande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69</a:t>
            </a:fld>
            <a:endParaRPr lang="sv-SE"/>
          </a:p>
        </p:txBody>
      </p:sp>
    </p:spTree>
    <p:extLst>
      <p:ext uri="{BB962C8B-B14F-4D97-AF65-F5344CB8AC3E}">
        <p14:creationId xmlns:p14="http://schemas.microsoft.com/office/powerpoint/2010/main" val="256225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a:t>
            </a:fld>
            <a:endParaRPr lang="sv-SE"/>
          </a:p>
        </p:txBody>
      </p:sp>
    </p:spTree>
    <p:extLst>
      <p:ext uri="{BB962C8B-B14F-4D97-AF65-F5344CB8AC3E}">
        <p14:creationId xmlns:p14="http://schemas.microsoft.com/office/powerpoint/2010/main" val="25083583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70</a:t>
            </a:fld>
            <a:endParaRPr lang="sv-SE"/>
          </a:p>
        </p:txBody>
      </p:sp>
    </p:spTree>
    <p:extLst>
      <p:ext uri="{BB962C8B-B14F-4D97-AF65-F5344CB8AC3E}">
        <p14:creationId xmlns:p14="http://schemas.microsoft.com/office/powerpoint/2010/main" val="15342047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Ännu inte perfekt, för det blir ingen notifiering om svaret direkt.</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Men använd Omsänd, så blir meddelandet rött hos mottagaren som även får notifiering då.</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71</a:t>
            </a:fld>
            <a:endParaRPr lang="sv-SE"/>
          </a:p>
        </p:txBody>
      </p:sp>
    </p:spTree>
    <p:extLst>
      <p:ext uri="{BB962C8B-B14F-4D97-AF65-F5344CB8AC3E}">
        <p14:creationId xmlns:p14="http://schemas.microsoft.com/office/powerpoint/2010/main" val="27287581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72</a:t>
            </a:fld>
            <a:endParaRPr lang="sv-SE"/>
          </a:p>
        </p:txBody>
      </p:sp>
    </p:spTree>
    <p:extLst>
      <p:ext uri="{BB962C8B-B14F-4D97-AF65-F5344CB8AC3E}">
        <p14:creationId xmlns:p14="http://schemas.microsoft.com/office/powerpoint/2010/main" val="3950996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Eller via Ärendehistoriken. Om det pågår ett tidigare ärende som din enhet inte är delaktig i, måste du använda denna knapp för att skapa ett nytt ärende.</a:t>
            </a:r>
          </a:p>
          <a:p>
            <a:r>
              <a:rPr lang="sv-SE" sz="1200" b="0" i="0" u="none" strike="noStrike" kern="1200" baseline="0" dirty="0">
                <a:solidFill>
                  <a:schemeClr val="tx1"/>
                </a:solidFill>
                <a:latin typeface="+mn-lt"/>
                <a:ea typeface="+mn-ea"/>
                <a:cs typeface="+mn-cs"/>
              </a:rPr>
              <a:t>Max ett slutenvårdsärende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73</a:t>
            </a:fld>
            <a:endParaRPr lang="sv-SE"/>
          </a:p>
        </p:txBody>
      </p:sp>
    </p:spTree>
    <p:extLst>
      <p:ext uri="{BB962C8B-B14F-4D97-AF65-F5344CB8AC3E}">
        <p14:creationId xmlns:p14="http://schemas.microsoft.com/office/powerpoint/2010/main" val="3994131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Ett ärende med enbart en Vårdbegäran betraktas som ett öppenvårdsärende tills att ett Inskrivningsmeddelande skapas i samma ärende, då blir det ett slutenvårdsärende.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Det finns ingen specifik märkning av öppenvårdsärende.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74</a:t>
            </a:fld>
            <a:endParaRPr lang="sv-SE"/>
          </a:p>
        </p:txBody>
      </p:sp>
    </p:spTree>
    <p:extLst>
      <p:ext uri="{BB962C8B-B14F-4D97-AF65-F5344CB8AC3E}">
        <p14:creationId xmlns:p14="http://schemas.microsoft.com/office/powerpoint/2010/main" val="4279912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Viktigt: Avsluta ärenden så fort de inte är relevanta längre.</a:t>
            </a:r>
          </a:p>
          <a:p>
            <a:r>
              <a:rPr lang="sv-SE" sz="1200" b="0" i="0" u="none" strike="noStrike" kern="1200" baseline="0" dirty="0">
                <a:solidFill>
                  <a:schemeClr val="tx1"/>
                </a:solidFill>
                <a:latin typeface="+mn-lt"/>
                <a:ea typeface="+mn-ea"/>
                <a:cs typeface="+mn-cs"/>
              </a:rPr>
              <a:t>Vi kan få det lätt rörigt om vi har många ärenden igång för samma patient, så använd detta med förnuft och avsluta ärendet så fort vi förmedlat och ev. besvarat frågeställningen som ligger till grund för öppenvårdsärendet.</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75</a:t>
            </a:fld>
            <a:endParaRPr lang="sv-SE"/>
          </a:p>
        </p:txBody>
      </p:sp>
    </p:spTree>
    <p:extLst>
      <p:ext uri="{BB962C8B-B14F-4D97-AF65-F5344CB8AC3E}">
        <p14:creationId xmlns:p14="http://schemas.microsoft.com/office/powerpoint/2010/main" val="42686133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Den regionala rutinen tar inte höjd för öppenvårdsprocessen idag. Kommer eventuellt senare.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Lokala rutiner förekommer. Dela med er av goda exempel.</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Använd med förnuft, t.ex. via lokala verksamhetsutvecklingsprojekt.</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SAMSA erbjuder en patientsäker och datasäker kommunikationsväg.</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76</a:t>
            </a:fld>
            <a:endParaRPr lang="sv-SE"/>
          </a:p>
        </p:txBody>
      </p:sp>
    </p:spTree>
    <p:extLst>
      <p:ext uri="{BB962C8B-B14F-4D97-AF65-F5344CB8AC3E}">
        <p14:creationId xmlns:p14="http://schemas.microsoft.com/office/powerpoint/2010/main" val="24781852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4F2430D7-6E89-4C08-A8B0-C766C866225C}" type="slidenum">
              <a:rPr lang="sv-SE" smtClean="0"/>
              <a:t>77</a:t>
            </a:fld>
            <a:endParaRPr lang="sv-SE"/>
          </a:p>
        </p:txBody>
      </p:sp>
    </p:spTree>
    <p:extLst>
      <p:ext uri="{BB962C8B-B14F-4D97-AF65-F5344CB8AC3E}">
        <p14:creationId xmlns:p14="http://schemas.microsoft.com/office/powerpoint/2010/main" val="23063837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 Översikt kan både pågående ärende och pågående </a:t>
            </a:r>
            <a:r>
              <a:rPr lang="sv-SE" sz="1200" b="0" i="0" u="none" strike="noStrike" kern="1200" baseline="0" dirty="0" err="1">
                <a:solidFill>
                  <a:schemeClr val="tx1"/>
                </a:solidFill>
                <a:latin typeface="+mn-lt"/>
                <a:ea typeface="+mn-ea"/>
                <a:cs typeface="+mn-cs"/>
              </a:rPr>
              <a:t>SIP:ar</a:t>
            </a:r>
            <a:r>
              <a:rPr lang="sv-SE" sz="1200" b="0" i="0" u="none" strike="noStrike" kern="1200" baseline="0" dirty="0">
                <a:solidFill>
                  <a:schemeClr val="tx1"/>
                </a:solidFill>
                <a:latin typeface="+mn-lt"/>
                <a:ea typeface="+mn-ea"/>
                <a:cs typeface="+mn-cs"/>
              </a:rPr>
              <a:t> visas.</a:t>
            </a:r>
          </a:p>
          <a:p>
            <a:r>
              <a:rPr lang="sv-SE" sz="1200" b="0" i="0" u="none" strike="noStrike" kern="1200" baseline="0" dirty="0">
                <a:solidFill>
                  <a:schemeClr val="tx1"/>
                </a:solidFill>
                <a:latin typeface="+mn-lt"/>
                <a:ea typeface="+mn-ea"/>
                <a:cs typeface="+mn-cs"/>
              </a:rPr>
              <a:t>Grundinställningen är att Ärenden visas enbart</a:t>
            </a:r>
          </a:p>
          <a:p>
            <a:r>
              <a:rPr lang="sv-SE" sz="1200" b="0" i="0" u="none" strike="noStrike" kern="1200" baseline="0" dirty="0">
                <a:solidFill>
                  <a:schemeClr val="tx1"/>
                </a:solidFill>
                <a:latin typeface="+mn-lt"/>
                <a:ea typeface="+mn-ea"/>
                <a:cs typeface="+mn-cs"/>
              </a:rPr>
              <a:t>Röd ram runt Utskrivningsklar blir det dagen efter att detta meddelande skickats. För att uppmärksamma dessa ärenden extra.</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78</a:t>
            </a:fld>
            <a:endParaRPr lang="sv-SE"/>
          </a:p>
        </p:txBody>
      </p:sp>
    </p:spTree>
    <p:extLst>
      <p:ext uri="{BB962C8B-B14F-4D97-AF65-F5344CB8AC3E}">
        <p14:creationId xmlns:p14="http://schemas.microsoft.com/office/powerpoint/2010/main" val="12960037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För SIP visas enbart SIP-id samt datum då </a:t>
            </a:r>
            <a:r>
              <a:rPr lang="sv-SE" sz="1200" b="0" i="0" u="none" strike="noStrike" kern="1200" baseline="0" dirty="0" err="1">
                <a:solidFill>
                  <a:schemeClr val="tx1"/>
                </a:solidFill>
                <a:latin typeface="+mn-lt"/>
                <a:ea typeface="+mn-ea"/>
                <a:cs typeface="+mn-cs"/>
              </a:rPr>
              <a:t>SIPen</a:t>
            </a:r>
            <a:r>
              <a:rPr lang="sv-SE" sz="1200" b="0" i="0" u="none" strike="noStrike" kern="1200" baseline="0" dirty="0">
                <a:solidFill>
                  <a:schemeClr val="tx1"/>
                </a:solidFill>
                <a:latin typeface="+mn-lt"/>
                <a:ea typeface="+mn-ea"/>
                <a:cs typeface="+mn-cs"/>
              </a:rPr>
              <a:t> skapades.</a:t>
            </a:r>
          </a:p>
          <a:p>
            <a:r>
              <a:rPr lang="sv-SE" sz="1200" b="0" i="0" u="none" strike="noStrike" kern="1200" baseline="0" dirty="0">
                <a:solidFill>
                  <a:schemeClr val="tx1"/>
                </a:solidFill>
                <a:latin typeface="+mn-lt"/>
                <a:ea typeface="+mn-ea"/>
                <a:cs typeface="+mn-cs"/>
              </a:rPr>
              <a:t>Klickar man på raden så öppnas rätt SIP.</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(Klickar man på rad i Inkorgen som rör SIP, så öppnas tyvärr inte </a:t>
            </a:r>
            <a:r>
              <a:rPr lang="sv-SE" sz="1200" b="0" i="0" u="none" strike="noStrike" kern="1200" baseline="0" dirty="0" err="1">
                <a:solidFill>
                  <a:schemeClr val="tx1"/>
                </a:solidFill>
                <a:latin typeface="+mn-lt"/>
                <a:ea typeface="+mn-ea"/>
                <a:cs typeface="+mn-cs"/>
              </a:rPr>
              <a:t>SIPen</a:t>
            </a:r>
            <a:r>
              <a:rPr lang="sv-SE" sz="1200" b="0" i="0" u="none" strike="noStrike" kern="1200" baseline="0" dirty="0">
                <a:solidFill>
                  <a:schemeClr val="tx1"/>
                </a:solidFill>
                <a:latin typeface="+mn-lt"/>
                <a:ea typeface="+mn-ea"/>
                <a:cs typeface="+mn-cs"/>
              </a:rPr>
              <a:t>, inget händer. Kommer att åtgärdas)</a:t>
            </a:r>
          </a:p>
        </p:txBody>
      </p:sp>
      <p:sp>
        <p:nvSpPr>
          <p:cNvPr id="4" name="Platshållare för bildnummer 3"/>
          <p:cNvSpPr>
            <a:spLocks noGrp="1"/>
          </p:cNvSpPr>
          <p:nvPr>
            <p:ph type="sldNum" sz="quarter" idx="10"/>
          </p:nvPr>
        </p:nvSpPr>
        <p:spPr/>
        <p:txBody>
          <a:bodyPr/>
          <a:lstStyle/>
          <a:p>
            <a:fld id="{8AEB7A14-AC6A-486C-BEEE-DAE5F967C057}" type="slidenum">
              <a:rPr lang="sv-SE" smtClean="0"/>
              <a:t>79</a:t>
            </a:fld>
            <a:endParaRPr lang="sv-SE"/>
          </a:p>
        </p:txBody>
      </p:sp>
    </p:spTree>
    <p:extLst>
      <p:ext uri="{BB962C8B-B14F-4D97-AF65-F5344CB8AC3E}">
        <p14:creationId xmlns:p14="http://schemas.microsoft.com/office/powerpoint/2010/main" val="206735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Om en patient inte kan lämna samtycke kan legitimerad hälso-och sjukvårdspersonal eller annan högskoleutbildad yrkesgrupp i den slutna vården pröva om det är till men för patienten att uppgifter om honom eller henne lämnas ut, det vill säga en menprövning görs. Menprövning kan inte användas för att överpröva ett nekande till samtycke.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Samtyck registreras i SAMSA för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a:solidFill>
                  <a:schemeClr val="tx1"/>
                </a:solidFill>
                <a:latin typeface="+mn-lt"/>
                <a:ea typeface="+mn-ea"/>
                <a:cs typeface="+mn-cs"/>
              </a:rPr>
              <a:t>Ärenden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a:solidFill>
                  <a:schemeClr val="tx1"/>
                </a:solidFill>
                <a:latin typeface="+mn-lt"/>
                <a:ea typeface="+mn-ea"/>
                <a:cs typeface="+mn-cs"/>
              </a:rPr>
              <a:t>SIP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a:solidFill>
                  <a:schemeClr val="tx1"/>
                </a:solidFill>
                <a:latin typeface="+mn-lt"/>
                <a:ea typeface="+mn-ea"/>
                <a:cs typeface="+mn-cs"/>
              </a:rPr>
              <a:t>NPÖ</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a:solidFill>
                  <a:schemeClr val="tx1"/>
                </a:solidFill>
                <a:latin typeface="+mn-lt"/>
                <a:ea typeface="+mn-ea"/>
                <a:cs typeface="+mn-cs"/>
              </a:rPr>
              <a:t>Förberedd vårdbegäran	</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8</a:t>
            </a:fld>
            <a:endParaRPr lang="sv-SE"/>
          </a:p>
        </p:txBody>
      </p:sp>
    </p:spTree>
    <p:extLst>
      <p:ext uri="{BB962C8B-B14F-4D97-AF65-F5344CB8AC3E}">
        <p14:creationId xmlns:p14="http://schemas.microsoft.com/office/powerpoint/2010/main" val="15411420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80</a:t>
            </a:fld>
            <a:endParaRPr lang="sv-SE"/>
          </a:p>
        </p:txBody>
      </p:sp>
    </p:spTree>
    <p:extLst>
      <p:ext uri="{BB962C8B-B14F-4D97-AF65-F5344CB8AC3E}">
        <p14:creationId xmlns:p14="http://schemas.microsoft.com/office/powerpoint/2010/main" val="39281796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I någon delregion har även kommun och primärvård åtkomst till daglig rapport.</a:t>
            </a:r>
          </a:p>
        </p:txBody>
      </p:sp>
      <p:sp>
        <p:nvSpPr>
          <p:cNvPr id="4" name="Platshållare för bildnummer 3"/>
          <p:cNvSpPr>
            <a:spLocks noGrp="1"/>
          </p:cNvSpPr>
          <p:nvPr>
            <p:ph type="sldNum" sz="quarter" idx="10"/>
          </p:nvPr>
        </p:nvSpPr>
        <p:spPr/>
        <p:txBody>
          <a:bodyPr/>
          <a:lstStyle/>
          <a:p>
            <a:fld id="{8AEB7A14-AC6A-486C-BEEE-DAE5F967C057}" type="slidenum">
              <a:rPr lang="sv-SE" smtClean="0"/>
              <a:t>81</a:t>
            </a:fld>
            <a:endParaRPr lang="sv-SE"/>
          </a:p>
        </p:txBody>
      </p:sp>
    </p:spTree>
    <p:extLst>
      <p:ext uri="{BB962C8B-B14F-4D97-AF65-F5344CB8AC3E}">
        <p14:creationId xmlns:p14="http://schemas.microsoft.com/office/powerpoint/2010/main" val="41851697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 Huvudmenyn ska vi få Länkar, därunder finner vi länk till ”gamla SAMSA”, för att säkerställa att sessionerna inte rör ihop sig.</a:t>
            </a:r>
          </a:p>
        </p:txBody>
      </p:sp>
      <p:sp>
        <p:nvSpPr>
          <p:cNvPr id="4" name="Platshållare för bildnummer 3"/>
          <p:cNvSpPr>
            <a:spLocks noGrp="1"/>
          </p:cNvSpPr>
          <p:nvPr>
            <p:ph type="sldNum" sz="quarter" idx="10"/>
          </p:nvPr>
        </p:nvSpPr>
        <p:spPr/>
        <p:txBody>
          <a:bodyPr/>
          <a:lstStyle/>
          <a:p>
            <a:fld id="{8AEB7A14-AC6A-486C-BEEE-DAE5F967C057}" type="slidenum">
              <a:rPr lang="sv-SE" smtClean="0"/>
              <a:t>82</a:t>
            </a:fld>
            <a:endParaRPr lang="sv-SE"/>
          </a:p>
        </p:txBody>
      </p:sp>
    </p:spTree>
    <p:extLst>
      <p:ext uri="{BB962C8B-B14F-4D97-AF65-F5344CB8AC3E}">
        <p14:creationId xmlns:p14="http://schemas.microsoft.com/office/powerpoint/2010/main" val="30144386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83</a:t>
            </a:fld>
            <a:endParaRPr lang="sv-SE"/>
          </a:p>
        </p:txBody>
      </p:sp>
    </p:spTree>
    <p:extLst>
      <p:ext uri="{BB962C8B-B14F-4D97-AF65-F5344CB8AC3E}">
        <p14:creationId xmlns:p14="http://schemas.microsoft.com/office/powerpoint/2010/main" val="20461042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 </a:t>
            </a: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84</a:t>
            </a:fld>
            <a:endParaRPr lang="sv-SE"/>
          </a:p>
        </p:txBody>
      </p:sp>
    </p:spTree>
    <p:extLst>
      <p:ext uri="{BB962C8B-B14F-4D97-AF65-F5344CB8AC3E}">
        <p14:creationId xmlns:p14="http://schemas.microsoft.com/office/powerpoint/2010/main" val="16893989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fld id="{4F2430D7-6E89-4C08-A8B0-C766C866225C}" type="slidenum">
              <a:rPr lang="sv-SE" smtClean="0"/>
              <a:t>85</a:t>
            </a:fld>
            <a:endParaRPr lang="sv-SE"/>
          </a:p>
        </p:txBody>
      </p:sp>
    </p:spTree>
    <p:extLst>
      <p:ext uri="{BB962C8B-B14F-4D97-AF65-F5344CB8AC3E}">
        <p14:creationId xmlns:p14="http://schemas.microsoft.com/office/powerpoint/2010/main" val="349268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Förutom att göra en planering för tiden omedelbart efter en utskrivning från slutenvården, kan en SIP tas fram.</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SIP kan göras helt oberoende om den enskilde varit inskriven eller ej.</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SIP gör att enskilda personer och deras närstående blir delaktiga i planeringen av insatser från socialtjänst och hälso- och sjukvård. </a:t>
            </a:r>
          </a:p>
          <a:p>
            <a:r>
              <a:rPr lang="sv-SE" sz="1200" b="0" i="0" u="none" strike="noStrike" kern="1200" baseline="0" dirty="0">
                <a:solidFill>
                  <a:schemeClr val="tx1"/>
                </a:solidFill>
                <a:latin typeface="+mn-lt"/>
                <a:ea typeface="+mn-ea"/>
                <a:cs typeface="+mn-cs"/>
              </a:rPr>
              <a:t>Planen gör det tydligt vad olika verksamheter ansvarar för och vilka kontaktpersoner som finns. Den enskilde måste alltid ge sitt samtycke till att en SIP tas fram.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Den enskildes delaktighet och inflytande är central i allt arbete med SIP. Det är hens behov och önskemål som utgör utgångspunkten för planeringen </a:t>
            </a:r>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9</a:t>
            </a:fld>
            <a:endParaRPr lang="sv-SE"/>
          </a:p>
        </p:txBody>
      </p:sp>
    </p:spTree>
    <p:extLst>
      <p:ext uri="{BB962C8B-B14F-4D97-AF65-F5344CB8AC3E}">
        <p14:creationId xmlns:p14="http://schemas.microsoft.com/office/powerpoint/2010/main" val="1251436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wmf"/><Relationship Id="rId4" Type="http://schemas.openxmlformats.org/officeDocument/2006/relationships/image" Target="../media/image1.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6" name="Rektangel 5"/>
          <p:cNvSpPr/>
          <p:nvPr userDrawn="1"/>
        </p:nvSpPr>
        <p:spPr>
          <a:xfrm rot="2875732">
            <a:off x="5740970" y="-1960445"/>
            <a:ext cx="8226126" cy="777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7977" y="2107215"/>
            <a:ext cx="6486546" cy="2372967"/>
          </a:xfrm>
        </p:spPr>
        <p:txBody>
          <a:bodyPr anchor="b"/>
          <a:lstStyle>
            <a:lvl1pPr algn="ctr">
              <a:defRPr sz="6000"/>
            </a:lvl1pPr>
          </a:lstStyle>
          <a:p>
            <a:r>
              <a:rPr lang="sv-SE"/>
              <a:t>Klicka här för att ändra format</a:t>
            </a:r>
            <a:endParaRPr lang="sv-SE" dirty="0"/>
          </a:p>
        </p:txBody>
      </p:sp>
      <p:sp>
        <p:nvSpPr>
          <p:cNvPr id="3" name="Underrubrik 2"/>
          <p:cNvSpPr>
            <a:spLocks noGrp="1"/>
          </p:cNvSpPr>
          <p:nvPr>
            <p:ph type="subTitle" idx="1"/>
          </p:nvPr>
        </p:nvSpPr>
        <p:spPr>
          <a:xfrm>
            <a:off x="687977" y="4480182"/>
            <a:ext cx="648654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grpSp>
        <p:nvGrpSpPr>
          <p:cNvPr id="7" name="Grupp 6"/>
          <p:cNvGrpSpPr/>
          <p:nvPr userDrawn="1"/>
        </p:nvGrpSpPr>
        <p:grpSpPr>
          <a:xfrm>
            <a:off x="9996866" y="5892574"/>
            <a:ext cx="2053604" cy="1049305"/>
            <a:chOff x="9996866" y="5892574"/>
            <a:chExt cx="2053604" cy="1049305"/>
          </a:xfrm>
        </p:grpSpPr>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l="2549"/>
            <a:stretch/>
          </p:blipFill>
          <p:spPr>
            <a:xfrm>
              <a:off x="10007599" y="6309004"/>
              <a:ext cx="2032139" cy="632875"/>
            </a:xfrm>
            <a:prstGeom prst="rect">
              <a:avLst/>
            </a:prstGeom>
          </p:spPr>
        </p:pic>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6866" y="5892574"/>
              <a:ext cx="2053604" cy="416430"/>
            </a:xfrm>
            <a:prstGeom prst="rect">
              <a:avLst/>
            </a:prstGeom>
          </p:spPr>
        </p:pic>
      </p:grpSp>
    </p:spTree>
    <p:extLst>
      <p:ext uri="{BB962C8B-B14F-4D97-AF65-F5344CB8AC3E}">
        <p14:creationId xmlns:p14="http://schemas.microsoft.com/office/powerpoint/2010/main" val="30632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1300" y="365125"/>
            <a:ext cx="9844088" cy="1325563"/>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1473200" y="1790699"/>
            <a:ext cx="4816475" cy="7143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73200" y="2505075"/>
            <a:ext cx="4816475" cy="3273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464300" y="1790699"/>
            <a:ext cx="4927600" cy="7143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464300" y="2505075"/>
            <a:ext cx="4927600" cy="3273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F09C5DA9-1119-4141-9A49-B394C8DEADF8}" type="datetimeFigureOut">
              <a:rPr lang="sv-SE" smtClean="0"/>
              <a:t>2018-09-06</a:t>
            </a:fld>
            <a:endParaRPr lang="sv-SE"/>
          </a:p>
        </p:txBody>
      </p:sp>
      <p:cxnSp>
        <p:nvCxnSpPr>
          <p:cNvPr id="10" name="Rak 9"/>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79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7" name="Rektangel 26"/>
          <p:cNvSpPr/>
          <p:nvPr userDrawn="1"/>
        </p:nvSpPr>
        <p:spPr>
          <a:xfrm>
            <a:off x="0" y="0"/>
            <a:ext cx="3930555" cy="69418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31850" y="1709738"/>
            <a:ext cx="771958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77195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09C5DA9-1119-4141-9A49-B394C8DEADF8}" type="datetimeFigureOut">
              <a:rPr lang="sv-SE" smtClean="0"/>
              <a:t>2018-09-06</a:t>
            </a:fld>
            <a:endParaRPr lang="sv-SE"/>
          </a:p>
        </p:txBody>
      </p:sp>
      <p:grpSp>
        <p:nvGrpSpPr>
          <p:cNvPr id="9" name="Grupp 8"/>
          <p:cNvGrpSpPr/>
          <p:nvPr userDrawn="1"/>
        </p:nvGrpSpPr>
        <p:grpSpPr>
          <a:xfrm>
            <a:off x="287337" y="190500"/>
            <a:ext cx="1135063" cy="1545292"/>
            <a:chOff x="287337" y="190500"/>
            <a:chExt cx="1135063" cy="1545292"/>
          </a:xfrm>
        </p:grpSpPr>
        <p:pic>
          <p:nvPicPr>
            <p:cNvPr id="10" name="Bildobjekt 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7337" y="190500"/>
              <a:ext cx="1135063" cy="1408273"/>
            </a:xfrm>
            <a:prstGeom prst="rect">
              <a:avLst/>
            </a:prstGeom>
          </p:spPr>
        </p:pic>
        <p:sp>
          <p:nvSpPr>
            <p:cNvPr id="11" name="textruta 10"/>
            <p:cNvSpPr txBox="1"/>
            <p:nvPr userDrawn="1"/>
          </p:nvSpPr>
          <p:spPr>
            <a:xfrm>
              <a:off x="287337" y="1027906"/>
              <a:ext cx="1135063" cy="707886"/>
            </a:xfrm>
            <a:prstGeom prst="rect">
              <a:avLst/>
            </a:prstGeom>
            <a:noFill/>
          </p:spPr>
          <p:txBody>
            <a:bodyPr wrap="square" rtlCol="0">
              <a:spAutoFit/>
            </a:bodyPr>
            <a:lstStyle/>
            <a:p>
              <a:pPr algn="ctr"/>
              <a:r>
                <a:rPr lang="sv-SE" sz="4000" b="0" dirty="0">
                  <a:solidFill>
                    <a:schemeClr val="accent1"/>
                  </a:solidFill>
                  <a:latin typeface="+mn-lt"/>
                </a:rPr>
                <a:t>GITS</a:t>
              </a:r>
            </a:p>
          </p:txBody>
        </p:sp>
      </p:grpSp>
      <p:sp>
        <p:nvSpPr>
          <p:cNvPr id="12" name="textruta 11"/>
          <p:cNvSpPr txBox="1"/>
          <p:nvPr userDrawn="1"/>
        </p:nvSpPr>
        <p:spPr>
          <a:xfrm>
            <a:off x="2905409" y="6106823"/>
            <a:ext cx="6381182" cy="584775"/>
          </a:xfrm>
          <a:prstGeom prst="rect">
            <a:avLst/>
          </a:prstGeom>
          <a:noFill/>
        </p:spPr>
        <p:txBody>
          <a:bodyPr wrap="square" rtlCol="0">
            <a:spAutoFit/>
          </a:bodyPr>
          <a:lstStyle/>
          <a:p>
            <a:pPr algn="ctr"/>
            <a:r>
              <a:rPr lang="sv-SE" sz="1600" b="1" i="0" dirty="0">
                <a:solidFill>
                  <a:schemeClr val="accent1"/>
                </a:solidFill>
              </a:rPr>
              <a:t>Gemensam IT samordningsfunktion</a:t>
            </a:r>
          </a:p>
          <a:p>
            <a:pPr algn="ctr"/>
            <a:r>
              <a:rPr lang="sv-SE" sz="1600" b="1" i="0" dirty="0">
                <a:solidFill>
                  <a:schemeClr val="accent1"/>
                </a:solidFill>
              </a:rPr>
              <a:t>49 kommuner i Västra Götaland</a:t>
            </a:r>
            <a:r>
              <a:rPr lang="sv-SE" sz="1600" b="1" i="0" baseline="0" dirty="0">
                <a:solidFill>
                  <a:schemeClr val="accent1"/>
                </a:solidFill>
              </a:rPr>
              <a:t> och Västra Götalandsregionen</a:t>
            </a:r>
            <a:endParaRPr lang="sv-SE" sz="1600" b="1" i="0" dirty="0">
              <a:solidFill>
                <a:schemeClr val="accent1"/>
              </a:solidFill>
            </a:endParaRPr>
          </a:p>
        </p:txBody>
      </p:sp>
    </p:spTree>
    <p:extLst>
      <p:ext uri="{BB962C8B-B14F-4D97-AF65-F5344CB8AC3E}">
        <p14:creationId xmlns:p14="http://schemas.microsoft.com/office/powerpoint/2010/main" val="306722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Rektangel 7"/>
          <p:cNvSpPr/>
          <p:nvPr userDrawn="1"/>
        </p:nvSpPr>
        <p:spPr>
          <a:xfrm>
            <a:off x="-12700" y="-1"/>
            <a:ext cx="6096000" cy="34163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userDrawn="1"/>
        </p:nvSpPr>
        <p:spPr>
          <a:xfrm>
            <a:off x="6096000" y="3416299"/>
            <a:ext cx="6096000" cy="34417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172200" y="1409699"/>
            <a:ext cx="4241800" cy="1325563"/>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44500" y="3660502"/>
            <a:ext cx="5181600" cy="1536989"/>
          </a:xfrm>
        </p:spPr>
        <p:txBody>
          <a:bodyPr/>
          <a:lstStyle>
            <a:lvl3pPr marL="914400" indent="0">
              <a:buNone/>
              <a:defRPr/>
            </a:lvl3pPr>
          </a:lstStyle>
          <a:p>
            <a:pPr lvl="0"/>
            <a:r>
              <a:rPr lang="sv-SE"/>
              <a:t>Klicka här för att ändra format på bakgrundstexten</a:t>
            </a:r>
          </a:p>
          <a:p>
            <a:pPr lvl="1"/>
            <a:r>
              <a:rPr lang="sv-SE"/>
              <a:t>Nivå två</a:t>
            </a:r>
          </a:p>
        </p:txBody>
      </p:sp>
      <p:sp>
        <p:nvSpPr>
          <p:cNvPr id="4" name="Platshållare för innehåll 3"/>
          <p:cNvSpPr>
            <a:spLocks noGrp="1"/>
          </p:cNvSpPr>
          <p:nvPr>
            <p:ph sz="half" idx="2"/>
          </p:nvPr>
        </p:nvSpPr>
        <p:spPr>
          <a:xfrm>
            <a:off x="6172200" y="3660502"/>
            <a:ext cx="5118100" cy="24638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F09C5DA9-1119-4141-9A49-B394C8DEADF8}" type="datetimeFigureOut">
              <a:rPr lang="sv-SE" smtClean="0"/>
              <a:t>2018-09-06</a:t>
            </a:fld>
            <a:endParaRPr lang="sv-SE"/>
          </a:p>
        </p:txBody>
      </p:sp>
      <p:grpSp>
        <p:nvGrpSpPr>
          <p:cNvPr id="10" name="Grupp 9"/>
          <p:cNvGrpSpPr/>
          <p:nvPr userDrawn="1"/>
        </p:nvGrpSpPr>
        <p:grpSpPr>
          <a:xfrm>
            <a:off x="287337" y="190500"/>
            <a:ext cx="1135063" cy="1545292"/>
            <a:chOff x="287337" y="190500"/>
            <a:chExt cx="1135063" cy="1545292"/>
          </a:xfrm>
        </p:grpSpPr>
        <p:pic>
          <p:nvPicPr>
            <p:cNvPr id="11" name="Bildobjekt 1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7337" y="190500"/>
              <a:ext cx="1135063" cy="1408273"/>
            </a:xfrm>
            <a:prstGeom prst="rect">
              <a:avLst/>
            </a:prstGeom>
          </p:spPr>
        </p:pic>
        <p:sp>
          <p:nvSpPr>
            <p:cNvPr id="12" name="textruta 11"/>
            <p:cNvSpPr txBox="1"/>
            <p:nvPr userDrawn="1"/>
          </p:nvSpPr>
          <p:spPr>
            <a:xfrm>
              <a:off x="287337" y="1027906"/>
              <a:ext cx="1135063" cy="707886"/>
            </a:xfrm>
            <a:prstGeom prst="rect">
              <a:avLst/>
            </a:prstGeom>
            <a:noFill/>
          </p:spPr>
          <p:txBody>
            <a:bodyPr wrap="square" rtlCol="0">
              <a:spAutoFit/>
            </a:bodyPr>
            <a:lstStyle/>
            <a:p>
              <a:pPr algn="ctr"/>
              <a:r>
                <a:rPr lang="sv-SE" sz="4000" b="0" dirty="0">
                  <a:solidFill>
                    <a:schemeClr val="accent1"/>
                  </a:solidFill>
                  <a:latin typeface="+mn-lt"/>
                </a:rPr>
                <a:t>GITS</a:t>
              </a:r>
            </a:p>
          </p:txBody>
        </p:sp>
      </p:grpSp>
      <p:sp>
        <p:nvSpPr>
          <p:cNvPr id="13" name="textruta 12"/>
          <p:cNvSpPr txBox="1"/>
          <p:nvPr userDrawn="1"/>
        </p:nvSpPr>
        <p:spPr>
          <a:xfrm>
            <a:off x="2905409" y="6106823"/>
            <a:ext cx="6381182" cy="584775"/>
          </a:xfrm>
          <a:prstGeom prst="rect">
            <a:avLst/>
          </a:prstGeom>
          <a:noFill/>
        </p:spPr>
        <p:txBody>
          <a:bodyPr wrap="square" rtlCol="0">
            <a:spAutoFit/>
          </a:bodyPr>
          <a:lstStyle/>
          <a:p>
            <a:pPr algn="ctr"/>
            <a:r>
              <a:rPr lang="sv-SE" sz="1600" b="1" i="0" dirty="0">
                <a:solidFill>
                  <a:schemeClr val="accent1"/>
                </a:solidFill>
              </a:rPr>
              <a:t>Gemensam IT samordningsfunktion</a:t>
            </a:r>
          </a:p>
          <a:p>
            <a:pPr algn="ctr"/>
            <a:r>
              <a:rPr lang="sv-SE" sz="1600" b="1" i="0" dirty="0">
                <a:solidFill>
                  <a:schemeClr val="accent1"/>
                </a:solidFill>
              </a:rPr>
              <a:t>49 kommuner i Västra Götaland</a:t>
            </a:r>
            <a:r>
              <a:rPr lang="sv-SE" sz="1600" b="1" i="0" baseline="0" dirty="0">
                <a:solidFill>
                  <a:schemeClr val="accent1"/>
                </a:solidFill>
              </a:rPr>
              <a:t> och Västra Götalandsregionen</a:t>
            </a:r>
            <a:endParaRPr lang="sv-SE" sz="1600" b="1" i="0" dirty="0">
              <a:solidFill>
                <a:schemeClr val="accent1"/>
              </a:solidFill>
            </a:endParaRPr>
          </a:p>
        </p:txBody>
      </p:sp>
      <p:grpSp>
        <p:nvGrpSpPr>
          <p:cNvPr id="14" name="Grupp 13"/>
          <p:cNvGrpSpPr/>
          <p:nvPr userDrawn="1"/>
        </p:nvGrpSpPr>
        <p:grpSpPr>
          <a:xfrm>
            <a:off x="9996866" y="5892574"/>
            <a:ext cx="2053604" cy="1049305"/>
            <a:chOff x="9996866" y="5892574"/>
            <a:chExt cx="2053604" cy="1049305"/>
          </a:xfrm>
        </p:grpSpPr>
        <p:pic>
          <p:nvPicPr>
            <p:cNvPr id="15" name="Bildobjekt 14"/>
            <p:cNvPicPr>
              <a:picLocks noChangeAspect="1"/>
            </p:cNvPicPr>
            <p:nvPr userDrawn="1"/>
          </p:nvPicPr>
          <p:blipFill rotWithShape="1">
            <a:blip r:embed="rId4">
              <a:extLst>
                <a:ext uri="{28A0092B-C50C-407E-A947-70E740481C1C}">
                  <a14:useLocalDpi xmlns:a14="http://schemas.microsoft.com/office/drawing/2010/main" val="0"/>
                </a:ext>
              </a:extLst>
            </a:blip>
            <a:srcRect l="2549"/>
            <a:stretch/>
          </p:blipFill>
          <p:spPr>
            <a:xfrm>
              <a:off x="10007599" y="6309004"/>
              <a:ext cx="2032139" cy="632875"/>
            </a:xfrm>
            <a:prstGeom prst="rect">
              <a:avLst/>
            </a:prstGeom>
          </p:spPr>
        </p:pic>
        <p:pic>
          <p:nvPicPr>
            <p:cNvPr id="18" name="Bildobjekt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6866" y="5892574"/>
              <a:ext cx="2053604" cy="416430"/>
            </a:xfrm>
            <a:prstGeom prst="rect">
              <a:avLst/>
            </a:prstGeom>
          </p:spPr>
        </p:pic>
      </p:grpSp>
    </p:spTree>
    <p:extLst>
      <p:ext uri="{BB962C8B-B14F-4D97-AF65-F5344CB8AC3E}">
        <p14:creationId xmlns:p14="http://schemas.microsoft.com/office/powerpoint/2010/main" val="162386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6525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956300" y="987425"/>
            <a:ext cx="5399088" cy="4791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652588" y="2057400"/>
            <a:ext cx="3932237" cy="3721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09C5DA9-1119-4141-9A49-B394C8DEADF8}" type="datetimeFigureOut">
              <a:rPr lang="sv-SE" smtClean="0"/>
              <a:t>2018-09-06</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8C617B09-CE66-4C58-90D3-89ADED3328FF}" type="slidenum">
              <a:rPr lang="sv-SE" smtClean="0"/>
              <a:t>‹#›</a:t>
            </a:fld>
            <a:endParaRPr lang="sv-SE"/>
          </a:p>
        </p:txBody>
      </p:sp>
      <p:cxnSp>
        <p:nvCxnSpPr>
          <p:cNvPr id="8" name="Rak 7"/>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4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6" name="Rektangel 5"/>
          <p:cNvSpPr/>
          <p:nvPr userDrawn="1"/>
        </p:nvSpPr>
        <p:spPr>
          <a:xfrm rot="2875732">
            <a:off x="5740970" y="-1960445"/>
            <a:ext cx="8226126" cy="777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7977" y="2107215"/>
            <a:ext cx="6143898" cy="2372967"/>
          </a:xfrm>
        </p:spPr>
        <p:txBody>
          <a:bodyPr anchor="b"/>
          <a:lstStyle>
            <a:lvl1pPr algn="ctr">
              <a:defRPr sz="6000"/>
            </a:lvl1pPr>
          </a:lstStyle>
          <a:p>
            <a:r>
              <a:rPr lang="sv-SE"/>
              <a:t>Klicka här för att ändra format</a:t>
            </a:r>
            <a:endParaRPr lang="sv-SE" dirty="0"/>
          </a:p>
        </p:txBody>
      </p:sp>
      <p:sp>
        <p:nvSpPr>
          <p:cNvPr id="3" name="Underrubrik 2"/>
          <p:cNvSpPr>
            <a:spLocks noGrp="1"/>
          </p:cNvSpPr>
          <p:nvPr>
            <p:ph type="subTitle" idx="1"/>
          </p:nvPr>
        </p:nvSpPr>
        <p:spPr>
          <a:xfrm>
            <a:off x="687977" y="4480182"/>
            <a:ext cx="614389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grpSp>
        <p:nvGrpSpPr>
          <p:cNvPr id="7" name="Grupp 6"/>
          <p:cNvGrpSpPr/>
          <p:nvPr userDrawn="1"/>
        </p:nvGrpSpPr>
        <p:grpSpPr>
          <a:xfrm>
            <a:off x="9996866" y="5892574"/>
            <a:ext cx="2053604" cy="1049305"/>
            <a:chOff x="9996866" y="5892574"/>
            <a:chExt cx="2053604" cy="1049305"/>
          </a:xfrm>
        </p:grpSpPr>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l="2549"/>
            <a:stretch/>
          </p:blipFill>
          <p:spPr>
            <a:xfrm>
              <a:off x="10007599" y="6309004"/>
              <a:ext cx="2032139" cy="632875"/>
            </a:xfrm>
            <a:prstGeom prst="rect">
              <a:avLst/>
            </a:prstGeom>
          </p:spPr>
        </p:pic>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6866" y="5892574"/>
              <a:ext cx="2053604" cy="416430"/>
            </a:xfrm>
            <a:prstGeom prst="rect">
              <a:avLst/>
            </a:prstGeom>
          </p:spPr>
        </p:pic>
      </p:grpSp>
      <p:pic>
        <p:nvPicPr>
          <p:cNvPr id="8" name="Bildobjekt 7">
            <a:extLst>
              <a:ext uri="{FF2B5EF4-FFF2-40B4-BE49-F238E27FC236}">
                <a16:creationId xmlns:a16="http://schemas.microsoft.com/office/drawing/2014/main" id="{BBB95744-3500-4563-A9C2-F93DBC5843A2}"/>
              </a:ext>
            </a:extLst>
          </p:cNvPr>
          <p:cNvPicPr>
            <a:picLocks noChangeAspect="1"/>
          </p:cNvPicPr>
          <p:nvPr userDrawn="1"/>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t="4025"/>
          <a:stretch/>
        </p:blipFill>
        <p:spPr>
          <a:xfrm>
            <a:off x="6537277" y="163773"/>
            <a:ext cx="5915028" cy="6181502"/>
          </a:xfrm>
          <a:prstGeom prst="rect">
            <a:avLst/>
          </a:prstGeom>
        </p:spPr>
      </p:pic>
    </p:spTree>
    <p:extLst>
      <p:ext uri="{BB962C8B-B14F-4D97-AF65-F5344CB8AC3E}">
        <p14:creationId xmlns:p14="http://schemas.microsoft.com/office/powerpoint/2010/main" val="400068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09C5DA9-1119-4141-9A49-B394C8DEADF8}" type="datetimeFigureOut">
              <a:rPr lang="sv-SE" smtClean="0"/>
              <a:t>2018-09-06</a:t>
            </a:fld>
            <a:endParaRPr lang="sv-SE"/>
          </a:p>
        </p:txBody>
      </p:sp>
      <p:cxnSp>
        <p:nvCxnSpPr>
          <p:cNvPr id="5" name="Rak 4"/>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40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09C5DA9-1119-4141-9A49-B394C8DEADF8}" type="datetimeFigureOut">
              <a:rPr lang="sv-SE" smtClean="0"/>
              <a:t>2018-09-06</a:t>
            </a:fld>
            <a:endParaRPr lang="sv-SE"/>
          </a:p>
        </p:txBody>
      </p:sp>
      <p:cxnSp>
        <p:nvCxnSpPr>
          <p:cNvPr id="6" name="Rak 5"/>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2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09C5DA9-1119-4141-9A49-B394C8DEADF8}" type="datetimeFigureOut">
              <a:rPr lang="sv-SE" smtClean="0"/>
              <a:t>2018-09-06</a:t>
            </a:fld>
            <a:endParaRPr lang="sv-SE"/>
          </a:p>
        </p:txBody>
      </p:sp>
      <p:cxnSp>
        <p:nvCxnSpPr>
          <p:cNvPr id="5" name="Rak 4"/>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6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cxnSp>
        <p:nvCxnSpPr>
          <p:cNvPr id="6" name="Rak 5"/>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upp 3"/>
          <p:cNvGrpSpPr/>
          <p:nvPr userDrawn="1"/>
        </p:nvGrpSpPr>
        <p:grpSpPr>
          <a:xfrm>
            <a:off x="429418" y="5887143"/>
            <a:ext cx="800098" cy="983557"/>
            <a:chOff x="429418" y="5836343"/>
            <a:chExt cx="800098" cy="983557"/>
          </a:xfrm>
        </p:grpSpPr>
        <p:pic>
          <p:nvPicPr>
            <p:cNvPr id="7" name="Bildobjekt 6"/>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1777" y="5836343"/>
              <a:ext cx="715381" cy="887573"/>
            </a:xfrm>
            <a:prstGeom prst="rect">
              <a:avLst/>
            </a:prstGeom>
          </p:spPr>
        </p:pic>
        <p:sp>
          <p:nvSpPr>
            <p:cNvPr id="8" name="textruta 7"/>
            <p:cNvSpPr txBox="1"/>
            <p:nvPr userDrawn="1"/>
          </p:nvSpPr>
          <p:spPr>
            <a:xfrm>
              <a:off x="429418" y="6358235"/>
              <a:ext cx="800098" cy="461665"/>
            </a:xfrm>
            <a:prstGeom prst="rect">
              <a:avLst/>
            </a:prstGeom>
            <a:noFill/>
          </p:spPr>
          <p:txBody>
            <a:bodyPr wrap="square" rtlCol="0">
              <a:spAutoFit/>
            </a:bodyPr>
            <a:lstStyle/>
            <a:p>
              <a:pPr algn="ctr"/>
              <a:r>
                <a:rPr lang="sv-SE" sz="2400" b="0" dirty="0">
                  <a:solidFill>
                    <a:schemeClr val="accent1"/>
                  </a:solidFill>
                  <a:latin typeface="+mn-lt"/>
                </a:rPr>
                <a:t>GITS</a:t>
              </a:r>
            </a:p>
          </p:txBody>
        </p:sp>
      </p:grpSp>
      <p:sp>
        <p:nvSpPr>
          <p:cNvPr id="9" name="Rektangel 8"/>
          <p:cNvSpPr/>
          <p:nvPr userDrawn="1"/>
        </p:nvSpPr>
        <p:spPr>
          <a:xfrm>
            <a:off x="152400"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037230" y="365125"/>
            <a:ext cx="10316570" cy="1325563"/>
          </a:xfrm>
        </p:spPr>
        <p:txBody>
          <a:bodyPr/>
          <a:lstStyle/>
          <a:p>
            <a:r>
              <a:rPr lang="sv-SE"/>
              <a:t>Klicka här för att ändra format</a:t>
            </a:r>
          </a:p>
        </p:txBody>
      </p:sp>
    </p:spTree>
    <p:extLst>
      <p:ext uri="{BB962C8B-B14F-4D97-AF65-F5344CB8AC3E}">
        <p14:creationId xmlns:p14="http://schemas.microsoft.com/office/powerpoint/2010/main" val="341736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cxnSp>
        <p:nvCxnSpPr>
          <p:cNvPr id="5" name="Rak 4"/>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upp 3"/>
          <p:cNvGrpSpPr/>
          <p:nvPr userDrawn="1"/>
        </p:nvGrpSpPr>
        <p:grpSpPr>
          <a:xfrm>
            <a:off x="429418" y="5887143"/>
            <a:ext cx="800098" cy="983557"/>
            <a:chOff x="429418" y="5836343"/>
            <a:chExt cx="800098" cy="983557"/>
          </a:xfrm>
        </p:grpSpPr>
        <p:pic>
          <p:nvPicPr>
            <p:cNvPr id="6" name="Bildobjekt 5"/>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1777" y="5836343"/>
              <a:ext cx="715381" cy="887573"/>
            </a:xfrm>
            <a:prstGeom prst="rect">
              <a:avLst/>
            </a:prstGeom>
          </p:spPr>
        </p:pic>
        <p:sp>
          <p:nvSpPr>
            <p:cNvPr id="7" name="textruta 6"/>
            <p:cNvSpPr txBox="1"/>
            <p:nvPr userDrawn="1"/>
          </p:nvSpPr>
          <p:spPr>
            <a:xfrm>
              <a:off x="429418" y="6358235"/>
              <a:ext cx="800098" cy="461665"/>
            </a:xfrm>
            <a:prstGeom prst="rect">
              <a:avLst/>
            </a:prstGeom>
            <a:noFill/>
          </p:spPr>
          <p:txBody>
            <a:bodyPr wrap="square" rtlCol="0">
              <a:spAutoFit/>
            </a:bodyPr>
            <a:lstStyle/>
            <a:p>
              <a:pPr algn="ctr"/>
              <a:r>
                <a:rPr lang="sv-SE" sz="2400" b="0" dirty="0">
                  <a:solidFill>
                    <a:schemeClr val="accent1"/>
                  </a:solidFill>
                  <a:latin typeface="+mn-lt"/>
                </a:rPr>
                <a:t>GITS</a:t>
              </a:r>
            </a:p>
          </p:txBody>
        </p:sp>
      </p:grpSp>
      <p:sp>
        <p:nvSpPr>
          <p:cNvPr id="8" name="Rektangel 7"/>
          <p:cNvSpPr/>
          <p:nvPr userDrawn="1"/>
        </p:nvSpPr>
        <p:spPr>
          <a:xfrm>
            <a:off x="152400"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594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8" name="Rektangel 7"/>
          <p:cNvSpPr/>
          <p:nvPr userDrawn="1"/>
        </p:nvSpPr>
        <p:spPr>
          <a:xfrm>
            <a:off x="152400"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0B2C85D-F439-45C9-AD70-4379120C9DC0}"/>
              </a:ext>
            </a:extLst>
          </p:cNvPr>
          <p:cNvSpPr/>
          <p:nvPr userDrawn="1"/>
        </p:nvSpPr>
        <p:spPr>
          <a:xfrm>
            <a:off x="0" y="5795889"/>
            <a:ext cx="12192000" cy="106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89085FBF-87B7-469C-97DD-638089D62D62}"/>
              </a:ext>
            </a:extLst>
          </p:cNvPr>
          <p:cNvPicPr>
            <a:picLocks noChangeAspect="1"/>
          </p:cNvPicPr>
          <p:nvPr userDrawn="1"/>
        </p:nvPicPr>
        <p:blipFill rotWithShape="1">
          <a:blip r:embed="rId2"/>
          <a:srcRect l="12074" b="5974"/>
          <a:stretch/>
        </p:blipFill>
        <p:spPr>
          <a:xfrm>
            <a:off x="0" y="4728189"/>
            <a:ext cx="2011680" cy="2129811"/>
          </a:xfrm>
          <a:prstGeom prst="rect">
            <a:avLst/>
          </a:prstGeom>
        </p:spPr>
      </p:pic>
    </p:spTree>
    <p:extLst>
      <p:ext uri="{BB962C8B-B14F-4D97-AF65-F5344CB8AC3E}">
        <p14:creationId xmlns:p14="http://schemas.microsoft.com/office/powerpoint/2010/main" val="100734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spTree>
      <p:nvGrpSpPr>
        <p:cNvPr id="1" name=""/>
        <p:cNvGrpSpPr/>
        <p:nvPr/>
      </p:nvGrpSpPr>
      <p:grpSpPr>
        <a:xfrm>
          <a:off x="0" y="0"/>
          <a:ext cx="0" cy="0"/>
          <a:chOff x="0" y="0"/>
          <a:chExt cx="0" cy="0"/>
        </a:xfrm>
      </p:grpSpPr>
      <p:sp>
        <p:nvSpPr>
          <p:cNvPr id="8" name="Rektangel 7"/>
          <p:cNvSpPr/>
          <p:nvPr userDrawn="1"/>
        </p:nvSpPr>
        <p:spPr>
          <a:xfrm>
            <a:off x="152400"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0B2C85D-F439-45C9-AD70-4379120C9DC0}"/>
              </a:ext>
            </a:extLst>
          </p:cNvPr>
          <p:cNvSpPr/>
          <p:nvPr userDrawn="1"/>
        </p:nvSpPr>
        <p:spPr>
          <a:xfrm>
            <a:off x="9833316" y="5795889"/>
            <a:ext cx="2358683" cy="106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89085FBF-87B7-469C-97DD-638089D62D62}"/>
              </a:ext>
            </a:extLst>
          </p:cNvPr>
          <p:cNvPicPr>
            <a:picLocks noChangeAspect="1"/>
          </p:cNvPicPr>
          <p:nvPr userDrawn="1"/>
        </p:nvPicPr>
        <p:blipFill rotWithShape="1">
          <a:blip r:embed="rId2"/>
          <a:srcRect l="-2878" r="1" b="168"/>
          <a:stretch/>
        </p:blipFill>
        <p:spPr>
          <a:xfrm>
            <a:off x="562708" y="309489"/>
            <a:ext cx="5710700" cy="5486400"/>
          </a:xfrm>
          <a:prstGeom prst="rect">
            <a:avLst/>
          </a:prstGeom>
        </p:spPr>
      </p:pic>
      <p:sp>
        <p:nvSpPr>
          <p:cNvPr id="2" name="textruta 1">
            <a:extLst>
              <a:ext uri="{FF2B5EF4-FFF2-40B4-BE49-F238E27FC236}">
                <a16:creationId xmlns:a16="http://schemas.microsoft.com/office/drawing/2014/main" id="{197DF051-445A-43A6-A231-F2ED74540A7E}"/>
              </a:ext>
            </a:extLst>
          </p:cNvPr>
          <p:cNvSpPr txBox="1"/>
          <p:nvPr userDrawn="1"/>
        </p:nvSpPr>
        <p:spPr>
          <a:xfrm>
            <a:off x="6273408" y="1690688"/>
            <a:ext cx="4318783" cy="1323439"/>
          </a:xfrm>
          <a:prstGeom prst="rect">
            <a:avLst/>
          </a:prstGeom>
          <a:noFill/>
        </p:spPr>
        <p:txBody>
          <a:bodyPr wrap="square" rtlCol="0">
            <a:spAutoFit/>
          </a:bodyPr>
          <a:lstStyle/>
          <a:p>
            <a:pPr algn="ctr"/>
            <a:r>
              <a:rPr lang="sv-SE" sz="8000" dirty="0">
                <a:solidFill>
                  <a:schemeClr val="accent1"/>
                </a:solidFill>
              </a:rPr>
              <a:t>TACK!</a:t>
            </a:r>
          </a:p>
        </p:txBody>
      </p:sp>
    </p:spTree>
    <p:extLst>
      <p:ext uri="{BB962C8B-B14F-4D97-AF65-F5344CB8AC3E}">
        <p14:creationId xmlns:p14="http://schemas.microsoft.com/office/powerpoint/2010/main" val="299392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778000" y="365125"/>
            <a:ext cx="95758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1777999" y="1694561"/>
            <a:ext cx="9575799" cy="395522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939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C5DA9-1119-4141-9A49-B394C8DEADF8}" type="datetimeFigureOut">
              <a:rPr lang="sv-SE" smtClean="0"/>
              <a:t>2018-09-06</a:t>
            </a:fld>
            <a:endParaRPr lang="sv-SE"/>
          </a:p>
        </p:txBody>
      </p:sp>
      <p:sp>
        <p:nvSpPr>
          <p:cNvPr id="11" name="textruta 10"/>
          <p:cNvSpPr txBox="1"/>
          <p:nvPr/>
        </p:nvSpPr>
        <p:spPr>
          <a:xfrm>
            <a:off x="2905409" y="6106823"/>
            <a:ext cx="6381182" cy="584775"/>
          </a:xfrm>
          <a:prstGeom prst="rect">
            <a:avLst/>
          </a:prstGeom>
          <a:noFill/>
        </p:spPr>
        <p:txBody>
          <a:bodyPr wrap="square" rtlCol="0">
            <a:spAutoFit/>
          </a:bodyPr>
          <a:lstStyle/>
          <a:p>
            <a:pPr algn="ctr"/>
            <a:r>
              <a:rPr lang="sv-SE" sz="1600" b="1" i="0" dirty="0">
                <a:solidFill>
                  <a:schemeClr val="accent1"/>
                </a:solidFill>
              </a:rPr>
              <a:t>Gemensam IT samordningsfunktion</a:t>
            </a:r>
          </a:p>
          <a:p>
            <a:pPr algn="ctr"/>
            <a:r>
              <a:rPr lang="sv-SE" sz="1600" b="1" i="0" dirty="0">
                <a:solidFill>
                  <a:schemeClr val="accent1"/>
                </a:solidFill>
              </a:rPr>
              <a:t>49 kommuner i Västra Götaland</a:t>
            </a:r>
            <a:r>
              <a:rPr lang="sv-SE" sz="1600" b="1" i="0" baseline="0" dirty="0">
                <a:solidFill>
                  <a:schemeClr val="accent1"/>
                </a:solidFill>
              </a:rPr>
              <a:t> och Västra Götalandsregionen</a:t>
            </a:r>
            <a:endParaRPr lang="sv-SE" sz="1600" b="1" i="0" dirty="0">
              <a:solidFill>
                <a:schemeClr val="accent1"/>
              </a:solidFill>
            </a:endParaRPr>
          </a:p>
        </p:txBody>
      </p:sp>
      <p:grpSp>
        <p:nvGrpSpPr>
          <p:cNvPr id="7" name="Grupp 6"/>
          <p:cNvGrpSpPr/>
          <p:nvPr/>
        </p:nvGrpSpPr>
        <p:grpSpPr>
          <a:xfrm>
            <a:off x="9996866" y="5892574"/>
            <a:ext cx="2053604" cy="1049305"/>
            <a:chOff x="9996866" y="5892574"/>
            <a:chExt cx="2053604" cy="1049305"/>
          </a:xfrm>
        </p:grpSpPr>
        <p:pic>
          <p:nvPicPr>
            <p:cNvPr id="12" name="Bildobjekt 11"/>
            <p:cNvPicPr>
              <a:picLocks noChangeAspect="1"/>
            </p:cNvPicPr>
            <p:nvPr userDrawn="1"/>
          </p:nvPicPr>
          <p:blipFill rotWithShape="1">
            <a:blip r:embed="rId15">
              <a:extLst>
                <a:ext uri="{28A0092B-C50C-407E-A947-70E740481C1C}">
                  <a14:useLocalDpi xmlns:a14="http://schemas.microsoft.com/office/drawing/2010/main" val="0"/>
                </a:ext>
              </a:extLst>
            </a:blip>
            <a:srcRect l="2549"/>
            <a:stretch/>
          </p:blipFill>
          <p:spPr>
            <a:xfrm>
              <a:off x="10007599" y="6309004"/>
              <a:ext cx="2032139" cy="632875"/>
            </a:xfrm>
            <a:prstGeom prst="rect">
              <a:avLst/>
            </a:prstGeom>
          </p:spPr>
        </p:pic>
        <p:pic>
          <p:nvPicPr>
            <p:cNvPr id="14" name="Bildobjekt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996866" y="5892574"/>
              <a:ext cx="2053604" cy="416430"/>
            </a:xfrm>
            <a:prstGeom prst="rect">
              <a:avLst/>
            </a:prstGeom>
          </p:spPr>
        </p:pic>
      </p:grpSp>
      <p:grpSp>
        <p:nvGrpSpPr>
          <p:cNvPr id="6" name="Grupp 5"/>
          <p:cNvGrpSpPr/>
          <p:nvPr/>
        </p:nvGrpSpPr>
        <p:grpSpPr>
          <a:xfrm>
            <a:off x="287337" y="190500"/>
            <a:ext cx="1135063" cy="1545292"/>
            <a:chOff x="287337" y="190500"/>
            <a:chExt cx="1135063" cy="1545292"/>
          </a:xfrm>
        </p:grpSpPr>
        <p:pic>
          <p:nvPicPr>
            <p:cNvPr id="13" name="Bildobjekt 12"/>
            <p:cNvPicPr>
              <a:picLocks noChangeAspect="1"/>
            </p:cNvPicPr>
            <p:nvPr userDrawn="1"/>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7337" y="190500"/>
              <a:ext cx="1135063" cy="1408273"/>
            </a:xfrm>
            <a:prstGeom prst="rect">
              <a:avLst/>
            </a:prstGeom>
          </p:spPr>
        </p:pic>
        <p:sp>
          <p:nvSpPr>
            <p:cNvPr id="10" name="textruta 9"/>
            <p:cNvSpPr txBox="1"/>
            <p:nvPr userDrawn="1"/>
          </p:nvSpPr>
          <p:spPr>
            <a:xfrm>
              <a:off x="287337" y="1027906"/>
              <a:ext cx="1135063" cy="707886"/>
            </a:xfrm>
            <a:prstGeom prst="rect">
              <a:avLst/>
            </a:prstGeom>
            <a:noFill/>
          </p:spPr>
          <p:txBody>
            <a:bodyPr wrap="square" rtlCol="0">
              <a:spAutoFit/>
            </a:bodyPr>
            <a:lstStyle/>
            <a:p>
              <a:pPr algn="ctr"/>
              <a:r>
                <a:rPr lang="sv-SE" sz="4000" b="0" dirty="0">
                  <a:solidFill>
                    <a:schemeClr val="accent1"/>
                  </a:solidFill>
                  <a:latin typeface="+mn-lt"/>
                </a:rPr>
                <a:t>GITS</a:t>
              </a:r>
            </a:p>
          </p:txBody>
        </p:sp>
      </p:grpSp>
    </p:spTree>
    <p:extLst>
      <p:ext uri="{BB962C8B-B14F-4D97-AF65-F5344CB8AC3E}">
        <p14:creationId xmlns:p14="http://schemas.microsoft.com/office/powerpoint/2010/main" val="3042801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57" r:id="rId6"/>
    <p:sldLayoutId id="2147483658" r:id="rId7"/>
    <p:sldLayoutId id="2147483659" r:id="rId8"/>
    <p:sldLayoutId id="2147483661" r:id="rId9"/>
    <p:sldLayoutId id="2147483653" r:id="rId10"/>
    <p:sldLayoutId id="2147483651" r:id="rId11"/>
    <p:sldLayoutId id="2147483652"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vastkom.se/download/18.534c2dac1635cf82e32b3ec0/1526999468427/_______________________%20Till%C3%A4mpas%20fr.o.m.%202018-09-25%20Rutin%20f%C3%B6r%20in-%20och%20utskrivning%20fr%C3%A5n%20sluten%20h%C3%A4lso-%20och%20sjukv%C3%A5rd%20samt%20IT-tj%C3%A4nsten%20SAMSA%20version%201.0.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7976" y="2107215"/>
            <a:ext cx="8023762" cy="2372967"/>
          </a:xfrm>
        </p:spPr>
        <p:txBody>
          <a:bodyPr>
            <a:normAutofit fontScale="90000"/>
          </a:bodyPr>
          <a:lstStyle/>
          <a:p>
            <a:r>
              <a:rPr lang="sv-SE" b="1" dirty="0">
                <a:latin typeface="Arial" panose="020B0604020202020204" pitchFamily="34" charset="0"/>
                <a:cs typeface="Arial" panose="020B0604020202020204" pitchFamily="34" charset="0"/>
              </a:rPr>
              <a:t>Utbildning </a:t>
            </a:r>
            <a:br>
              <a:rPr lang="sv-SE" b="1" dirty="0">
                <a:latin typeface="Arial" panose="020B0604020202020204" pitchFamily="34" charset="0"/>
                <a:cs typeface="Arial" panose="020B0604020202020204" pitchFamily="34" charset="0"/>
              </a:rPr>
            </a:br>
            <a:r>
              <a:rPr lang="sv-SE" b="1" dirty="0">
                <a:latin typeface="Arial" panose="020B0604020202020204" pitchFamily="34" charset="0"/>
                <a:cs typeface="Arial" panose="020B0604020202020204" pitchFamily="34" charset="0"/>
              </a:rPr>
              <a:t>Ny version av SAMSA</a:t>
            </a:r>
            <a:br>
              <a:rPr lang="sv-SE" b="1" dirty="0">
                <a:latin typeface="Arial" panose="020B0604020202020204" pitchFamily="34" charset="0"/>
                <a:cs typeface="Arial" panose="020B0604020202020204" pitchFamily="34" charset="0"/>
              </a:rPr>
            </a:br>
            <a:endParaRPr lang="sv-SE" dirty="0"/>
          </a:p>
        </p:txBody>
      </p:sp>
      <p:sp>
        <p:nvSpPr>
          <p:cNvPr id="3" name="Underrubrik 2"/>
          <p:cNvSpPr>
            <a:spLocks noGrp="1"/>
          </p:cNvSpPr>
          <p:nvPr>
            <p:ph type="subTitle" idx="1"/>
          </p:nvPr>
        </p:nvSpPr>
        <p:spPr>
          <a:xfrm>
            <a:off x="687978" y="4538489"/>
            <a:ext cx="6866374" cy="1655762"/>
          </a:xfrm>
        </p:spPr>
        <p:txBody>
          <a:bodyPr/>
          <a:lstStyle/>
          <a:p>
            <a:r>
              <a:rPr lang="sv-SE" b="1" dirty="0">
                <a:latin typeface="Arial" panose="020B0604020202020204" pitchFamily="34" charset="0"/>
                <a:cs typeface="Arial" panose="020B0604020202020204" pitchFamily="34" charset="0"/>
              </a:rPr>
              <a:t>Samverkan vid utskrivning från sluten hälso- och sjukvård </a:t>
            </a:r>
          </a:p>
        </p:txBody>
      </p:sp>
    </p:spTree>
    <p:extLst>
      <p:ext uri="{BB962C8B-B14F-4D97-AF65-F5344CB8AC3E}">
        <p14:creationId xmlns:p14="http://schemas.microsoft.com/office/powerpoint/2010/main" val="119652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Rutinen</a:t>
            </a:r>
          </a:p>
        </p:txBody>
      </p:sp>
      <p:sp>
        <p:nvSpPr>
          <p:cNvPr id="3" name="Platshållare för innehåll 2"/>
          <p:cNvSpPr>
            <a:spLocks noGrp="1"/>
          </p:cNvSpPr>
          <p:nvPr>
            <p:ph idx="4294967295"/>
          </p:nvPr>
        </p:nvSpPr>
        <p:spPr>
          <a:xfrm>
            <a:off x="3117850" y="1690688"/>
            <a:ext cx="9074150" cy="4351337"/>
          </a:xfrm>
        </p:spPr>
        <p:txBody>
          <a:bodyPr>
            <a:normAutofit/>
          </a:bodyPr>
          <a:lstStyle/>
          <a:p>
            <a:r>
              <a:rPr lang="sv-SE" sz="2400" dirty="0"/>
              <a:t>En fördjupning av Riktlinjen</a:t>
            </a:r>
          </a:p>
          <a:p>
            <a:r>
              <a:rPr lang="sv-SE" sz="2400" dirty="0"/>
              <a:t>Överenskommelse och Riktlinje beskriver </a:t>
            </a:r>
            <a:r>
              <a:rPr lang="sv-SE" sz="2400" b="1" dirty="0"/>
              <a:t>VAD</a:t>
            </a:r>
            <a:r>
              <a:rPr lang="sv-SE" sz="2400" dirty="0"/>
              <a:t> och </a:t>
            </a:r>
            <a:r>
              <a:rPr lang="sv-SE" sz="2400" b="1" dirty="0"/>
              <a:t>VEM</a:t>
            </a:r>
          </a:p>
          <a:p>
            <a:r>
              <a:rPr lang="sv-SE" sz="2400" dirty="0"/>
              <a:t>Rutinen svara på </a:t>
            </a:r>
            <a:r>
              <a:rPr lang="sv-SE" sz="2400" b="1" dirty="0"/>
              <a:t>HUR</a:t>
            </a:r>
            <a:r>
              <a:rPr lang="sv-SE" sz="2400" dirty="0"/>
              <a:t> vi ska arbete</a:t>
            </a:r>
          </a:p>
          <a:p>
            <a:pPr marL="0" indent="0">
              <a:buNone/>
            </a:pPr>
            <a:endParaRPr lang="sv-SE" sz="2400" dirty="0"/>
          </a:p>
          <a:p>
            <a:r>
              <a:rPr lang="sv-SE" sz="2400" dirty="0"/>
              <a:t>Inkluderar text från Riktlinje samt direkta hänvisningar till vad som ska göras i IT-tjänsten SAMSA. </a:t>
            </a:r>
          </a:p>
          <a:p>
            <a:pPr marL="0" indent="0">
              <a:buNone/>
            </a:pPr>
            <a:endParaRPr lang="sv-SE" sz="2400" dirty="0"/>
          </a:p>
          <a:p>
            <a:pPr marL="0" indent="0">
              <a:buNone/>
            </a:pPr>
            <a:r>
              <a:rPr lang="sv-SE" sz="2400" dirty="0"/>
              <a:t>Rutinen finns på hemsidan</a:t>
            </a:r>
          </a:p>
          <a:p>
            <a:pPr marL="0" indent="0">
              <a:buNone/>
            </a:pPr>
            <a:r>
              <a:rPr lang="sv-SE" sz="2400" dirty="0"/>
              <a:t>www.vastkom.se/SAMSA/Styrdokument</a:t>
            </a:r>
          </a:p>
        </p:txBody>
      </p:sp>
      <p:pic>
        <p:nvPicPr>
          <p:cNvPr id="4" name="Bildobjekt 3"/>
          <p:cNvPicPr>
            <a:picLocks noChangeAspect="1"/>
          </p:cNvPicPr>
          <p:nvPr/>
        </p:nvPicPr>
        <p:blipFill>
          <a:blip r:embed="rId3"/>
          <a:stretch>
            <a:fillRect/>
          </a:stretch>
        </p:blipFill>
        <p:spPr>
          <a:xfrm>
            <a:off x="2374011" y="3441564"/>
            <a:ext cx="9382125" cy="3009900"/>
          </a:xfrm>
          <a:prstGeom prst="rect">
            <a:avLst/>
          </a:prstGeom>
        </p:spPr>
      </p:pic>
    </p:spTree>
    <p:extLst>
      <p:ext uri="{BB962C8B-B14F-4D97-AF65-F5344CB8AC3E}">
        <p14:creationId xmlns:p14="http://schemas.microsoft.com/office/powerpoint/2010/main" val="40598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Rutinen</a:t>
            </a:r>
          </a:p>
        </p:txBody>
      </p:sp>
      <p:sp>
        <p:nvSpPr>
          <p:cNvPr id="5" name="Rektangel 4"/>
          <p:cNvSpPr/>
          <p:nvPr/>
        </p:nvSpPr>
        <p:spPr>
          <a:xfrm>
            <a:off x="2717896" y="2967335"/>
            <a:ext cx="6756210" cy="923330"/>
          </a:xfrm>
          <a:prstGeom prst="rect">
            <a:avLst/>
          </a:prstGeom>
          <a:noFill/>
        </p:spPr>
        <p:txBody>
          <a:bodyPr wrap="none" lIns="91440" tIns="45720" rIns="91440" bIns="45720">
            <a:spAutoFit/>
          </a:bodyPr>
          <a:lstStyle/>
          <a:p>
            <a:pPr algn="ctr"/>
            <a:r>
              <a:rPr lang="sv-S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hlinkClick r:id="rId3"/>
              </a:rPr>
              <a:t>Länk till rutindokument</a:t>
            </a:r>
            <a:endParaRPr lang="sv-S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98800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518920" y="633349"/>
            <a:ext cx="9575800" cy="1325563"/>
          </a:xfrm>
        </p:spPr>
        <p:txBody>
          <a:bodyPr>
            <a:normAutofit/>
          </a:bodyPr>
          <a:lstStyle/>
          <a:p>
            <a:r>
              <a:rPr lang="sv-SE" sz="3800" dirty="0">
                <a:latin typeface="Arial" panose="020B0604020202020204" pitchFamily="34" charset="0"/>
                <a:cs typeface="Arial" panose="020B0604020202020204" pitchFamily="34" charset="0"/>
              </a:rPr>
              <a:t>Ny version av SAMSA</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2308860" y="2227136"/>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IT-tjänsten SAMSA har varit i drift sedan december 2016</a:t>
            </a:r>
          </a:p>
          <a:p>
            <a:r>
              <a:rPr lang="sv-SE" sz="2400" dirty="0"/>
              <a:t>SAMSA ersatte KLARA SVPL som vi använde sedan 2008</a:t>
            </a:r>
            <a:br>
              <a:rPr lang="sv-SE" sz="2400" dirty="0"/>
            </a:br>
            <a:r>
              <a:rPr lang="sv-SE" sz="2400" dirty="0"/>
              <a:t> </a:t>
            </a:r>
          </a:p>
          <a:p>
            <a:r>
              <a:rPr lang="sv-SE" sz="2400" dirty="0"/>
              <a:t>SAMSA anpassas nu till nya lagen/Överenskommelse/Riktlinje</a:t>
            </a:r>
            <a:br>
              <a:rPr lang="sv-SE" sz="2400" dirty="0"/>
            </a:br>
            <a:endParaRPr lang="sv-SE" sz="2400" dirty="0"/>
          </a:p>
          <a:p>
            <a:r>
              <a:rPr lang="sv-SE" sz="2400" dirty="0"/>
              <a:t>Målet har varit att bibehålla </a:t>
            </a:r>
            <a:r>
              <a:rPr lang="sv-SE" sz="2400" dirty="0" err="1"/>
              <a:t>SAMSAs</a:t>
            </a:r>
            <a:r>
              <a:rPr lang="sv-SE" sz="2400" dirty="0"/>
              <a:t> grundstruktur</a:t>
            </a:r>
          </a:p>
          <a:p>
            <a:pPr marL="800100" lvl="1" indent="-342900">
              <a:buFont typeface="+mj-lt"/>
              <a:buAutoNum type="arabicPeriod"/>
            </a:pPr>
            <a:r>
              <a:rPr lang="sv-SE" dirty="0"/>
              <a:t>För att vi skulle hinna med</a:t>
            </a:r>
          </a:p>
          <a:p>
            <a:pPr marL="800100" lvl="1" indent="-342900">
              <a:buFont typeface="+mj-lt"/>
              <a:buAutoNum type="arabicPeriod"/>
            </a:pPr>
            <a:r>
              <a:rPr lang="sv-SE" dirty="0"/>
              <a:t>För att användarna ska känna igen sig</a:t>
            </a:r>
          </a:p>
          <a:p>
            <a:pPr marL="800100" lvl="1" indent="-342900">
              <a:buFont typeface="+mj-lt"/>
              <a:buAutoNum type="arabicPeriod"/>
            </a:pPr>
            <a:r>
              <a:rPr lang="sv-SE" dirty="0"/>
              <a:t>För att minska på utbildningsinsatsen som krävs</a:t>
            </a:r>
          </a:p>
          <a:p>
            <a:endParaRPr lang="sv-SE" sz="2400" dirty="0"/>
          </a:p>
        </p:txBody>
      </p:sp>
    </p:spTree>
    <p:extLst>
      <p:ext uri="{BB962C8B-B14F-4D97-AF65-F5344CB8AC3E}">
        <p14:creationId xmlns:p14="http://schemas.microsoft.com/office/powerpoint/2010/main" val="91479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23976" y="284162"/>
            <a:ext cx="9575800" cy="1325563"/>
          </a:xfrm>
        </p:spPr>
        <p:txBody>
          <a:bodyPr>
            <a:normAutofit/>
          </a:bodyPr>
          <a:lstStyle/>
          <a:p>
            <a:r>
              <a:rPr lang="sv-SE" sz="3800" dirty="0">
                <a:latin typeface="Arial" panose="020B0604020202020204" pitchFamily="34" charset="0"/>
                <a:cs typeface="Arial" panose="020B0604020202020204" pitchFamily="34" charset="0"/>
              </a:rPr>
              <a:t>SAMSA huvuddelar</a:t>
            </a:r>
          </a:p>
        </p:txBody>
      </p:sp>
      <p:sp>
        <p:nvSpPr>
          <p:cNvPr id="3" name="Platshållare för innehåll 2"/>
          <p:cNvSpPr>
            <a:spLocks noGrp="1"/>
          </p:cNvSpPr>
          <p:nvPr>
            <p:ph idx="4294967295"/>
          </p:nvPr>
        </p:nvSpPr>
        <p:spPr>
          <a:xfrm>
            <a:off x="2852738" y="1690688"/>
            <a:ext cx="9339262" cy="5133975"/>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3727704" y="1497804"/>
            <a:ext cx="9073896" cy="532685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r>
              <a:rPr lang="sv-SE" dirty="0"/>
              <a:t>Inkorg</a:t>
            </a:r>
          </a:p>
          <a:p>
            <a:r>
              <a:rPr lang="sv-SE" dirty="0"/>
              <a:t>Meddelanden</a:t>
            </a:r>
          </a:p>
          <a:p>
            <a:r>
              <a:rPr lang="sv-SE" dirty="0"/>
              <a:t>Översikt  (visar både ärenden och </a:t>
            </a:r>
            <a:r>
              <a:rPr lang="sv-SE" dirty="0" err="1"/>
              <a:t>SIP:ar</a:t>
            </a:r>
            <a:r>
              <a:rPr lang="sv-SE" dirty="0"/>
              <a:t>)</a:t>
            </a:r>
          </a:p>
          <a:p>
            <a:r>
              <a:rPr lang="sv-SE" dirty="0"/>
              <a:t>Patient administration</a:t>
            </a:r>
          </a:p>
          <a:p>
            <a:r>
              <a:rPr lang="sv-SE" dirty="0"/>
              <a:t>Betalning</a:t>
            </a:r>
          </a:p>
          <a:p>
            <a:r>
              <a:rPr lang="sv-SE" dirty="0"/>
              <a:t>Rapporter </a:t>
            </a:r>
          </a:p>
          <a:p>
            <a:r>
              <a:rPr lang="sv-SE" dirty="0"/>
              <a:t>Loggar – behandlas inte här idag</a:t>
            </a:r>
          </a:p>
          <a:p>
            <a:r>
              <a:rPr lang="sv-SE" dirty="0"/>
              <a:t>Förberedd Vårdbegäran</a:t>
            </a:r>
          </a:p>
          <a:p>
            <a:r>
              <a:rPr lang="sv-SE" b="1" dirty="0"/>
              <a:t>SIP</a:t>
            </a:r>
          </a:p>
          <a:p>
            <a:r>
              <a:rPr lang="sv-SE" dirty="0"/>
              <a:t>Samtycke</a:t>
            </a:r>
          </a:p>
          <a:p>
            <a:r>
              <a:rPr lang="sv-SE" dirty="0"/>
              <a:t>Kontakter</a:t>
            </a:r>
          </a:p>
          <a:p>
            <a:r>
              <a:rPr lang="sv-SE" dirty="0"/>
              <a:t>Möteshantering</a:t>
            </a:r>
          </a:p>
          <a:p>
            <a:pPr marL="0" indent="0">
              <a:buNone/>
            </a:pPr>
            <a:endParaRPr lang="sv-SE" b="1" dirty="0"/>
          </a:p>
          <a:p>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965708" y="1330549"/>
            <a:ext cx="10095368" cy="433387"/>
          </a:xfrm>
          <a:prstGeom prst="rect">
            <a:avLst/>
          </a:prstGeom>
        </p:spPr>
      </p:pic>
      <p:sp>
        <p:nvSpPr>
          <p:cNvPr id="7" name="Ellips 6"/>
          <p:cNvSpPr/>
          <p:nvPr/>
        </p:nvSpPr>
        <p:spPr>
          <a:xfrm>
            <a:off x="10021882" y="1330549"/>
            <a:ext cx="1039252" cy="3498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305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p:cNvPicPr>
            <a:picLocks noChangeAspect="1"/>
          </p:cNvPicPr>
          <p:nvPr/>
        </p:nvPicPr>
        <p:blipFill>
          <a:blip r:embed="rId3"/>
          <a:stretch>
            <a:fillRect/>
          </a:stretch>
        </p:blipFill>
        <p:spPr>
          <a:xfrm>
            <a:off x="0" y="1675388"/>
            <a:ext cx="12192000" cy="4243823"/>
          </a:xfrm>
          <a:prstGeom prst="rect">
            <a:avLst/>
          </a:prstGeom>
        </p:spPr>
      </p:pic>
      <p:sp>
        <p:nvSpPr>
          <p:cNvPr id="2" name="Rubrik 1"/>
          <p:cNvSpPr>
            <a:spLocks noGrp="1"/>
          </p:cNvSpPr>
          <p:nvPr>
            <p:ph type="title" idx="4294967295"/>
          </p:nvPr>
        </p:nvSpPr>
        <p:spPr>
          <a:xfrm>
            <a:off x="668020" y="413275"/>
            <a:ext cx="9575800" cy="1325563"/>
          </a:xfrm>
        </p:spPr>
        <p:txBody>
          <a:bodyPr>
            <a:normAutofit/>
          </a:bodyPr>
          <a:lstStyle/>
          <a:p>
            <a:r>
              <a:rPr lang="sv-SE" sz="3800" dirty="0">
                <a:latin typeface="Arial" panose="020B0604020202020204" pitchFamily="34" charset="0"/>
                <a:cs typeface="Arial" panose="020B0604020202020204" pitchFamily="34" charset="0"/>
              </a:rPr>
              <a:t>SAMSA orienteringskarta    </a:t>
            </a:r>
            <a:r>
              <a:rPr lang="sv-SE" sz="3800" dirty="0">
                <a:solidFill>
                  <a:srgbClr val="C00000"/>
                </a:solidFill>
                <a:latin typeface="Arial" panose="020B0604020202020204" pitchFamily="34" charset="0"/>
                <a:cs typeface="Arial" panose="020B0604020202020204" pitchFamily="34" charset="0"/>
              </a:rPr>
              <a:t> </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textruta 9"/>
          <p:cNvSpPr txBox="1"/>
          <p:nvPr/>
        </p:nvSpPr>
        <p:spPr>
          <a:xfrm>
            <a:off x="9175024" y="2556590"/>
            <a:ext cx="1900392" cy="2585323"/>
          </a:xfrm>
          <a:prstGeom prst="rect">
            <a:avLst/>
          </a:prstGeom>
          <a:solidFill>
            <a:schemeClr val="bg1"/>
          </a:solidFill>
        </p:spPr>
        <p:txBody>
          <a:bodyPr wrap="none" rtlCol="0">
            <a:spAutoFit/>
          </a:bodyPr>
          <a:lstStyle/>
          <a:p>
            <a:r>
              <a:rPr lang="sv-SE" dirty="0"/>
              <a:t>Toppmeny</a:t>
            </a:r>
          </a:p>
          <a:p>
            <a:r>
              <a:rPr lang="sv-SE" dirty="0"/>
              <a:t>Huvudmeny</a:t>
            </a:r>
          </a:p>
          <a:p>
            <a:r>
              <a:rPr lang="sv-SE" dirty="0"/>
              <a:t>Process-tåg</a:t>
            </a:r>
          </a:p>
          <a:p>
            <a:r>
              <a:rPr lang="sv-SE" dirty="0"/>
              <a:t>Meddelandemeny</a:t>
            </a:r>
          </a:p>
          <a:p>
            <a:r>
              <a:rPr lang="sv-SE" dirty="0"/>
              <a:t>Partsrutor</a:t>
            </a:r>
          </a:p>
          <a:p>
            <a:r>
              <a:rPr lang="sv-SE" dirty="0"/>
              <a:t>Huvudansvarig</a:t>
            </a:r>
          </a:p>
          <a:p>
            <a:r>
              <a:rPr lang="sv-SE" dirty="0"/>
              <a:t>Deltagande part</a:t>
            </a:r>
          </a:p>
          <a:p>
            <a:r>
              <a:rPr lang="sv-SE" dirty="0"/>
              <a:t>Aktivitetsmeny</a:t>
            </a:r>
          </a:p>
          <a:p>
            <a:endParaRPr lang="sv-SE" dirty="0"/>
          </a:p>
        </p:txBody>
      </p:sp>
      <p:cxnSp>
        <p:nvCxnSpPr>
          <p:cNvPr id="11" name="Rak pil 10"/>
          <p:cNvCxnSpPr/>
          <p:nvPr/>
        </p:nvCxnSpPr>
        <p:spPr>
          <a:xfrm flipH="1" flipV="1">
            <a:off x="7988300" y="2070100"/>
            <a:ext cx="1240064" cy="668538"/>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Rak pil 11"/>
          <p:cNvCxnSpPr/>
          <p:nvPr/>
        </p:nvCxnSpPr>
        <p:spPr>
          <a:xfrm flipH="1" flipV="1">
            <a:off x="5029200" y="2736005"/>
            <a:ext cx="4121440" cy="549009"/>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Rak pil 12"/>
          <p:cNvCxnSpPr/>
          <p:nvPr/>
        </p:nvCxnSpPr>
        <p:spPr>
          <a:xfrm flipH="1" flipV="1">
            <a:off x="5792216" y="2992812"/>
            <a:ext cx="3358424" cy="585877"/>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Rak pil 13"/>
          <p:cNvCxnSpPr/>
          <p:nvPr/>
        </p:nvCxnSpPr>
        <p:spPr>
          <a:xfrm flipH="1" flipV="1">
            <a:off x="7488952" y="3537416"/>
            <a:ext cx="1684644" cy="305654"/>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Rak pil 14"/>
          <p:cNvCxnSpPr/>
          <p:nvPr/>
        </p:nvCxnSpPr>
        <p:spPr>
          <a:xfrm flipH="1" flipV="1">
            <a:off x="4968376" y="3643302"/>
            <a:ext cx="4147072" cy="46769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Rak pil 15"/>
          <p:cNvCxnSpPr/>
          <p:nvPr/>
        </p:nvCxnSpPr>
        <p:spPr>
          <a:xfrm flipH="1" flipV="1">
            <a:off x="4904876" y="3949350"/>
            <a:ext cx="4212000" cy="345954"/>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Rak pil 16"/>
          <p:cNvCxnSpPr/>
          <p:nvPr/>
        </p:nvCxnSpPr>
        <p:spPr>
          <a:xfrm flipH="1" flipV="1">
            <a:off x="5158876" y="4258043"/>
            <a:ext cx="3899852" cy="318327"/>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Rak pil 17"/>
          <p:cNvCxnSpPr/>
          <p:nvPr/>
        </p:nvCxnSpPr>
        <p:spPr>
          <a:xfrm flipH="1" flipV="1">
            <a:off x="6121400" y="2374900"/>
            <a:ext cx="3064328" cy="592183"/>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17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97128" y="264714"/>
            <a:ext cx="9575800" cy="1325563"/>
          </a:xfrm>
        </p:spPr>
        <p:txBody>
          <a:bodyPr>
            <a:normAutofit/>
          </a:bodyPr>
          <a:lstStyle/>
          <a:p>
            <a:r>
              <a:rPr lang="sv-SE" sz="3800" dirty="0">
                <a:latin typeface="Arial" panose="020B0604020202020204" pitchFamily="34" charset="0"/>
                <a:cs typeface="Arial" panose="020B0604020202020204" pitchFamily="34" charset="0"/>
              </a:rPr>
              <a:t>SAMSA orienteringskarta - flikar </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pic>
        <p:nvPicPr>
          <p:cNvPr id="4" name="Bildobjekt 3"/>
          <p:cNvPicPr>
            <a:picLocks noChangeAspect="1"/>
          </p:cNvPicPr>
          <p:nvPr/>
        </p:nvPicPr>
        <p:blipFill>
          <a:blip r:embed="rId3"/>
          <a:stretch>
            <a:fillRect/>
          </a:stretch>
        </p:blipFill>
        <p:spPr>
          <a:xfrm>
            <a:off x="1627188" y="1513682"/>
            <a:ext cx="5553075" cy="4705350"/>
          </a:xfrm>
          <a:prstGeom prst="rect">
            <a:avLst/>
          </a:prstGeom>
        </p:spPr>
      </p:pic>
      <p:sp>
        <p:nvSpPr>
          <p:cNvPr id="6" name="textruta 5"/>
          <p:cNvSpPr txBox="1"/>
          <p:nvPr/>
        </p:nvSpPr>
        <p:spPr>
          <a:xfrm>
            <a:off x="7888152" y="4930200"/>
            <a:ext cx="3211648" cy="1200329"/>
          </a:xfrm>
          <a:prstGeom prst="rect">
            <a:avLst/>
          </a:prstGeom>
          <a:noFill/>
          <a:ln>
            <a:solidFill>
              <a:schemeClr val="accent1">
                <a:lumMod val="75000"/>
              </a:schemeClr>
            </a:solidFill>
          </a:ln>
        </p:spPr>
        <p:txBody>
          <a:bodyPr wrap="none" rtlCol="0">
            <a:spAutoFit/>
          </a:bodyPr>
          <a:lstStyle/>
          <a:p>
            <a:r>
              <a:rPr lang="sv-SE" dirty="0"/>
              <a:t>Mer information finns i flikarna, </a:t>
            </a:r>
            <a:br>
              <a:rPr lang="sv-SE" dirty="0"/>
            </a:br>
            <a:r>
              <a:rPr lang="sv-SE" dirty="0"/>
              <a:t>inne i ett ärende. </a:t>
            </a:r>
            <a:br>
              <a:rPr lang="sv-SE" dirty="0"/>
            </a:br>
            <a:br>
              <a:rPr lang="sv-SE" dirty="0"/>
            </a:br>
            <a:r>
              <a:rPr lang="sv-SE" dirty="0"/>
              <a:t>Motsvarande flikar finns för SIP</a:t>
            </a:r>
          </a:p>
        </p:txBody>
      </p:sp>
      <p:cxnSp>
        <p:nvCxnSpPr>
          <p:cNvPr id="10" name="Rak pil 9"/>
          <p:cNvCxnSpPr/>
          <p:nvPr/>
        </p:nvCxnSpPr>
        <p:spPr>
          <a:xfrm flipH="1">
            <a:off x="4254502" y="2006600"/>
            <a:ext cx="4229098" cy="862718"/>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Rak pil 12"/>
          <p:cNvCxnSpPr/>
          <p:nvPr/>
        </p:nvCxnSpPr>
        <p:spPr>
          <a:xfrm flipH="1">
            <a:off x="3981451" y="2839245"/>
            <a:ext cx="4229098" cy="862718"/>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ruta 10"/>
          <p:cNvSpPr txBox="1"/>
          <p:nvPr/>
        </p:nvSpPr>
        <p:spPr>
          <a:xfrm>
            <a:off x="8756651" y="1877912"/>
            <a:ext cx="2866426" cy="923330"/>
          </a:xfrm>
          <a:prstGeom prst="rect">
            <a:avLst/>
          </a:prstGeom>
          <a:noFill/>
          <a:ln>
            <a:solidFill>
              <a:schemeClr val="accent1">
                <a:lumMod val="75000"/>
              </a:schemeClr>
            </a:solidFill>
          </a:ln>
        </p:spPr>
        <p:txBody>
          <a:bodyPr wrap="none" rtlCol="0">
            <a:spAutoFit/>
          </a:bodyPr>
          <a:lstStyle/>
          <a:p>
            <a:r>
              <a:rPr lang="sv-SE" dirty="0"/>
              <a:t>Nytt:</a:t>
            </a:r>
            <a:br>
              <a:rPr lang="sv-SE" dirty="0"/>
            </a:br>
            <a:r>
              <a:rPr lang="sv-SE" dirty="0"/>
              <a:t>Folkbokföringsadress och </a:t>
            </a:r>
            <a:br>
              <a:rPr lang="sv-SE" dirty="0"/>
            </a:br>
            <a:r>
              <a:rPr lang="sv-SE" dirty="0"/>
              <a:t>Fast vårdkontakt visas tydligt</a:t>
            </a:r>
          </a:p>
        </p:txBody>
      </p:sp>
    </p:spTree>
    <p:extLst>
      <p:ext uri="{BB962C8B-B14F-4D97-AF65-F5344CB8AC3E}">
        <p14:creationId xmlns:p14="http://schemas.microsoft.com/office/powerpoint/2010/main" val="38478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 10"/>
          <p:cNvGrpSpPr/>
          <p:nvPr/>
        </p:nvGrpSpPr>
        <p:grpSpPr>
          <a:xfrm>
            <a:off x="1195209" y="1346200"/>
            <a:ext cx="10158591" cy="6858000"/>
            <a:chOff x="1195209" y="1346200"/>
            <a:chExt cx="10158591" cy="6858000"/>
          </a:xfrm>
        </p:grpSpPr>
        <p:pic>
          <p:nvPicPr>
            <p:cNvPr id="4" name="Bildobjekt 3"/>
            <p:cNvPicPr>
              <a:picLocks noChangeAspect="1"/>
            </p:cNvPicPr>
            <p:nvPr/>
          </p:nvPicPr>
          <p:blipFill>
            <a:blip r:embed="rId3"/>
            <a:stretch>
              <a:fillRect/>
            </a:stretch>
          </p:blipFill>
          <p:spPr>
            <a:xfrm>
              <a:off x="1195209" y="1346200"/>
              <a:ext cx="10158591" cy="6858000"/>
            </a:xfrm>
            <a:prstGeom prst="rect">
              <a:avLst/>
            </a:prstGeom>
          </p:spPr>
        </p:pic>
        <p:pic>
          <p:nvPicPr>
            <p:cNvPr id="7" name="Bildobjekt 6"/>
            <p:cNvPicPr>
              <a:picLocks noChangeAspect="1"/>
            </p:cNvPicPr>
            <p:nvPr/>
          </p:nvPicPr>
          <p:blipFill>
            <a:blip r:embed="rId4"/>
            <a:stretch>
              <a:fillRect/>
            </a:stretch>
          </p:blipFill>
          <p:spPr>
            <a:xfrm>
              <a:off x="6297168" y="2747963"/>
              <a:ext cx="3162300" cy="219075"/>
            </a:xfrm>
            <a:prstGeom prst="rect">
              <a:avLst/>
            </a:prstGeom>
          </p:spPr>
        </p:pic>
      </p:grpSp>
      <p:sp>
        <p:nvSpPr>
          <p:cNvPr id="2" name="Rubrik 1"/>
          <p:cNvSpPr>
            <a:spLocks noGrp="1"/>
          </p:cNvSpPr>
          <p:nvPr>
            <p:ph type="title" idx="4294967295"/>
          </p:nvPr>
        </p:nvSpPr>
        <p:spPr>
          <a:xfrm>
            <a:off x="823976" y="342106"/>
            <a:ext cx="9575800" cy="1325563"/>
          </a:xfrm>
        </p:spPr>
        <p:txBody>
          <a:bodyPr>
            <a:normAutofit/>
          </a:bodyPr>
          <a:lstStyle/>
          <a:p>
            <a:r>
              <a:rPr lang="sv-SE" sz="3800" dirty="0">
                <a:latin typeface="Arial" panose="020B0604020202020204" pitchFamily="34" charset="0"/>
                <a:cs typeface="Arial" panose="020B0604020202020204" pitchFamily="34" charset="0"/>
              </a:rPr>
              <a:t>SAMSA versionshantering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6" name="Ellips 5"/>
          <p:cNvSpPr/>
          <p:nvPr/>
        </p:nvSpPr>
        <p:spPr>
          <a:xfrm>
            <a:off x="1054100" y="5435600"/>
            <a:ext cx="2527300" cy="317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 9"/>
          <p:cNvCxnSpPr/>
          <p:nvPr/>
        </p:nvCxnSpPr>
        <p:spPr>
          <a:xfrm flipH="1">
            <a:off x="3722509" y="5544432"/>
            <a:ext cx="2848610" cy="43568"/>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ruta 11"/>
          <p:cNvSpPr txBox="1"/>
          <p:nvPr/>
        </p:nvSpPr>
        <p:spPr>
          <a:xfrm>
            <a:off x="6712228" y="5321767"/>
            <a:ext cx="3457892" cy="646331"/>
          </a:xfrm>
          <a:prstGeom prst="rect">
            <a:avLst/>
          </a:prstGeom>
          <a:noFill/>
        </p:spPr>
        <p:txBody>
          <a:bodyPr wrap="square" rtlCol="0">
            <a:spAutoFit/>
          </a:bodyPr>
          <a:lstStyle/>
          <a:p>
            <a:r>
              <a:rPr lang="sv-SE" dirty="0">
                <a:solidFill>
                  <a:srgbClr val="00B050"/>
                </a:solidFill>
              </a:rPr>
              <a:t>Grön rubrik = informationen ändrad i senast sparade version</a:t>
            </a:r>
          </a:p>
        </p:txBody>
      </p:sp>
    </p:spTree>
    <p:extLst>
      <p:ext uri="{BB962C8B-B14F-4D97-AF65-F5344CB8AC3E}">
        <p14:creationId xmlns:p14="http://schemas.microsoft.com/office/powerpoint/2010/main" val="38991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1195209" y="1346200"/>
            <a:ext cx="10158591" cy="6858000"/>
            <a:chOff x="1195209" y="1346200"/>
            <a:chExt cx="10158591" cy="6858000"/>
          </a:xfrm>
        </p:grpSpPr>
        <p:pic>
          <p:nvPicPr>
            <p:cNvPr id="4" name="Bildobjekt 3"/>
            <p:cNvPicPr>
              <a:picLocks noChangeAspect="1"/>
            </p:cNvPicPr>
            <p:nvPr/>
          </p:nvPicPr>
          <p:blipFill>
            <a:blip r:embed="rId3"/>
            <a:stretch>
              <a:fillRect/>
            </a:stretch>
          </p:blipFill>
          <p:spPr>
            <a:xfrm>
              <a:off x="1195209" y="1346200"/>
              <a:ext cx="10158591" cy="6858000"/>
            </a:xfrm>
            <a:prstGeom prst="rect">
              <a:avLst/>
            </a:prstGeom>
          </p:spPr>
        </p:pic>
        <p:pic>
          <p:nvPicPr>
            <p:cNvPr id="6" name="Bildobjekt 5"/>
            <p:cNvPicPr>
              <a:picLocks noChangeAspect="1"/>
            </p:cNvPicPr>
            <p:nvPr/>
          </p:nvPicPr>
          <p:blipFill>
            <a:blip r:embed="rId4"/>
            <a:stretch>
              <a:fillRect/>
            </a:stretch>
          </p:blipFill>
          <p:spPr>
            <a:xfrm>
              <a:off x="6309868" y="2731294"/>
              <a:ext cx="3162300" cy="219075"/>
            </a:xfrm>
            <a:prstGeom prst="rect">
              <a:avLst/>
            </a:prstGeom>
          </p:spPr>
        </p:pic>
      </p:grpSp>
      <p:sp>
        <p:nvSpPr>
          <p:cNvPr id="2" name="Rubrik 1"/>
          <p:cNvSpPr>
            <a:spLocks noGrp="1"/>
          </p:cNvSpPr>
          <p:nvPr>
            <p:ph type="title" idx="4294967295"/>
          </p:nvPr>
        </p:nvSpPr>
        <p:spPr>
          <a:xfrm>
            <a:off x="630198" y="365125"/>
            <a:ext cx="9575800" cy="1325563"/>
          </a:xfrm>
        </p:spPr>
        <p:txBody>
          <a:bodyPr>
            <a:normAutofit/>
          </a:bodyPr>
          <a:lstStyle/>
          <a:p>
            <a:r>
              <a:rPr lang="sv-SE" sz="3800" dirty="0">
                <a:latin typeface="Arial" panose="020B0604020202020204" pitchFamily="34" charset="0"/>
                <a:cs typeface="Arial" panose="020B0604020202020204" pitchFamily="34" charset="0"/>
              </a:rPr>
              <a:t>SAMSA versionshantering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pic>
        <p:nvPicPr>
          <p:cNvPr id="7" name="Bildobjekt 6"/>
          <p:cNvPicPr>
            <a:picLocks noChangeAspect="1"/>
          </p:cNvPicPr>
          <p:nvPr/>
        </p:nvPicPr>
        <p:blipFill>
          <a:blip r:embed="rId5"/>
          <a:stretch>
            <a:fillRect/>
          </a:stretch>
        </p:blipFill>
        <p:spPr>
          <a:xfrm>
            <a:off x="4279761" y="4184651"/>
            <a:ext cx="7639050" cy="2838450"/>
          </a:xfrm>
          <a:prstGeom prst="rect">
            <a:avLst/>
          </a:prstGeom>
        </p:spPr>
      </p:pic>
      <p:cxnSp>
        <p:nvCxnSpPr>
          <p:cNvPr id="13" name="Rak pil 12"/>
          <p:cNvCxnSpPr/>
          <p:nvPr/>
        </p:nvCxnSpPr>
        <p:spPr>
          <a:xfrm flipH="1">
            <a:off x="3390901" y="4813300"/>
            <a:ext cx="888860" cy="1828800"/>
          </a:xfrm>
          <a:prstGeom prst="straightConnector1">
            <a:avLst/>
          </a:prstGeom>
          <a:ln w="28575">
            <a:solidFill>
              <a:srgbClr val="C0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0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11787" y="365125"/>
            <a:ext cx="9575800" cy="1325563"/>
          </a:xfrm>
        </p:spPr>
        <p:txBody>
          <a:bodyPr>
            <a:normAutofit/>
          </a:bodyPr>
          <a:lstStyle/>
          <a:p>
            <a:r>
              <a:rPr lang="sv-SE" sz="3800" dirty="0">
                <a:latin typeface="Arial" panose="020B0604020202020204" pitchFamily="34" charset="0"/>
                <a:cs typeface="Arial" panose="020B0604020202020204" pitchFamily="34" charset="0"/>
              </a:rPr>
              <a:t>SAMSA status på meddelanden</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r>
              <a:rPr lang="sv-SE" dirty="0"/>
              <a:t>Nu finns enbart Spara och </a:t>
            </a:r>
            <a:r>
              <a:rPr lang="sv-SE" dirty="0" err="1"/>
              <a:t>SparaSänd</a:t>
            </a:r>
            <a:endParaRPr lang="sv-SE" dirty="0"/>
          </a:p>
          <a:p>
            <a:r>
              <a:rPr lang="sv-SE" b="1" dirty="0"/>
              <a:t>Spara</a:t>
            </a:r>
            <a:r>
              <a:rPr lang="sv-SE" dirty="0"/>
              <a:t> = informationen sparas, alla deltagande enheter kan se</a:t>
            </a:r>
            <a:br>
              <a:rPr lang="sv-SE" dirty="0"/>
            </a:br>
            <a:r>
              <a:rPr lang="sv-SE" dirty="0"/>
              <a:t>ger status </a:t>
            </a:r>
            <a:r>
              <a:rPr lang="sv-SE" b="1" dirty="0"/>
              <a:t>Sparad</a:t>
            </a:r>
          </a:p>
          <a:p>
            <a:r>
              <a:rPr lang="sv-SE" b="1" dirty="0" err="1"/>
              <a:t>SparaSänd</a:t>
            </a:r>
            <a:r>
              <a:rPr lang="sv-SE" dirty="0"/>
              <a:t> = Spara + notifiering till deltagande enheter</a:t>
            </a:r>
            <a:br>
              <a:rPr lang="sv-SE" dirty="0"/>
            </a:br>
            <a:r>
              <a:rPr lang="sv-SE" dirty="0"/>
              <a:t>ger status </a:t>
            </a:r>
            <a:r>
              <a:rPr lang="sv-SE" b="1" dirty="0"/>
              <a:t>Skickad</a:t>
            </a:r>
          </a:p>
          <a:p>
            <a:endParaRPr lang="sv-SE" dirty="0"/>
          </a:p>
          <a:p>
            <a:pPr marL="0" indent="0">
              <a:buNone/>
            </a:pPr>
            <a:r>
              <a:rPr lang="sv-SE" dirty="0"/>
              <a:t>Gäller </a:t>
            </a:r>
          </a:p>
          <a:p>
            <a:r>
              <a:rPr lang="sv-SE" dirty="0"/>
              <a:t>alla meddelanden i ärenden</a:t>
            </a:r>
          </a:p>
          <a:p>
            <a:r>
              <a:rPr lang="sv-SE" dirty="0"/>
              <a:t>Mötesbokningar</a:t>
            </a:r>
          </a:p>
          <a:p>
            <a:r>
              <a:rPr lang="sv-SE" dirty="0"/>
              <a:t>Checklistan</a:t>
            </a:r>
          </a:p>
          <a:p>
            <a:r>
              <a:rPr lang="sv-SE" dirty="0"/>
              <a:t>SIP</a:t>
            </a:r>
          </a:p>
          <a:p>
            <a:pPr marL="0" indent="0">
              <a:buNone/>
            </a:pPr>
            <a:endParaRPr lang="sv-SE" b="1" dirty="0"/>
          </a:p>
          <a:p>
            <a:endParaRPr lang="sv-SE" sz="2400" dirty="0"/>
          </a:p>
        </p:txBody>
      </p:sp>
      <p:pic>
        <p:nvPicPr>
          <p:cNvPr id="6" name="Bildobjekt 5"/>
          <p:cNvPicPr>
            <a:picLocks noChangeAspect="1"/>
          </p:cNvPicPr>
          <p:nvPr/>
        </p:nvPicPr>
        <p:blipFill>
          <a:blip r:embed="rId3"/>
          <a:stretch>
            <a:fillRect/>
          </a:stretch>
        </p:blipFill>
        <p:spPr>
          <a:xfrm>
            <a:off x="8264525" y="573878"/>
            <a:ext cx="2712342" cy="538163"/>
          </a:xfrm>
          <a:prstGeom prst="rect">
            <a:avLst/>
          </a:prstGeom>
        </p:spPr>
      </p:pic>
    </p:spTree>
    <p:extLst>
      <p:ext uri="{BB962C8B-B14F-4D97-AF65-F5344CB8AC3E}">
        <p14:creationId xmlns:p14="http://schemas.microsoft.com/office/powerpoint/2010/main" val="19042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60220" y="890738"/>
            <a:ext cx="9575800" cy="1325563"/>
          </a:xfrm>
        </p:spPr>
        <p:txBody>
          <a:bodyPr>
            <a:normAutofit/>
          </a:bodyPr>
          <a:lstStyle/>
          <a:p>
            <a:r>
              <a:rPr lang="sv-SE" sz="3800" dirty="0">
                <a:latin typeface="Arial" panose="020B0604020202020204" pitchFamily="34" charset="0"/>
                <a:cs typeface="Arial" panose="020B0604020202020204" pitchFamily="34" charset="0"/>
              </a:rPr>
              <a:t>Övning 1</a:t>
            </a:r>
            <a:br>
              <a:rPr lang="sv-SE" sz="3800" dirty="0">
                <a:latin typeface="Arial" panose="020B0604020202020204" pitchFamily="34" charset="0"/>
                <a:cs typeface="Arial" panose="020B0604020202020204" pitchFamily="34" charset="0"/>
              </a:rPr>
            </a:br>
            <a:endParaRPr lang="sv-SE" sz="38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lvl="0"/>
            <a:r>
              <a:rPr lang="sv-SE" sz="2400" dirty="0"/>
              <a:t>Logga in	</a:t>
            </a:r>
          </a:p>
          <a:p>
            <a:pPr lvl="0"/>
            <a:r>
              <a:rPr lang="sv-SE" sz="2400" dirty="0"/>
              <a:t>Navigera runt lite				</a:t>
            </a:r>
          </a:p>
          <a:p>
            <a:pPr lvl="0"/>
            <a:r>
              <a:rPr lang="sv-SE" sz="2400" dirty="0"/>
              <a:t>Kommun skapar en patient				</a:t>
            </a:r>
          </a:p>
          <a:p>
            <a:pPr lvl="0"/>
            <a:r>
              <a:rPr lang="sv-SE" sz="2400" dirty="0"/>
              <a:t>Kommun skapar vårdbegäran med sjukhuspart	</a:t>
            </a:r>
          </a:p>
          <a:p>
            <a:pPr lvl="0"/>
            <a:r>
              <a:rPr lang="sv-SE" sz="2400" dirty="0"/>
              <a:t>Sjukhus begär komplettering via </a:t>
            </a:r>
            <a:r>
              <a:rPr lang="sv-SE" sz="2400" dirty="0" err="1"/>
              <a:t>adm.meddelande</a:t>
            </a:r>
            <a:r>
              <a:rPr lang="sv-SE" sz="2400" dirty="0"/>
              <a:t>	</a:t>
            </a:r>
          </a:p>
          <a:p>
            <a:pPr lvl="0"/>
            <a:r>
              <a:rPr lang="sv-SE" sz="2400" dirty="0"/>
              <a:t>Kommunen kompletterar med mer info i Vårdbegäran	</a:t>
            </a:r>
          </a:p>
          <a:p>
            <a:r>
              <a:rPr lang="sv-SE" sz="2400" dirty="0"/>
              <a:t>Alla studerar versionshanteringen</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Tree>
    <p:extLst>
      <p:ext uri="{BB962C8B-B14F-4D97-AF65-F5344CB8AC3E}">
        <p14:creationId xmlns:p14="http://schemas.microsoft.com/office/powerpoint/2010/main" val="14561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p:cNvSpPr txBox="1">
            <a:spLocks/>
          </p:cNvSpPr>
          <p:nvPr/>
        </p:nvSpPr>
        <p:spPr>
          <a:xfrm>
            <a:off x="1766316" y="1283494"/>
            <a:ext cx="10154412" cy="509405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Arial" panose="020B0604020202020204" pitchFamily="34" charset="0"/>
                <a:cs typeface="Arial" panose="020B0604020202020204" pitchFamily="34" charset="0"/>
              </a:rPr>
              <a:t>Bakgrund</a:t>
            </a:r>
          </a:p>
          <a:p>
            <a:r>
              <a:rPr lang="sv-SE" dirty="0">
                <a:latin typeface="Arial" panose="020B0604020202020204" pitchFamily="34" charset="0"/>
                <a:cs typeface="Arial" panose="020B0604020202020204" pitchFamily="34" charset="0"/>
              </a:rPr>
              <a:t>Kort om Riktlinje och Rutin </a:t>
            </a:r>
          </a:p>
          <a:p>
            <a:r>
              <a:rPr lang="sv-SE" dirty="0" err="1">
                <a:latin typeface="Arial" panose="020B0604020202020204" pitchFamily="34" charset="0"/>
                <a:cs typeface="Arial" panose="020B0604020202020204" pitchFamily="34" charset="0"/>
              </a:rPr>
              <a:t>SAMSAs</a:t>
            </a:r>
            <a:r>
              <a:rPr lang="sv-SE" dirty="0">
                <a:latin typeface="Arial" panose="020B0604020202020204" pitchFamily="34" charset="0"/>
                <a:cs typeface="Arial" panose="020B0604020202020204" pitchFamily="34" charset="0"/>
              </a:rPr>
              <a:t> huvuddelar</a:t>
            </a:r>
          </a:p>
          <a:p>
            <a:r>
              <a:rPr lang="sv-SE" dirty="0">
                <a:solidFill>
                  <a:srgbClr val="00B050"/>
                </a:solidFill>
                <a:latin typeface="Arial" panose="020B0604020202020204" pitchFamily="34" charset="0"/>
                <a:cs typeface="Arial" panose="020B0604020202020204" pitchFamily="34" charset="0"/>
              </a:rPr>
              <a:t>Bensträckare</a:t>
            </a:r>
          </a:p>
          <a:p>
            <a:r>
              <a:rPr lang="sv-SE" dirty="0">
                <a:latin typeface="Arial" panose="020B0604020202020204" pitchFamily="34" charset="0"/>
                <a:cs typeface="Arial" panose="020B0604020202020204" pitchFamily="34" charset="0"/>
              </a:rPr>
              <a:t>Slutenvårdsärende, behov av samordning - SIP-möte efter hemgång</a:t>
            </a:r>
          </a:p>
          <a:p>
            <a:r>
              <a:rPr lang="sv-SE" dirty="0">
                <a:solidFill>
                  <a:srgbClr val="00B050"/>
                </a:solidFill>
                <a:latin typeface="Arial" panose="020B0604020202020204" pitchFamily="34" charset="0"/>
                <a:cs typeface="Arial" panose="020B0604020202020204" pitchFamily="34" charset="0"/>
              </a:rPr>
              <a:t>Lunch</a:t>
            </a:r>
          </a:p>
          <a:p>
            <a:r>
              <a:rPr lang="sv-SE" dirty="0">
                <a:latin typeface="Arial" panose="020B0604020202020204" pitchFamily="34" charset="0"/>
                <a:cs typeface="Arial" panose="020B0604020202020204" pitchFamily="34" charset="0"/>
              </a:rPr>
              <a:t>Slutenvårdsärende, behov av samordning - SIP-möte på sjukhuset</a:t>
            </a:r>
          </a:p>
          <a:p>
            <a:r>
              <a:rPr lang="sv-SE" dirty="0">
                <a:latin typeface="Arial" panose="020B0604020202020204" pitchFamily="34" charset="0"/>
                <a:cs typeface="Arial" panose="020B0604020202020204" pitchFamily="34" charset="0"/>
              </a:rPr>
              <a:t>Slutenvårdsärende </a:t>
            </a:r>
            <a:r>
              <a:rPr lang="sv-SE" u="sng" dirty="0">
                <a:latin typeface="Arial" panose="020B0604020202020204" pitchFamily="34" charset="0"/>
                <a:cs typeface="Arial" panose="020B0604020202020204" pitchFamily="34" charset="0"/>
              </a:rPr>
              <a:t>utan</a:t>
            </a:r>
            <a:r>
              <a:rPr lang="sv-SE" dirty="0">
                <a:latin typeface="Arial" panose="020B0604020202020204" pitchFamily="34" charset="0"/>
                <a:cs typeface="Arial" panose="020B0604020202020204" pitchFamily="34" charset="0"/>
              </a:rPr>
              <a:t> behov av samordning</a:t>
            </a:r>
          </a:p>
          <a:p>
            <a:r>
              <a:rPr lang="sv-SE" dirty="0">
                <a:solidFill>
                  <a:srgbClr val="00B050"/>
                </a:solidFill>
                <a:latin typeface="Arial" panose="020B0604020202020204" pitchFamily="34" charset="0"/>
                <a:cs typeface="Arial" panose="020B0604020202020204" pitchFamily="34" charset="0"/>
              </a:rPr>
              <a:t>Bensträckare</a:t>
            </a:r>
          </a:p>
          <a:p>
            <a:r>
              <a:rPr lang="sv-SE" dirty="0">
                <a:latin typeface="Arial" panose="020B0604020202020204" pitchFamily="34" charset="0"/>
                <a:cs typeface="Arial" panose="020B0604020202020204" pitchFamily="34" charset="0"/>
              </a:rPr>
              <a:t>Öppenvårdsärende</a:t>
            </a:r>
          </a:p>
          <a:p>
            <a:r>
              <a:rPr lang="sv-SE" dirty="0">
                <a:latin typeface="Arial" panose="020B0604020202020204" pitchFamily="34" charset="0"/>
                <a:cs typeface="Arial" panose="020B0604020202020204" pitchFamily="34" charset="0"/>
              </a:rPr>
              <a:t>Rapporter</a:t>
            </a:r>
          </a:p>
          <a:p>
            <a:r>
              <a:rPr lang="sv-SE" dirty="0">
                <a:latin typeface="Arial" panose="020B0604020202020204" pitchFamily="34" charset="0"/>
                <a:cs typeface="Arial" panose="020B0604020202020204" pitchFamily="34" charset="0"/>
              </a:rPr>
              <a:t>Övergången den 25/9</a:t>
            </a:r>
          </a:p>
          <a:p>
            <a:r>
              <a:rPr lang="sv-SE" dirty="0">
                <a:latin typeface="Arial" panose="020B0604020202020204" pitchFamily="34" charset="0"/>
                <a:cs typeface="Arial" panose="020B0604020202020204" pitchFamily="34" charset="0"/>
              </a:rPr>
              <a:t>Frågor och diskussion (parkerade frågor)</a:t>
            </a:r>
          </a:p>
          <a:p>
            <a:pPr marL="0" indent="0">
              <a:buFont typeface="Arial" panose="020B0604020202020204" pitchFamily="34" charset="0"/>
              <a:buNone/>
            </a:pPr>
            <a:endParaRPr lang="sv-SE" dirty="0"/>
          </a:p>
          <a:p>
            <a:endParaRPr lang="sv-SE" sz="2400" dirty="0"/>
          </a:p>
          <a:p>
            <a:endParaRPr lang="sv-SE" sz="2400" dirty="0"/>
          </a:p>
          <a:p>
            <a:endParaRPr lang="sv-SE" sz="2400" dirty="0"/>
          </a:p>
        </p:txBody>
      </p:sp>
      <p:sp>
        <p:nvSpPr>
          <p:cNvPr id="3" name="Rubrik 1"/>
          <p:cNvSpPr txBox="1">
            <a:spLocks/>
          </p:cNvSpPr>
          <p:nvPr/>
        </p:nvSpPr>
        <p:spPr>
          <a:xfrm>
            <a:off x="1405128" y="713232"/>
            <a:ext cx="10515600" cy="100488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dirty="0">
                <a:latin typeface="Arial" panose="020B0604020202020204" pitchFamily="34" charset="0"/>
                <a:cs typeface="Arial" panose="020B0604020202020204" pitchFamily="34" charset="0"/>
              </a:rPr>
              <a:t>Innehåll</a:t>
            </a:r>
          </a:p>
        </p:txBody>
      </p:sp>
      <p:sp>
        <p:nvSpPr>
          <p:cNvPr id="4" name="Platshållare för innehåll 2">
            <a:extLst>
              <a:ext uri="{FF2B5EF4-FFF2-40B4-BE49-F238E27FC236}">
                <a16:creationId xmlns:a16="http://schemas.microsoft.com/office/drawing/2014/main" id="{79A9BE25-DE38-4F11-9F4F-A09B578C3288}"/>
              </a:ext>
            </a:extLst>
          </p:cNvPr>
          <p:cNvSpPr txBox="1">
            <a:spLocks/>
          </p:cNvSpPr>
          <p:nvPr/>
        </p:nvSpPr>
        <p:spPr>
          <a:xfrm>
            <a:off x="1888847" y="6477794"/>
            <a:ext cx="10515600" cy="28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300" dirty="0"/>
              <a:t>Bilder av IT-tjänsten är hämtade från en testmiljö med fiktiva namn och personnummer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29322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912620" y="2891631"/>
            <a:ext cx="4987925" cy="1325563"/>
          </a:xfrm>
        </p:spPr>
        <p:txBody>
          <a:bodyPr>
            <a:normAutofit/>
          </a:bodyPr>
          <a:lstStyle/>
          <a:p>
            <a:r>
              <a:rPr lang="sv-SE" sz="3800" dirty="0">
                <a:latin typeface="Arial" panose="020B0604020202020204" pitchFamily="34" charset="0"/>
                <a:cs typeface="Arial" panose="020B0604020202020204" pitchFamily="34" charset="0"/>
              </a:rPr>
              <a:t>Kort bensträckare</a:t>
            </a: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5" y="2625725"/>
            <a:ext cx="2381250" cy="2381250"/>
          </a:xfrm>
          <a:prstGeom prst="rect">
            <a:avLst/>
          </a:prstGeom>
        </p:spPr>
      </p:pic>
    </p:spTree>
    <p:extLst>
      <p:ext uri="{BB962C8B-B14F-4D97-AF65-F5344CB8AC3E}">
        <p14:creationId xmlns:p14="http://schemas.microsoft.com/office/powerpoint/2010/main" val="16834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36168" y="441325"/>
            <a:ext cx="9575800" cy="1325563"/>
          </a:xfrm>
        </p:spPr>
        <p:txBody>
          <a:bodyPr>
            <a:normAutofit/>
          </a:bodyPr>
          <a:lstStyle/>
          <a:p>
            <a:r>
              <a:rPr lang="sv-SE" sz="3800" dirty="0">
                <a:latin typeface="Arial" panose="020B0604020202020204" pitchFamily="34" charset="0"/>
                <a:cs typeface="Arial" panose="020B0604020202020204" pitchFamily="34" charset="0"/>
              </a:rPr>
              <a:t>Förberedd Vårdbegäran</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91262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”Meddelandet” finns kvar.</a:t>
            </a:r>
          </a:p>
          <a:p>
            <a:pPr marL="0" indent="0">
              <a:buNone/>
            </a:pPr>
            <a:r>
              <a:rPr lang="sv-SE" dirty="0"/>
              <a:t>Enbart kommunanvändare kan skapa och ta del av </a:t>
            </a:r>
            <a:br>
              <a:rPr lang="sv-SE" dirty="0"/>
            </a:br>
            <a:r>
              <a:rPr lang="sv-SE" dirty="0"/>
              <a:t>Förberedd Vårdbegäran.</a:t>
            </a:r>
          </a:p>
          <a:p>
            <a:pPr marL="0" indent="0">
              <a:buNone/>
            </a:pPr>
            <a:br>
              <a:rPr lang="sv-SE" dirty="0"/>
            </a:br>
            <a:r>
              <a:rPr lang="sv-SE" dirty="0"/>
              <a:t>Fält som inte är relevanta är nu dolda</a:t>
            </a:r>
          </a:p>
          <a:p>
            <a:pPr lvl="1"/>
            <a:r>
              <a:rPr lang="sv-SE" dirty="0"/>
              <a:t>Vårdinitiativ</a:t>
            </a:r>
          </a:p>
          <a:p>
            <a:pPr lvl="1"/>
            <a:r>
              <a:rPr lang="sv-SE" dirty="0"/>
              <a:t>Orsak till Vårdbegäran</a:t>
            </a:r>
          </a:p>
          <a:p>
            <a:pPr lvl="1"/>
            <a:r>
              <a:rPr lang="sv-SE" dirty="0"/>
              <a:t>Övrigt medsänt</a:t>
            </a:r>
          </a:p>
          <a:p>
            <a:pPr marL="0" indent="0">
              <a:buNone/>
            </a:pPr>
            <a:r>
              <a:rPr lang="sv-SE" dirty="0"/>
              <a:t>Ett nytt fält: Munhälsa</a:t>
            </a:r>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381110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Rubrik 1"/>
          <p:cNvSpPr txBox="1">
            <a:spLocks/>
          </p:cNvSpPr>
          <p:nvPr/>
        </p:nvSpPr>
        <p:spPr>
          <a:xfrm>
            <a:off x="897128" y="365125"/>
            <a:ext cx="103550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dirty="0">
                <a:latin typeface="Arial" panose="020B0604020202020204" pitchFamily="34" charset="0"/>
                <a:cs typeface="Arial" panose="020B0604020202020204" pitchFamily="34" charset="0"/>
              </a:rPr>
              <a:t>Slutenvårdsärende med behov av samordning</a:t>
            </a:r>
            <a:br>
              <a:rPr lang="sv-SE" sz="3800" dirty="0">
                <a:latin typeface="Arial" panose="020B0604020202020204" pitchFamily="34" charset="0"/>
                <a:cs typeface="Arial" panose="020B0604020202020204" pitchFamily="34" charset="0"/>
              </a:rPr>
            </a:br>
            <a:r>
              <a:rPr lang="sv-SE" sz="3800" dirty="0">
                <a:latin typeface="Arial" panose="020B0604020202020204" pitchFamily="34" charset="0"/>
                <a:cs typeface="Arial" panose="020B0604020202020204" pitchFamily="34" charset="0"/>
              </a:rPr>
              <a:t>SIP-möte efter hemgång</a:t>
            </a:r>
          </a:p>
        </p:txBody>
      </p:sp>
      <p:pic>
        <p:nvPicPr>
          <p:cNvPr id="4" name="Bildobjekt 3"/>
          <p:cNvPicPr>
            <a:picLocks noChangeAspect="1"/>
          </p:cNvPicPr>
          <p:nvPr/>
        </p:nvPicPr>
        <p:blipFill>
          <a:blip r:embed="rId3"/>
          <a:stretch>
            <a:fillRect/>
          </a:stretch>
        </p:blipFill>
        <p:spPr>
          <a:xfrm>
            <a:off x="1762125" y="1781174"/>
            <a:ext cx="9529128" cy="3623163"/>
          </a:xfrm>
          <a:prstGeom prst="rect">
            <a:avLst/>
          </a:prstGeom>
        </p:spPr>
      </p:pic>
    </p:spTree>
    <p:extLst>
      <p:ext uri="{BB962C8B-B14F-4D97-AF65-F5344CB8AC3E}">
        <p14:creationId xmlns:p14="http://schemas.microsoft.com/office/powerpoint/2010/main" val="285438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9712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Kommun eller Öppenvård skapar en </a:t>
            </a:r>
            <a:r>
              <a:rPr lang="sv-SE" dirty="0">
                <a:solidFill>
                  <a:srgbClr val="FF0000"/>
                </a:solidFill>
              </a:rPr>
              <a:t>Vårdbegäran</a:t>
            </a:r>
          </a:p>
          <a:p>
            <a:pPr marL="0" indent="0">
              <a:buNone/>
            </a:pPr>
            <a:endParaRPr lang="sv-SE" sz="2400" dirty="0"/>
          </a:p>
          <a:p>
            <a:pPr marL="457200" indent="-457200">
              <a:buFont typeface="+mj-lt"/>
              <a:buAutoNum type="arabicPeriod"/>
            </a:pPr>
            <a:r>
              <a:rPr lang="sv-SE" sz="2400" dirty="0"/>
              <a:t>Sök upp patienten – eller registrera patient</a:t>
            </a:r>
          </a:p>
          <a:p>
            <a:pPr marL="457200" indent="-457200">
              <a:buFont typeface="+mj-lt"/>
              <a:buAutoNum type="arabicPeriod"/>
            </a:pPr>
            <a:r>
              <a:rPr lang="sv-SE" sz="2400" dirty="0"/>
              <a:t>Gå till Meddelande, välj Vårdbegäran  (obs! annat ärende kan vara pågående)</a:t>
            </a:r>
          </a:p>
          <a:p>
            <a:pPr marL="457200" indent="-457200">
              <a:buFont typeface="+mj-lt"/>
              <a:buAutoNum type="arabicPeriod"/>
            </a:pPr>
            <a:r>
              <a:rPr lang="sv-SE" sz="2400" dirty="0"/>
              <a:t>Välj Vårdbegäran (ev. basera på Förberedd Vårdbegäran)</a:t>
            </a:r>
          </a:p>
          <a:p>
            <a:pPr marL="457200" indent="-457200">
              <a:buFont typeface="+mj-lt"/>
              <a:buAutoNum type="arabicPeriod"/>
            </a:pPr>
            <a:r>
              <a:rPr lang="sv-SE" sz="2400" dirty="0"/>
              <a:t>Registrera Samtycka</a:t>
            </a:r>
          </a:p>
          <a:p>
            <a:pPr marL="457200" indent="-457200">
              <a:buFont typeface="+mj-lt"/>
              <a:buAutoNum type="arabicPeriod"/>
            </a:pPr>
            <a:r>
              <a:rPr lang="sv-SE" sz="2400" dirty="0"/>
              <a:t>Välj mottagande parter (akut-enhet på sjukhuset)</a:t>
            </a:r>
          </a:p>
          <a:p>
            <a:pPr marL="457200" indent="-457200">
              <a:buFont typeface="+mj-lt"/>
              <a:buAutoNum type="arabicPeriod"/>
            </a:pPr>
            <a:r>
              <a:rPr lang="sv-SE" sz="2400" dirty="0"/>
              <a:t>Registrera Kontakter för ärendet</a:t>
            </a:r>
          </a:p>
          <a:p>
            <a:pPr marL="457200" indent="-457200">
              <a:buFont typeface="+mj-lt"/>
              <a:buAutoNum type="arabicPeriod"/>
            </a:pPr>
            <a:r>
              <a:rPr lang="sv-SE" sz="2400" dirty="0"/>
              <a:t>Fyll i information i Vårdbegäran (</a:t>
            </a:r>
            <a:r>
              <a:rPr lang="sv-SE" sz="2400" dirty="0" err="1"/>
              <a:t>habitualtillstånd</a:t>
            </a:r>
            <a:r>
              <a:rPr lang="sv-SE" sz="2400" dirty="0"/>
              <a:t>)</a:t>
            </a:r>
          </a:p>
          <a:p>
            <a:pPr marL="457200" indent="-457200">
              <a:buFont typeface="+mj-lt"/>
              <a:buAutoNum type="arabicPeriod"/>
            </a:pPr>
            <a:r>
              <a:rPr lang="sv-SE" sz="2400" dirty="0"/>
              <a:t>Gör SparaSänd</a:t>
            </a:r>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324709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341F536F-A2F3-4E5A-9BC7-C2D745B10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3485"/>
            <a:ext cx="12192000" cy="5651596"/>
          </a:xfrm>
          <a:prstGeom prst="rect">
            <a:avLst/>
          </a:prstGeom>
        </p:spPr>
      </p:pic>
      <p:sp>
        <p:nvSpPr>
          <p:cNvPr id="2" name="Rubrik 1"/>
          <p:cNvSpPr>
            <a:spLocks noGrp="1"/>
          </p:cNvSpPr>
          <p:nvPr>
            <p:ph type="title" idx="4294967295"/>
          </p:nvPr>
        </p:nvSpPr>
        <p:spPr>
          <a:xfrm>
            <a:off x="543560" y="330665"/>
            <a:ext cx="9575800" cy="1325563"/>
          </a:xfrm>
        </p:spPr>
        <p:txBody>
          <a:bodyPr>
            <a:normAutofit/>
          </a:bodyPr>
          <a:lstStyle/>
          <a:p>
            <a:r>
              <a:rPr lang="sv-SE" sz="3800" dirty="0">
                <a:latin typeface="Arial" panose="020B0604020202020204" pitchFamily="34" charset="0"/>
                <a:cs typeface="Arial" panose="020B0604020202020204" pitchFamily="34" charset="0"/>
              </a:rPr>
              <a:t>Vårdbegäran</a:t>
            </a: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Ellips 6"/>
          <p:cNvSpPr/>
          <p:nvPr/>
        </p:nvSpPr>
        <p:spPr>
          <a:xfrm>
            <a:off x="7351233" y="1383903"/>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1</a:t>
            </a:r>
          </a:p>
        </p:txBody>
      </p:sp>
      <p:sp>
        <p:nvSpPr>
          <p:cNvPr id="8" name="Ellips 7"/>
          <p:cNvSpPr/>
          <p:nvPr/>
        </p:nvSpPr>
        <p:spPr>
          <a:xfrm>
            <a:off x="1934845" y="2017185"/>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1108076" y="281101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
        <p:nvSpPr>
          <p:cNvPr id="10" name="Ellips 9"/>
          <p:cNvSpPr/>
          <p:nvPr/>
        </p:nvSpPr>
        <p:spPr>
          <a:xfrm>
            <a:off x="9046528" y="2437477"/>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4</a:t>
            </a:r>
          </a:p>
        </p:txBody>
      </p:sp>
      <p:sp>
        <p:nvSpPr>
          <p:cNvPr id="11" name="Ellips 10"/>
          <p:cNvSpPr/>
          <p:nvPr/>
        </p:nvSpPr>
        <p:spPr>
          <a:xfrm>
            <a:off x="1934845" y="338216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5</a:t>
            </a:r>
          </a:p>
        </p:txBody>
      </p:sp>
      <p:sp>
        <p:nvSpPr>
          <p:cNvPr id="12" name="Ellips 11"/>
          <p:cNvSpPr/>
          <p:nvPr/>
        </p:nvSpPr>
        <p:spPr>
          <a:xfrm>
            <a:off x="10317418" y="2505597"/>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6</a:t>
            </a:r>
          </a:p>
        </p:txBody>
      </p:sp>
      <p:sp>
        <p:nvSpPr>
          <p:cNvPr id="13" name="Ellips 12"/>
          <p:cNvSpPr/>
          <p:nvPr/>
        </p:nvSpPr>
        <p:spPr>
          <a:xfrm>
            <a:off x="2251710" y="5658110"/>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7</a:t>
            </a:r>
          </a:p>
        </p:txBody>
      </p:sp>
      <p:sp>
        <p:nvSpPr>
          <p:cNvPr id="14" name="Ellips 13"/>
          <p:cNvSpPr/>
          <p:nvPr/>
        </p:nvSpPr>
        <p:spPr>
          <a:xfrm>
            <a:off x="2395855" y="4013200"/>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8</a:t>
            </a:r>
          </a:p>
        </p:txBody>
      </p:sp>
      <p:sp>
        <p:nvSpPr>
          <p:cNvPr id="20" name="textruta 19"/>
          <p:cNvSpPr txBox="1"/>
          <p:nvPr/>
        </p:nvSpPr>
        <p:spPr>
          <a:xfrm>
            <a:off x="2799435" y="3519660"/>
            <a:ext cx="2569734" cy="400110"/>
          </a:xfrm>
          <a:prstGeom prst="rect">
            <a:avLst/>
          </a:prstGeom>
          <a:noFill/>
        </p:spPr>
        <p:txBody>
          <a:bodyPr wrap="square" rtlCol="0">
            <a:spAutoFit/>
          </a:bodyPr>
          <a:lstStyle/>
          <a:p>
            <a:r>
              <a:rPr lang="sv-SE" sz="1000" dirty="0">
                <a:solidFill>
                  <a:srgbClr val="FF0000"/>
                </a:solidFill>
              </a:rPr>
              <a:t>I ”riktiga SAMSA” hämtas listad vårdcentral automatiskt från Vårdval</a:t>
            </a:r>
          </a:p>
        </p:txBody>
      </p:sp>
    </p:spTree>
    <p:extLst>
      <p:ext uri="{BB962C8B-B14F-4D97-AF65-F5344CB8AC3E}">
        <p14:creationId xmlns:p14="http://schemas.microsoft.com/office/powerpoint/2010/main" val="97949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395849"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808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OM ett annat ärende pågår, kan det se ut så här:</a:t>
            </a:r>
          </a:p>
          <a:p>
            <a:pPr marL="914400" lvl="1" indent="-457200">
              <a:buFont typeface="+mj-lt"/>
              <a:buAutoNum type="arabicPeriod"/>
            </a:pPr>
            <a:endParaRPr lang="sv-SE" sz="2000" dirty="0"/>
          </a:p>
          <a:p>
            <a:pPr marL="914400" lvl="1" indent="-457200">
              <a:buFont typeface="+mj-lt"/>
              <a:buAutoNum type="arabicPeriod"/>
            </a:pPr>
            <a:endParaRPr lang="sv-SE" sz="2000"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9" name="Bildobjekt 8">
            <a:extLst>
              <a:ext uri="{FF2B5EF4-FFF2-40B4-BE49-F238E27FC236}">
                <a16:creationId xmlns:a16="http://schemas.microsoft.com/office/drawing/2014/main" id="{830C7398-3FA0-4F79-AE50-98EF5A0D3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7" y="2551862"/>
            <a:ext cx="11730338" cy="2690698"/>
          </a:xfrm>
          <a:prstGeom prst="rect">
            <a:avLst/>
          </a:prstGeom>
        </p:spPr>
      </p:pic>
    </p:spTree>
    <p:extLst>
      <p:ext uri="{BB962C8B-B14F-4D97-AF65-F5344CB8AC3E}">
        <p14:creationId xmlns:p14="http://schemas.microsoft.com/office/powerpoint/2010/main" val="18560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67944" y="4413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0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Var observant på att det redan kan pågå ärenden för samma patient.</a:t>
            </a:r>
          </a:p>
          <a:p>
            <a:pPr marL="0" indent="0">
              <a:buNone/>
            </a:pPr>
            <a:r>
              <a:rPr lang="sv-SE" sz="2400" dirty="0"/>
              <a:t>Studera Ärendehistoriken.</a:t>
            </a: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endParaRPr lang="sv-SE" sz="2400" dirty="0">
              <a:solidFill>
                <a:srgbClr val="FF0000"/>
              </a:solidFill>
            </a:endParaRPr>
          </a:p>
          <a:p>
            <a:pPr marL="0" indent="0">
              <a:buNone/>
            </a:pPr>
            <a:r>
              <a:rPr lang="sv-SE" sz="2400" dirty="0"/>
              <a:t>Om man inte är behörig till ett pågående ärende, men nu ska starta ett nytt görs det i Ärendehistoriken.</a:t>
            </a:r>
          </a:p>
          <a:p>
            <a:pPr marL="0" indent="0">
              <a:buNone/>
            </a:pPr>
            <a:endParaRPr lang="sv-SE" sz="2400" dirty="0">
              <a:solidFill>
                <a:srgbClr val="FF0000"/>
              </a:solidFill>
            </a:endParaRPr>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rotWithShape="1">
          <a:blip r:embed="rId3"/>
          <a:srcRect r="10020"/>
          <a:stretch/>
        </p:blipFill>
        <p:spPr>
          <a:xfrm>
            <a:off x="2227745" y="3314700"/>
            <a:ext cx="7452703" cy="2540000"/>
          </a:xfrm>
          <a:prstGeom prst="rect">
            <a:avLst/>
          </a:prstGeom>
        </p:spPr>
      </p:pic>
      <p:pic>
        <p:nvPicPr>
          <p:cNvPr id="8" name="Bildobjekt 7"/>
          <p:cNvPicPr>
            <a:picLocks noChangeAspect="1"/>
          </p:cNvPicPr>
          <p:nvPr/>
        </p:nvPicPr>
        <p:blipFill>
          <a:blip r:embed="rId4"/>
          <a:stretch>
            <a:fillRect/>
          </a:stretch>
        </p:blipFill>
        <p:spPr>
          <a:xfrm>
            <a:off x="2264321" y="2706116"/>
            <a:ext cx="7403935" cy="1270000"/>
          </a:xfrm>
          <a:prstGeom prst="rect">
            <a:avLst/>
          </a:prstGeom>
        </p:spPr>
      </p:pic>
    </p:spTree>
    <p:extLst>
      <p:ext uri="{BB962C8B-B14F-4D97-AF65-F5344CB8AC3E}">
        <p14:creationId xmlns:p14="http://schemas.microsoft.com/office/powerpoint/2010/main" val="312163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642110" y="1293814"/>
            <a:ext cx="9575800" cy="1325563"/>
          </a:xfrm>
        </p:spPr>
        <p:txBody>
          <a:bodyPr>
            <a:normAutofit/>
          </a:bodyPr>
          <a:lstStyle/>
          <a:p>
            <a:r>
              <a:rPr lang="sv-SE" sz="3800" dirty="0">
                <a:latin typeface="Arial" panose="020B0604020202020204" pitchFamily="34" charset="0"/>
                <a:cs typeface="Arial" panose="020B0604020202020204" pitchFamily="34" charset="0"/>
              </a:rPr>
              <a:t>Övning 2</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4" name="textruta 3"/>
          <p:cNvSpPr txBox="1"/>
          <p:nvPr/>
        </p:nvSpPr>
        <p:spPr>
          <a:xfrm>
            <a:off x="2645676" y="2736359"/>
            <a:ext cx="9417963" cy="1384995"/>
          </a:xfrm>
          <a:prstGeom prst="rect">
            <a:avLst/>
          </a:prstGeom>
          <a:noFill/>
        </p:spPr>
        <p:txBody>
          <a:bodyPr wrap="none" rtlCol="0">
            <a:spAutoFit/>
          </a:bodyPr>
          <a:lstStyle/>
          <a:p>
            <a:pPr marL="285750" lvl="0" indent="-285750">
              <a:buFont typeface="Arial" panose="020B0604020202020204" pitchFamily="34" charset="0"/>
              <a:buChar char="•"/>
            </a:pPr>
            <a:r>
              <a:rPr lang="sv-SE" sz="2800" dirty="0"/>
              <a:t>Primärvården försöker skapa ett nytt öppenvårdsärende	</a:t>
            </a:r>
          </a:p>
          <a:p>
            <a:pPr marL="285750" lvl="0" indent="-285750">
              <a:buFont typeface="Arial" panose="020B0604020202020204" pitchFamily="34" charset="0"/>
              <a:buChar char="•"/>
            </a:pPr>
            <a:r>
              <a:rPr lang="sv-SE" sz="2800" dirty="0"/>
              <a:t>Alla studerar Ärendehistoriken</a:t>
            </a:r>
          </a:p>
          <a:p>
            <a:pPr marL="285750" indent="-285750">
              <a:buFont typeface="Arial" panose="020B0604020202020204" pitchFamily="34" charset="0"/>
              <a:buChar char="•"/>
            </a:pPr>
            <a:endParaRPr lang="sv-SE" sz="2800" dirty="0"/>
          </a:p>
        </p:txBody>
      </p:sp>
    </p:spTree>
    <p:extLst>
      <p:ext uri="{BB962C8B-B14F-4D97-AF65-F5344CB8AC3E}">
        <p14:creationId xmlns:p14="http://schemas.microsoft.com/office/powerpoint/2010/main" val="27774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446024"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6085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Slutenvården skickar </a:t>
            </a:r>
            <a:r>
              <a:rPr lang="sv-SE" dirty="0">
                <a:solidFill>
                  <a:srgbClr val="FF0000"/>
                </a:solidFill>
              </a:rPr>
              <a:t>Inskrivningsmeddelande</a:t>
            </a:r>
          </a:p>
          <a:p>
            <a:pPr marL="0" indent="0">
              <a:buNone/>
            </a:pPr>
            <a:endParaRPr lang="sv-SE" sz="2400" dirty="0"/>
          </a:p>
          <a:p>
            <a:pPr marL="457200" indent="-457200">
              <a:buFont typeface="+mj-lt"/>
              <a:buAutoNum type="arabicPeriod"/>
            </a:pPr>
            <a:r>
              <a:rPr lang="sv-SE" sz="2400" dirty="0"/>
              <a:t>Läkare bedömer att behov av samordning föreligger</a:t>
            </a:r>
          </a:p>
          <a:p>
            <a:pPr marL="457200" indent="-457200">
              <a:buFont typeface="+mj-lt"/>
              <a:buAutoNum type="arabicPeriod"/>
            </a:pPr>
            <a:r>
              <a:rPr lang="sv-SE" sz="2400" dirty="0"/>
              <a:t>Om ingen Vårdbegäran inkommit</a:t>
            </a:r>
          </a:p>
          <a:p>
            <a:pPr marL="914400" lvl="1" indent="-457200">
              <a:buFont typeface="+mj-lt"/>
              <a:buAutoNum type="arabicPeriod"/>
            </a:pPr>
            <a:r>
              <a:rPr lang="sv-SE" sz="2000" dirty="0"/>
              <a:t>Sök upp patienten – eller registrera patient</a:t>
            </a:r>
          </a:p>
          <a:p>
            <a:pPr marL="457200" indent="-457200">
              <a:buFont typeface="+mj-lt"/>
              <a:buAutoNum type="arabicPeriod"/>
            </a:pPr>
            <a:r>
              <a:rPr lang="sv-SE" sz="2400" dirty="0"/>
              <a:t>Gå till Meddelande, välj Inskrivning</a:t>
            </a:r>
          </a:p>
          <a:p>
            <a:pPr marL="457200" indent="-457200">
              <a:buFont typeface="+mj-lt"/>
              <a:buAutoNum type="arabicPeriod"/>
            </a:pPr>
            <a:r>
              <a:rPr lang="sv-SE" sz="2400" dirty="0"/>
              <a:t>Välj mottagande parter, ev. lägg till rehab-enhet </a:t>
            </a:r>
          </a:p>
          <a:p>
            <a:pPr marL="457200" indent="-457200">
              <a:buFont typeface="+mj-lt"/>
              <a:buAutoNum type="arabicPeriod"/>
            </a:pPr>
            <a:r>
              <a:rPr lang="sv-SE" sz="2400" dirty="0"/>
              <a:t>Fyll i inskrivningsdatum</a:t>
            </a:r>
          </a:p>
          <a:p>
            <a:pPr marL="457200" indent="-457200">
              <a:buFont typeface="+mj-lt"/>
              <a:buAutoNum type="arabicPeriod"/>
            </a:pPr>
            <a:r>
              <a:rPr lang="sv-SE" sz="2400" dirty="0"/>
              <a:t>Fyll i Planerat Utskrivnings(klar)datum</a:t>
            </a:r>
          </a:p>
          <a:p>
            <a:pPr marL="457200" indent="-457200">
              <a:buFont typeface="+mj-lt"/>
              <a:buAutoNum type="arabicPeriod"/>
            </a:pPr>
            <a:r>
              <a:rPr lang="sv-SE" sz="2400" dirty="0"/>
              <a:t>Registrera Kontakter för ärendet</a:t>
            </a:r>
          </a:p>
          <a:p>
            <a:pPr marL="457200" indent="-457200">
              <a:buFont typeface="+mj-lt"/>
              <a:buAutoNum type="arabicPeriod"/>
            </a:pPr>
            <a:r>
              <a:rPr lang="sv-SE" sz="2400" dirty="0"/>
              <a:t>Gör SparaSänd</a:t>
            </a:r>
          </a:p>
          <a:p>
            <a:pPr marL="914400" lvl="1" indent="-457200">
              <a:buFont typeface="+mj-lt"/>
              <a:buAutoNum type="arabicPeriod"/>
            </a:pPr>
            <a:endParaRPr lang="sv-SE" sz="2000" dirty="0"/>
          </a:p>
          <a:p>
            <a:pPr marL="914400" lvl="1" indent="-457200">
              <a:buFont typeface="+mj-lt"/>
              <a:buAutoNum type="arabicPeriod"/>
            </a:pPr>
            <a:endParaRPr lang="sv-SE" sz="2000"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68362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p:cNvGrpSpPr/>
          <p:nvPr/>
        </p:nvGrpSpPr>
        <p:grpSpPr>
          <a:xfrm>
            <a:off x="0" y="1697752"/>
            <a:ext cx="12192000" cy="5865463"/>
            <a:chOff x="0" y="1697752"/>
            <a:chExt cx="12192000" cy="5865463"/>
          </a:xfrm>
        </p:grpSpPr>
        <p:pic>
          <p:nvPicPr>
            <p:cNvPr id="7" name="Bildobjekt 6"/>
            <p:cNvPicPr>
              <a:picLocks noChangeAspect="1"/>
            </p:cNvPicPr>
            <p:nvPr/>
          </p:nvPicPr>
          <p:blipFill>
            <a:blip r:embed="rId3"/>
            <a:stretch>
              <a:fillRect/>
            </a:stretch>
          </p:blipFill>
          <p:spPr>
            <a:xfrm>
              <a:off x="0" y="1697752"/>
              <a:ext cx="12192000" cy="5865463"/>
            </a:xfrm>
            <a:prstGeom prst="rect">
              <a:avLst/>
            </a:prstGeom>
          </p:spPr>
        </p:pic>
        <p:pic>
          <p:nvPicPr>
            <p:cNvPr id="12" name="Bildobjekt 11"/>
            <p:cNvPicPr>
              <a:picLocks noChangeAspect="1"/>
            </p:cNvPicPr>
            <p:nvPr/>
          </p:nvPicPr>
          <p:blipFill>
            <a:blip r:embed="rId4"/>
            <a:stretch>
              <a:fillRect/>
            </a:stretch>
          </p:blipFill>
          <p:spPr>
            <a:xfrm>
              <a:off x="4069080" y="2781301"/>
              <a:ext cx="2824616" cy="216000"/>
            </a:xfrm>
            <a:prstGeom prst="rect">
              <a:avLst/>
            </a:prstGeom>
          </p:spPr>
        </p:pic>
      </p:grpSp>
      <p:sp>
        <p:nvSpPr>
          <p:cNvPr id="2" name="Rubrik 1"/>
          <p:cNvSpPr>
            <a:spLocks noGrp="1"/>
          </p:cNvSpPr>
          <p:nvPr>
            <p:ph type="title" idx="4294967295"/>
          </p:nvPr>
        </p:nvSpPr>
        <p:spPr>
          <a:xfrm>
            <a:off x="202184" y="316736"/>
            <a:ext cx="9575800" cy="1325563"/>
          </a:xfrm>
        </p:spPr>
        <p:txBody>
          <a:bodyPr>
            <a:normAutofit/>
          </a:bodyPr>
          <a:lstStyle/>
          <a:p>
            <a:r>
              <a:rPr lang="sv-SE" sz="3800" dirty="0">
                <a:latin typeface="Arial" panose="020B0604020202020204" pitchFamily="34" charset="0"/>
                <a:cs typeface="Arial" panose="020B0604020202020204" pitchFamily="34" charset="0"/>
              </a:rPr>
              <a:t>Inskrivningsmeddelande</a:t>
            </a: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8" name="Ellips 7"/>
          <p:cNvSpPr/>
          <p:nvPr/>
        </p:nvSpPr>
        <p:spPr>
          <a:xfrm>
            <a:off x="5865495" y="1799946"/>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1195070" y="2900621"/>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
        <p:nvSpPr>
          <p:cNvPr id="10" name="Ellips 9"/>
          <p:cNvSpPr/>
          <p:nvPr/>
        </p:nvSpPr>
        <p:spPr>
          <a:xfrm>
            <a:off x="4355627" y="3176935"/>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4</a:t>
            </a:r>
          </a:p>
        </p:txBody>
      </p:sp>
      <p:sp>
        <p:nvSpPr>
          <p:cNvPr id="11" name="Ellips 10"/>
          <p:cNvSpPr/>
          <p:nvPr/>
        </p:nvSpPr>
        <p:spPr>
          <a:xfrm>
            <a:off x="668020" y="4565664"/>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5</a:t>
            </a:r>
          </a:p>
        </p:txBody>
      </p:sp>
      <p:sp>
        <p:nvSpPr>
          <p:cNvPr id="16"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17" name="Ellips 16"/>
          <p:cNvSpPr/>
          <p:nvPr/>
        </p:nvSpPr>
        <p:spPr>
          <a:xfrm>
            <a:off x="2278416" y="4565664"/>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6</a:t>
            </a:r>
          </a:p>
        </p:txBody>
      </p:sp>
      <p:sp>
        <p:nvSpPr>
          <p:cNvPr id="18" name="Ellips 17"/>
          <p:cNvSpPr/>
          <p:nvPr/>
        </p:nvSpPr>
        <p:spPr>
          <a:xfrm>
            <a:off x="9921240" y="2778510"/>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7</a:t>
            </a:r>
          </a:p>
        </p:txBody>
      </p:sp>
      <p:sp>
        <p:nvSpPr>
          <p:cNvPr id="19" name="Ellips 18"/>
          <p:cNvSpPr/>
          <p:nvPr/>
        </p:nvSpPr>
        <p:spPr>
          <a:xfrm>
            <a:off x="1529715" y="358679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8</a:t>
            </a:r>
          </a:p>
        </p:txBody>
      </p:sp>
      <p:pic>
        <p:nvPicPr>
          <p:cNvPr id="5" name="Bildobjekt 4"/>
          <p:cNvPicPr>
            <a:picLocks noChangeAspect="1"/>
          </p:cNvPicPr>
          <p:nvPr/>
        </p:nvPicPr>
        <p:blipFill>
          <a:blip r:embed="rId5"/>
          <a:stretch>
            <a:fillRect/>
          </a:stretch>
        </p:blipFill>
        <p:spPr>
          <a:xfrm>
            <a:off x="732729" y="2508068"/>
            <a:ext cx="752475" cy="247650"/>
          </a:xfrm>
          <a:prstGeom prst="rect">
            <a:avLst/>
          </a:prstGeom>
        </p:spPr>
      </p:pic>
    </p:spTree>
    <p:extLst>
      <p:ext uri="{BB962C8B-B14F-4D97-AF65-F5344CB8AC3E}">
        <p14:creationId xmlns:p14="http://schemas.microsoft.com/office/powerpoint/2010/main" val="150017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867159" y="685800"/>
            <a:ext cx="10515600" cy="1004888"/>
          </a:xfrm>
        </p:spPr>
        <p:txBody>
          <a:bodyPr anchor="t">
            <a:normAutofit/>
          </a:bodyPr>
          <a:lstStyle/>
          <a:p>
            <a:r>
              <a:rPr lang="sv-SE" sz="3800" dirty="0">
                <a:latin typeface="Arial" panose="020B0604020202020204" pitchFamily="34" charset="0"/>
                <a:cs typeface="Arial" panose="020B0604020202020204" pitchFamily="34" charset="0"/>
              </a:rPr>
              <a:t>Bakgrund</a:t>
            </a:r>
          </a:p>
        </p:txBody>
      </p:sp>
      <p:sp>
        <p:nvSpPr>
          <p:cNvPr id="3" name="Platshållare för innehåll 2"/>
          <p:cNvSpPr>
            <a:spLocks noGrp="1"/>
          </p:cNvSpPr>
          <p:nvPr>
            <p:ph idx="4294967295"/>
          </p:nvPr>
        </p:nvSpPr>
        <p:spPr>
          <a:xfrm>
            <a:off x="2881313" y="1690688"/>
            <a:ext cx="9310687" cy="4351337"/>
          </a:xfrm>
        </p:spPr>
        <p:txBody>
          <a:bodyPr>
            <a:normAutofit/>
          </a:bodyPr>
          <a:lstStyle/>
          <a:p>
            <a:r>
              <a:rPr lang="sv-SE" sz="2400" dirty="0"/>
              <a:t>Lagen om samverkan vid utskrivning från sluten hälso- och sjukvård trädde i kraft den 1 januari 2018</a:t>
            </a:r>
          </a:p>
          <a:p>
            <a:pPr marL="0" indent="0">
              <a:buNone/>
            </a:pPr>
            <a:endParaRPr lang="sv-SE" sz="2400" dirty="0"/>
          </a:p>
          <a:p>
            <a:r>
              <a:rPr lang="sv-SE" sz="2400" dirty="0"/>
              <a:t>Lagen ska främja en god vård och en socialtjänst av god kvalitet för enskilda som efter utskrivning från sluten vård behöver insatser</a:t>
            </a:r>
          </a:p>
          <a:p>
            <a:pPr marL="0" indent="0">
              <a:buNone/>
            </a:pPr>
            <a:endParaRPr lang="sv-SE" sz="2400" dirty="0"/>
          </a:p>
          <a:p>
            <a:r>
              <a:rPr lang="sv-SE" sz="2400" dirty="0"/>
              <a:t>Lagen ska särskilt främja utskrivning så snart som möjligt efter det att den behandlande läkaren bedömt att patienten är utskrivningsklar och inte har behov av slutenvårdens resurser längre</a:t>
            </a:r>
          </a:p>
          <a:p>
            <a:endParaRPr lang="sv-SE" sz="2400" dirty="0"/>
          </a:p>
        </p:txBody>
      </p:sp>
      <p:sp>
        <p:nvSpPr>
          <p:cNvPr id="15" name="Rectangle 2"/>
          <p:cNvSpPr>
            <a:spLocks noChangeArrowheads="1"/>
          </p:cNvSpPr>
          <p:nvPr/>
        </p:nvSpPr>
        <p:spPr bwMode="auto">
          <a:xfrm>
            <a:off x="3098800" y="3826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7" name="Rectangle 4"/>
          <p:cNvSpPr>
            <a:spLocks noChangeArrowheads="1"/>
          </p:cNvSpPr>
          <p:nvPr/>
        </p:nvSpPr>
        <p:spPr bwMode="auto">
          <a:xfrm>
            <a:off x="9141469" y="4870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6" name="Rectangle 22"/>
          <p:cNvSpPr>
            <a:spLocks noChangeArrowheads="1"/>
          </p:cNvSpPr>
          <p:nvPr/>
        </p:nvSpPr>
        <p:spPr bwMode="auto">
          <a:xfrm>
            <a:off x="1330182" y="1127904"/>
            <a:ext cx="1503081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07452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53288" y="4413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Om Inskrivning skickats, är det slutenvården som skapar meddelandet</a:t>
            </a:r>
            <a:r>
              <a:rPr lang="sv-SE" dirty="0"/>
              <a:t> </a:t>
            </a:r>
            <a:r>
              <a:rPr lang="sv-SE" dirty="0">
                <a:solidFill>
                  <a:srgbClr val="FF0000"/>
                </a:solidFill>
              </a:rPr>
              <a:t>Planering</a:t>
            </a:r>
            <a:r>
              <a:rPr lang="sv-SE" sz="2400" dirty="0">
                <a:solidFill>
                  <a:srgbClr val="FF0000"/>
                </a:solidFill>
              </a:rPr>
              <a:t>.</a:t>
            </a:r>
          </a:p>
          <a:p>
            <a:pPr marL="0" indent="0">
              <a:buNone/>
            </a:pPr>
            <a:endParaRPr lang="sv-SE" sz="2400" dirty="0"/>
          </a:p>
          <a:p>
            <a:pPr marL="457200" indent="-457200">
              <a:buFont typeface="+mj-lt"/>
              <a:buAutoNum type="arabicPeriod"/>
            </a:pPr>
            <a:r>
              <a:rPr lang="sv-SE" sz="2400" dirty="0"/>
              <a:t>Gå till Meddelande, välj Planering</a:t>
            </a:r>
          </a:p>
          <a:p>
            <a:pPr marL="457200" indent="-457200">
              <a:buFont typeface="+mj-lt"/>
              <a:buAutoNum type="arabicPeriod"/>
            </a:pPr>
            <a:r>
              <a:rPr lang="sv-SE" sz="2400" dirty="0"/>
              <a:t>Om Vårdbegäran saknas i ärendet, registrera Samtycke</a:t>
            </a:r>
          </a:p>
          <a:p>
            <a:pPr marL="457200" indent="-457200">
              <a:buFont typeface="+mj-lt"/>
              <a:buAutoNum type="arabicPeriod"/>
            </a:pPr>
            <a:r>
              <a:rPr lang="sv-SE" sz="2400" dirty="0"/>
              <a:t>Inskrivningsorsak samt Ansvarig läkare ska fyllas i av sjukhuset</a:t>
            </a:r>
          </a:p>
          <a:p>
            <a:pPr marL="457200" indent="-457200">
              <a:buFont typeface="+mj-lt"/>
              <a:buAutoNum type="arabicPeriod"/>
            </a:pPr>
            <a:r>
              <a:rPr lang="sv-SE" sz="2400" dirty="0"/>
              <a:t>Gör SparaSänd</a:t>
            </a:r>
          </a:p>
          <a:p>
            <a:pPr marL="0" indent="0">
              <a:buNone/>
            </a:pPr>
            <a:br>
              <a:rPr lang="sv-SE" sz="2400" dirty="0"/>
            </a:br>
            <a:r>
              <a:rPr lang="sv-SE" sz="2400" dirty="0"/>
              <a:t>Nu kan samtliga deltagande parter fylla på med information i meddelandet Planering. </a:t>
            </a:r>
            <a:br>
              <a:rPr lang="sv-SE" sz="2400" dirty="0"/>
            </a:br>
            <a:r>
              <a:rPr lang="sv-SE" sz="2400" dirty="0"/>
              <a:t>Meddelandet omfattar fält som funnits i Kallelse och Samordnad plan</a:t>
            </a:r>
          </a:p>
          <a:p>
            <a:pPr marL="914400" lvl="1" indent="-457200">
              <a:buFont typeface="+mj-lt"/>
              <a:buAutoNum type="arabicPeriod"/>
            </a:pPr>
            <a:endParaRPr lang="sv-SE" sz="2000" dirty="0"/>
          </a:p>
          <a:p>
            <a:pPr marL="914400" lvl="1" indent="-457200">
              <a:buFont typeface="+mj-lt"/>
              <a:buAutoNum type="arabicPeriod"/>
            </a:pPr>
            <a:endParaRPr lang="sv-SE" sz="2000"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3358574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p:cNvGrpSpPr/>
          <p:nvPr/>
        </p:nvGrpSpPr>
        <p:grpSpPr>
          <a:xfrm>
            <a:off x="0" y="1259208"/>
            <a:ext cx="12192000" cy="4887343"/>
            <a:chOff x="0" y="1259208"/>
            <a:chExt cx="12192000" cy="4887343"/>
          </a:xfrm>
        </p:grpSpPr>
        <p:pic>
          <p:nvPicPr>
            <p:cNvPr id="11" name="Bildobjekt 10"/>
            <p:cNvPicPr>
              <a:picLocks noChangeAspect="1"/>
            </p:cNvPicPr>
            <p:nvPr/>
          </p:nvPicPr>
          <p:blipFill>
            <a:blip r:embed="rId3"/>
            <a:stretch>
              <a:fillRect/>
            </a:stretch>
          </p:blipFill>
          <p:spPr>
            <a:xfrm>
              <a:off x="0" y="1259208"/>
              <a:ext cx="12192000" cy="4887343"/>
            </a:xfrm>
            <a:prstGeom prst="rect">
              <a:avLst/>
            </a:prstGeom>
          </p:spPr>
        </p:pic>
        <p:pic>
          <p:nvPicPr>
            <p:cNvPr id="4" name="Bildobjekt 3"/>
            <p:cNvPicPr>
              <a:picLocks noChangeAspect="1"/>
            </p:cNvPicPr>
            <p:nvPr/>
          </p:nvPicPr>
          <p:blipFill>
            <a:blip r:embed="rId4"/>
            <a:stretch>
              <a:fillRect/>
            </a:stretch>
          </p:blipFill>
          <p:spPr>
            <a:xfrm>
              <a:off x="4026591" y="2349821"/>
              <a:ext cx="2589231" cy="198000"/>
            </a:xfrm>
            <a:prstGeom prst="rect">
              <a:avLst/>
            </a:prstGeom>
          </p:spPr>
        </p:pic>
      </p:grpSp>
      <p:sp>
        <p:nvSpPr>
          <p:cNvPr id="2" name="Rubrik 1"/>
          <p:cNvSpPr>
            <a:spLocks noGrp="1"/>
          </p:cNvSpPr>
          <p:nvPr>
            <p:ph type="title" idx="4294967295"/>
          </p:nvPr>
        </p:nvSpPr>
        <p:spPr>
          <a:xfrm>
            <a:off x="250952" y="337639"/>
            <a:ext cx="9575800" cy="1325563"/>
          </a:xfrm>
        </p:spPr>
        <p:txBody>
          <a:bodyPr>
            <a:normAutofit/>
          </a:bodyPr>
          <a:lstStyle/>
          <a:p>
            <a:r>
              <a:rPr lang="sv-SE" sz="3800" dirty="0">
                <a:latin typeface="Arial" panose="020B0604020202020204" pitchFamily="34" charset="0"/>
                <a:cs typeface="Arial" panose="020B0604020202020204" pitchFamily="34" charset="0"/>
              </a:rPr>
              <a:t>Planering</a:t>
            </a: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Ellips 6"/>
          <p:cNvSpPr/>
          <p:nvPr/>
        </p:nvSpPr>
        <p:spPr>
          <a:xfrm>
            <a:off x="1682115" y="252257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1</a:t>
            </a:r>
          </a:p>
        </p:txBody>
      </p:sp>
      <p:sp>
        <p:nvSpPr>
          <p:cNvPr id="8" name="Ellips 7"/>
          <p:cNvSpPr/>
          <p:nvPr/>
        </p:nvSpPr>
        <p:spPr>
          <a:xfrm>
            <a:off x="9037002" y="2440782"/>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1352772" y="497787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
        <p:nvSpPr>
          <p:cNvPr id="10" name="Ellips 9"/>
          <p:cNvSpPr/>
          <p:nvPr/>
        </p:nvSpPr>
        <p:spPr>
          <a:xfrm>
            <a:off x="1480296" y="320206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4</a:t>
            </a:r>
          </a:p>
        </p:txBody>
      </p:sp>
      <p:pic>
        <p:nvPicPr>
          <p:cNvPr id="13" name="Bildobjekt 12"/>
          <p:cNvPicPr>
            <a:picLocks noChangeAspect="1"/>
          </p:cNvPicPr>
          <p:nvPr/>
        </p:nvPicPr>
        <p:blipFill>
          <a:blip r:embed="rId5"/>
          <a:stretch>
            <a:fillRect/>
          </a:stretch>
        </p:blipFill>
        <p:spPr>
          <a:xfrm>
            <a:off x="1437544" y="2067196"/>
            <a:ext cx="752475" cy="247650"/>
          </a:xfrm>
          <a:prstGeom prst="rect">
            <a:avLst/>
          </a:prstGeom>
        </p:spPr>
      </p:pic>
    </p:spTree>
    <p:extLst>
      <p:ext uri="{BB962C8B-B14F-4D97-AF65-F5344CB8AC3E}">
        <p14:creationId xmlns:p14="http://schemas.microsoft.com/office/powerpoint/2010/main" val="2378946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06984"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Arbeta med </a:t>
            </a:r>
            <a:r>
              <a:rPr lang="sv-SE" dirty="0">
                <a:solidFill>
                  <a:srgbClr val="FF0000"/>
                </a:solidFill>
              </a:rPr>
              <a:t>Planering</a:t>
            </a:r>
            <a:r>
              <a:rPr lang="sv-SE" sz="2400" dirty="0">
                <a:solidFill>
                  <a:srgbClr val="FF0000"/>
                </a:solidFill>
              </a:rPr>
              <a:t>.</a:t>
            </a:r>
          </a:p>
          <a:p>
            <a:pPr marL="0" indent="0">
              <a:buNone/>
            </a:pPr>
            <a:endParaRPr lang="sv-SE" sz="2400" dirty="0"/>
          </a:p>
          <a:p>
            <a:r>
              <a:rPr lang="sv-SE" sz="2400" dirty="0"/>
              <a:t>Meddelandet kan redigeras av alla deltagande parter</a:t>
            </a:r>
          </a:p>
          <a:p>
            <a:r>
              <a:rPr lang="sv-SE" sz="2400" dirty="0"/>
              <a:t>Fler deltagande enheter kan läggas till i partsrutorna</a:t>
            </a:r>
          </a:p>
          <a:p>
            <a:r>
              <a:rPr lang="sv-SE" sz="2400" dirty="0"/>
              <a:t>Meddelandet kan Sparas </a:t>
            </a:r>
            <a:br>
              <a:rPr lang="sv-SE" sz="2400" dirty="0"/>
            </a:br>
            <a:r>
              <a:rPr lang="sv-SE" sz="2400" dirty="0"/>
              <a:t>(informationen sparas, men INGEN notifiering sker till de övriga deltagande parterna)</a:t>
            </a:r>
          </a:p>
          <a:p>
            <a:r>
              <a:rPr lang="sv-SE" sz="2400" dirty="0"/>
              <a:t>Meddelandet kan ”skickas” = </a:t>
            </a:r>
            <a:r>
              <a:rPr lang="sv-SE" sz="2400" dirty="0" err="1"/>
              <a:t>SparaSänd</a:t>
            </a:r>
            <a:br>
              <a:rPr lang="sv-SE" sz="2400" dirty="0"/>
            </a:br>
            <a:r>
              <a:rPr lang="sv-SE" sz="2400" dirty="0"/>
              <a:t>(notifiering sker till de övriga deltagande parterna)</a:t>
            </a:r>
          </a:p>
          <a:p>
            <a:r>
              <a:rPr lang="sv-SE" sz="2400" dirty="0"/>
              <a:t>Enbart senaste ”skickade” Planering visas i Inkorgen</a:t>
            </a:r>
          </a:p>
          <a:p>
            <a:r>
              <a:rPr lang="sv-SE" sz="2400" dirty="0"/>
              <a:t>Rutan i </a:t>
            </a:r>
            <a:r>
              <a:rPr lang="sv-SE" sz="2400" dirty="0" err="1"/>
              <a:t>procesståget</a:t>
            </a:r>
            <a:r>
              <a:rPr lang="sv-SE" sz="2400" dirty="0"/>
              <a:t> förblir GUL när alla kvitterat</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314858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16712"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Komplettera </a:t>
            </a:r>
            <a:r>
              <a:rPr lang="sv-SE" dirty="0">
                <a:solidFill>
                  <a:srgbClr val="FF0000"/>
                </a:solidFill>
              </a:rPr>
              <a:t>Vårdbegäran</a:t>
            </a:r>
            <a:r>
              <a:rPr lang="sv-SE" sz="2400" dirty="0">
                <a:solidFill>
                  <a:srgbClr val="FF0000"/>
                </a:solidFill>
              </a:rPr>
              <a:t>.</a:t>
            </a:r>
          </a:p>
          <a:p>
            <a:pPr marL="0" indent="0">
              <a:buNone/>
            </a:pPr>
            <a:endParaRPr lang="sv-SE" sz="2400" dirty="0"/>
          </a:p>
          <a:p>
            <a:r>
              <a:rPr lang="sv-SE" sz="2400" dirty="0"/>
              <a:t>Om inte Vårdbegäran kommit in eller om slutenvården behöver mer information kan Komplettering av Vårdbegäran begäras</a:t>
            </a:r>
          </a:p>
          <a:p>
            <a:r>
              <a:rPr lang="sv-SE" sz="2400" dirty="0"/>
              <a:t>Slutenvården skickar ett Adm.meddelande och påpekar detta</a:t>
            </a:r>
          </a:p>
          <a:p>
            <a:r>
              <a:rPr lang="sv-SE" sz="2400" dirty="0"/>
              <a:t>Kommun eller Öppenvården skapar alternativt redigerar redan skapad Vårdbegäran.</a:t>
            </a:r>
          </a:p>
          <a:p>
            <a:r>
              <a:rPr lang="sv-SE" sz="2400" dirty="0"/>
              <a:t>Gör SparaSänd</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280166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28904" y="38667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Öppenvården ansvarar för att utse och registrera </a:t>
            </a:r>
            <a:r>
              <a:rPr lang="sv-SE" dirty="0">
                <a:solidFill>
                  <a:srgbClr val="FF0000"/>
                </a:solidFill>
              </a:rPr>
              <a:t>Fast vårdkontakt</a:t>
            </a:r>
            <a:r>
              <a:rPr lang="sv-SE" sz="2400" dirty="0">
                <a:solidFill>
                  <a:srgbClr val="FF0000"/>
                </a:solidFill>
              </a:rPr>
              <a:t>.</a:t>
            </a:r>
          </a:p>
          <a:p>
            <a:r>
              <a:rPr lang="sv-SE" sz="2400" dirty="0"/>
              <a:t>Fast vårdkontakt sparas i Patient </a:t>
            </a:r>
            <a:r>
              <a:rPr lang="sv-SE" sz="2400" dirty="0" err="1"/>
              <a:t>admin</a:t>
            </a:r>
            <a:r>
              <a:rPr lang="sv-SE" sz="2400" dirty="0"/>
              <a:t>, i Kontaktinformation</a:t>
            </a:r>
          </a:p>
          <a:p>
            <a:pPr lvl="1"/>
            <a:r>
              <a:rPr lang="sv-SE" sz="2000" dirty="0"/>
              <a:t>Klicka på plus-tecken, fyll i namn, enhet samt Relation = Fast vårdkontakt</a:t>
            </a:r>
          </a:p>
          <a:p>
            <a:r>
              <a:rPr lang="sv-SE" sz="2400" dirty="0"/>
              <a:t>Om det finns flera fasta vårdkontakter, registrera samtliga varav en ska ha Relation = Huvudansvarig Fast vårdkontakt</a:t>
            </a:r>
          </a:p>
          <a:p>
            <a:r>
              <a:rPr lang="sv-SE" sz="2400" dirty="0"/>
              <a:t>Om rätt person redan står som Fast vårdkontakt, gör gärna ändå en uppdatering (räcker att klicka på pennan och sedan spara)</a:t>
            </a:r>
          </a:p>
          <a:p>
            <a:r>
              <a:rPr lang="sv-SE" sz="2400" dirty="0"/>
              <a:t>Spara (diskett-ikon)</a:t>
            </a:r>
          </a:p>
          <a:p>
            <a:pPr marL="0" indent="0">
              <a:buNone/>
            </a:pPr>
            <a:r>
              <a:rPr lang="sv-SE" sz="2400" dirty="0"/>
              <a:t>Datum för när uppdatering gjordes visas tydligt </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463550" y="5033321"/>
            <a:ext cx="11582400" cy="1762125"/>
          </a:xfrm>
          <a:prstGeom prst="rect">
            <a:avLst/>
          </a:prstGeom>
        </p:spPr>
      </p:pic>
      <p:sp>
        <p:nvSpPr>
          <p:cNvPr id="8" name="Ellips 7"/>
          <p:cNvSpPr/>
          <p:nvPr/>
        </p:nvSpPr>
        <p:spPr>
          <a:xfrm>
            <a:off x="6096000" y="5393173"/>
            <a:ext cx="2556828" cy="9065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9" name="Ellips 8"/>
          <p:cNvSpPr/>
          <p:nvPr/>
        </p:nvSpPr>
        <p:spPr>
          <a:xfrm>
            <a:off x="9948386" y="5295020"/>
            <a:ext cx="2556828" cy="9346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31903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494792"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464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Uppdatera </a:t>
            </a:r>
            <a:r>
              <a:rPr lang="sv-SE" dirty="0">
                <a:solidFill>
                  <a:srgbClr val="FF0000"/>
                </a:solidFill>
              </a:rPr>
              <a:t>Checklistan</a:t>
            </a:r>
          </a:p>
          <a:p>
            <a:pPr marL="0" indent="0">
              <a:buNone/>
            </a:pPr>
            <a:endParaRPr lang="sv-SE" sz="2400" dirty="0">
              <a:solidFill>
                <a:srgbClr val="FF0000"/>
              </a:solidFill>
            </a:endParaRPr>
          </a:p>
          <a:p>
            <a:r>
              <a:rPr lang="sv-SE" sz="2400" dirty="0"/>
              <a:t>Markera i Checklistan att fast vårdkontakt är utsedd</a:t>
            </a:r>
          </a:p>
          <a:p>
            <a:pPr marL="914400" lvl="1" indent="-457200">
              <a:buFont typeface="+mj-lt"/>
              <a:buAutoNum type="arabicPeriod"/>
            </a:pPr>
            <a:endParaRPr lang="sv-SE" dirty="0"/>
          </a:p>
          <a:p>
            <a:pPr marL="0" indent="0">
              <a:buNone/>
            </a:pPr>
            <a:r>
              <a:rPr lang="sv-SE" sz="2400" dirty="0"/>
              <a:t>					Längst till höger i meddelande menyn,</a:t>
            </a:r>
            <a:br>
              <a:rPr lang="sv-SE" sz="2400" dirty="0"/>
            </a:br>
            <a:r>
              <a:rPr lang="sv-SE" sz="2400" dirty="0"/>
              <a:t>					är aktiv om ett Inskrivningsmeddelande finns.</a:t>
            </a: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1155700" y="3498055"/>
            <a:ext cx="4405931" cy="566738"/>
          </a:xfrm>
          <a:prstGeom prst="rect">
            <a:avLst/>
          </a:prstGeom>
        </p:spPr>
      </p:pic>
      <p:sp>
        <p:nvSpPr>
          <p:cNvPr id="7" name="Ellips 6"/>
          <p:cNvSpPr/>
          <p:nvPr/>
        </p:nvSpPr>
        <p:spPr>
          <a:xfrm>
            <a:off x="2730500" y="3498055"/>
            <a:ext cx="1409509" cy="66754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a:blip r:embed="rId4"/>
          <a:stretch>
            <a:fillRect/>
          </a:stretch>
        </p:blipFill>
        <p:spPr>
          <a:xfrm>
            <a:off x="3138933" y="4641720"/>
            <a:ext cx="8870187" cy="1230440"/>
          </a:xfrm>
          <a:prstGeom prst="rect">
            <a:avLst/>
          </a:prstGeom>
          <a:ln>
            <a:solidFill>
              <a:schemeClr val="tx1"/>
            </a:solidFill>
          </a:ln>
        </p:spPr>
      </p:pic>
    </p:spTree>
    <p:extLst>
      <p:ext uri="{BB962C8B-B14F-4D97-AF65-F5344CB8AC3E}">
        <p14:creationId xmlns:p14="http://schemas.microsoft.com/office/powerpoint/2010/main" val="218691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19176" y="309562"/>
            <a:ext cx="9575800" cy="1325563"/>
          </a:xfrm>
        </p:spPr>
        <p:txBody>
          <a:bodyPr>
            <a:normAutofit/>
          </a:bodyPr>
          <a:lstStyle/>
          <a:p>
            <a:r>
              <a:rPr lang="sv-SE" sz="3800" dirty="0">
                <a:latin typeface="Arial" panose="020B0604020202020204" pitchFamily="34" charset="0"/>
                <a:cs typeface="Arial" panose="020B0604020202020204" pitchFamily="34" charset="0"/>
              </a:rPr>
              <a:t>Checklistan</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15" name="Rektangel 14"/>
          <p:cNvSpPr/>
          <p:nvPr/>
        </p:nvSpPr>
        <p:spPr>
          <a:xfrm>
            <a:off x="1690479" y="2752725"/>
            <a:ext cx="7679153" cy="923330"/>
          </a:xfrm>
          <a:prstGeom prst="rect">
            <a:avLst/>
          </a:prstGeom>
          <a:noFill/>
        </p:spPr>
        <p:txBody>
          <a:bodyPr wrap="none" lIns="91440" tIns="45720" rIns="91440" bIns="45720">
            <a:spAutoFit/>
          </a:bodyPr>
          <a:lstStyle/>
          <a:p>
            <a:pPr algn="ctr"/>
            <a:r>
              <a:rPr lang="sv-SE" sz="5400" b="0" cap="none" spc="0" dirty="0">
                <a:ln w="0"/>
                <a:solidFill>
                  <a:schemeClr val="accent1"/>
                </a:solidFill>
                <a:effectLst>
                  <a:outerShdw blurRad="38100" dist="25400" dir="5400000" algn="ctr" rotWithShape="0">
                    <a:srgbClr val="6E747A">
                      <a:alpha val="43000"/>
                    </a:srgbClr>
                  </a:outerShdw>
                </a:effectLst>
              </a:rPr>
              <a:t>Visa Checklistan i systemet</a:t>
            </a:r>
          </a:p>
        </p:txBody>
      </p:sp>
    </p:spTree>
    <p:extLst>
      <p:ext uri="{BB962C8B-B14F-4D97-AF65-F5344CB8AC3E}">
        <p14:creationId xmlns:p14="http://schemas.microsoft.com/office/powerpoint/2010/main" val="3270404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936750" y="1112041"/>
            <a:ext cx="9575800" cy="1325563"/>
          </a:xfrm>
        </p:spPr>
        <p:txBody>
          <a:bodyPr>
            <a:normAutofit/>
          </a:bodyPr>
          <a:lstStyle/>
          <a:p>
            <a:r>
              <a:rPr lang="sv-SE" sz="3800" dirty="0">
                <a:latin typeface="Arial" panose="020B0604020202020204" pitchFamily="34" charset="0"/>
                <a:cs typeface="Arial" panose="020B0604020202020204" pitchFamily="34" charset="0"/>
              </a:rPr>
              <a:t>Övning 3</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4" name="textruta 3"/>
          <p:cNvSpPr txBox="1"/>
          <p:nvPr/>
        </p:nvSpPr>
        <p:spPr>
          <a:xfrm>
            <a:off x="1760220" y="2520462"/>
            <a:ext cx="9959521" cy="2677656"/>
          </a:xfrm>
          <a:prstGeom prst="rect">
            <a:avLst/>
          </a:prstGeom>
          <a:noFill/>
        </p:spPr>
        <p:txBody>
          <a:bodyPr wrap="none" rtlCol="0">
            <a:spAutoFit/>
          </a:bodyPr>
          <a:lstStyle>
            <a:defPPr>
              <a:defRPr lang="sv-SE"/>
            </a:defPPr>
            <a:lvl1pPr marL="285750" lvl="0" indent="-285750">
              <a:buFont typeface="Arial" panose="020B0604020202020204" pitchFamily="34" charset="0"/>
              <a:buChar char="•"/>
              <a:defRPr sz="2800"/>
            </a:lvl1pPr>
          </a:lstStyle>
          <a:p>
            <a:r>
              <a:rPr lang="sv-SE" dirty="0"/>
              <a:t>Sjukhuset gör inskrivning, lägger till </a:t>
            </a:r>
            <a:r>
              <a:rPr lang="sv-SE" dirty="0" err="1"/>
              <a:t>pv</a:t>
            </a:r>
            <a:r>
              <a:rPr lang="sv-SE" dirty="0"/>
              <a:t>-part	</a:t>
            </a:r>
          </a:p>
          <a:p>
            <a:r>
              <a:rPr lang="sv-SE" dirty="0"/>
              <a:t>Sjukhus skickar Planering	</a:t>
            </a:r>
          </a:p>
          <a:p>
            <a:r>
              <a:rPr lang="sv-SE" dirty="0"/>
              <a:t>Alla fyller på Planering, gör Spara o </a:t>
            </a:r>
            <a:r>
              <a:rPr lang="sv-SE" dirty="0" err="1"/>
              <a:t>SparaSänd</a:t>
            </a:r>
            <a:r>
              <a:rPr lang="sv-SE" dirty="0"/>
              <a:t> omväxlande</a:t>
            </a:r>
          </a:p>
          <a:p>
            <a:r>
              <a:rPr lang="sv-SE" dirty="0"/>
              <a:t>Studera inkorgarna				</a:t>
            </a:r>
          </a:p>
          <a:p>
            <a:r>
              <a:rPr lang="sv-SE" dirty="0"/>
              <a:t>Pv-användare registrerar Fast vårdkontakt	</a:t>
            </a:r>
          </a:p>
          <a:p>
            <a:r>
              <a:rPr lang="sv-SE" dirty="0"/>
              <a:t>Pv-användare registrerar i Checklistan att fast vårdkontakt utsedd</a:t>
            </a:r>
          </a:p>
        </p:txBody>
      </p:sp>
    </p:spTree>
    <p:extLst>
      <p:ext uri="{BB962C8B-B14F-4D97-AF65-F5344CB8AC3E}">
        <p14:creationId xmlns:p14="http://schemas.microsoft.com/office/powerpoint/2010/main" val="34756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136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Fortsatt arbete med </a:t>
            </a:r>
            <a:r>
              <a:rPr lang="sv-SE" dirty="0">
                <a:solidFill>
                  <a:srgbClr val="FF0000"/>
                </a:solidFill>
              </a:rPr>
              <a:t>Planering</a:t>
            </a:r>
            <a:r>
              <a:rPr lang="sv-SE" sz="2400" dirty="0">
                <a:solidFill>
                  <a:srgbClr val="FF0000"/>
                </a:solidFill>
              </a:rPr>
              <a:t>.</a:t>
            </a:r>
          </a:p>
          <a:p>
            <a:pPr marL="0" indent="0">
              <a:buNone/>
            </a:pPr>
            <a:endParaRPr lang="sv-SE" sz="2400" dirty="0"/>
          </a:p>
          <a:p>
            <a:r>
              <a:rPr lang="sv-SE" sz="2400" dirty="0"/>
              <a:t>Meddelandet kan redigeras av alla deltagande parter</a:t>
            </a:r>
            <a:br>
              <a:rPr lang="sv-SE" sz="2400" dirty="0"/>
            </a:br>
            <a:endParaRPr lang="sv-SE" sz="2400" dirty="0"/>
          </a:p>
          <a:p>
            <a:r>
              <a:rPr lang="sv-SE" sz="2400" dirty="0"/>
              <a:t>Vid behov kan planeringsmöte bli aktuellt</a:t>
            </a:r>
          </a:p>
          <a:p>
            <a:r>
              <a:rPr lang="sv-SE" sz="2400" dirty="0"/>
              <a:t>Kalla till planeringsmöte, använd Mötesfliken  (ihop med Ärendet)</a:t>
            </a:r>
          </a:p>
          <a:p>
            <a:r>
              <a:rPr lang="sv-SE" sz="2400" dirty="0"/>
              <a:t>Nytt, ange</a:t>
            </a:r>
          </a:p>
          <a:p>
            <a:pPr lvl="1"/>
            <a:r>
              <a:rPr lang="sv-SE" sz="2000" dirty="0"/>
              <a:t>Syfte med mötet</a:t>
            </a:r>
          </a:p>
          <a:p>
            <a:pPr lvl="1"/>
            <a:r>
              <a:rPr lang="sv-SE" sz="2000" dirty="0"/>
              <a:t>Sammankallande</a:t>
            </a:r>
          </a:p>
          <a:p>
            <a:pPr lvl="1"/>
            <a:r>
              <a:rPr lang="sv-SE" sz="2000" dirty="0"/>
              <a:t>Frågor som ska tas upp</a:t>
            </a:r>
          </a:p>
          <a:p>
            <a:pPr marL="457200" lvl="1" indent="0">
              <a:buNone/>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27135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1368" y="295275"/>
            <a:ext cx="9575800" cy="1325563"/>
          </a:xfrm>
        </p:spPr>
        <p:txBody>
          <a:bodyPr>
            <a:normAutofit/>
          </a:bodyPr>
          <a:lstStyle/>
          <a:p>
            <a:r>
              <a:rPr lang="sv-SE" sz="3800" dirty="0">
                <a:latin typeface="Arial" panose="020B0604020202020204" pitchFamily="34" charset="0"/>
                <a:cs typeface="Arial" panose="020B0604020202020204" pitchFamily="34" charset="0"/>
              </a:rPr>
              <a:t>Mötesflik - ärende</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742950" y="1247775"/>
            <a:ext cx="5353050" cy="5610225"/>
          </a:xfrm>
          <a:prstGeom prst="rect">
            <a:avLst/>
          </a:prstGeom>
        </p:spPr>
      </p:pic>
      <p:pic>
        <p:nvPicPr>
          <p:cNvPr id="5" name="Bildobjekt 4"/>
          <p:cNvPicPr>
            <a:picLocks noChangeAspect="1"/>
          </p:cNvPicPr>
          <p:nvPr/>
        </p:nvPicPr>
        <p:blipFill>
          <a:blip r:embed="rId4"/>
          <a:stretch>
            <a:fillRect/>
          </a:stretch>
        </p:blipFill>
        <p:spPr>
          <a:xfrm>
            <a:off x="6477000" y="1212850"/>
            <a:ext cx="5562600" cy="5600700"/>
          </a:xfrm>
          <a:prstGeom prst="rect">
            <a:avLst/>
          </a:prstGeom>
        </p:spPr>
      </p:pic>
    </p:spTree>
    <p:extLst>
      <p:ext uri="{BB962C8B-B14F-4D97-AF65-F5344CB8AC3E}">
        <p14:creationId xmlns:p14="http://schemas.microsoft.com/office/powerpoint/2010/main" val="302103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Om riktlinjen</a:t>
            </a:r>
          </a:p>
        </p:txBody>
      </p:sp>
      <p:sp>
        <p:nvSpPr>
          <p:cNvPr id="3" name="Platshållare för innehåll 2"/>
          <p:cNvSpPr>
            <a:spLocks noGrp="1"/>
          </p:cNvSpPr>
          <p:nvPr>
            <p:ph idx="4294967295"/>
          </p:nvPr>
        </p:nvSpPr>
        <p:spPr>
          <a:xfrm>
            <a:off x="3081338" y="1512888"/>
            <a:ext cx="9110662" cy="4351337"/>
          </a:xfrm>
        </p:spPr>
        <p:txBody>
          <a:bodyPr>
            <a:noAutofit/>
          </a:bodyPr>
          <a:lstStyle/>
          <a:p>
            <a:r>
              <a:rPr lang="sv-SE" sz="2400" dirty="0"/>
              <a:t>Grundar sig i överenskommelsen mellan Västra Götalands kommuner och Västra Götalandsregionen om samverkan vid in- och utskrivning från sluten hälso- och sjukvård</a:t>
            </a:r>
          </a:p>
          <a:p>
            <a:pPr marL="0" indent="0">
              <a:buNone/>
            </a:pPr>
            <a:endParaRPr lang="sv-SE" sz="1000" dirty="0"/>
          </a:p>
          <a:p>
            <a:r>
              <a:rPr lang="sv-SE" sz="2400" dirty="0"/>
              <a:t>I riktlinjen beskrivs in-och utskrivningsprocessens olika steg</a:t>
            </a:r>
          </a:p>
          <a:p>
            <a:pPr marL="0" indent="0">
              <a:buNone/>
            </a:pPr>
            <a:endParaRPr lang="sv-SE" sz="1000" dirty="0"/>
          </a:p>
          <a:p>
            <a:r>
              <a:rPr lang="sv-SE" sz="2400" dirty="0"/>
              <a:t>Riktlinjen gäller för berörda verksamheter inom Västra Götalandsregionen och de 49 kommunerna i Västra Götaland</a:t>
            </a:r>
          </a:p>
          <a:p>
            <a:pPr marL="0" indent="0">
              <a:buNone/>
            </a:pPr>
            <a:endParaRPr lang="sv-SE" sz="1000" dirty="0"/>
          </a:p>
          <a:p>
            <a:r>
              <a:rPr lang="sv-SE" sz="2400" dirty="0"/>
              <a:t>Riktlinjen är övergripande och utgår från gällande lagar och Socialstyrelsens föreskrifter</a:t>
            </a:r>
          </a:p>
          <a:p>
            <a:pPr marL="0" indent="0">
              <a:buNone/>
            </a:pPr>
            <a:endParaRPr lang="sv-SE" sz="1000" dirty="0"/>
          </a:p>
          <a:p>
            <a:r>
              <a:rPr lang="sv-SE" sz="2400" dirty="0"/>
              <a:t>Riktlinjen svarar på frågan VAD och av VEM men inte på frågan HUR </a:t>
            </a:r>
          </a:p>
          <a:p>
            <a:endParaRPr lang="sv-SE" sz="2400" dirty="0"/>
          </a:p>
          <a:p>
            <a:endParaRPr lang="sv-SE" sz="2400" dirty="0"/>
          </a:p>
        </p:txBody>
      </p:sp>
    </p:spTree>
    <p:extLst>
      <p:ext uri="{BB962C8B-B14F-4D97-AF65-F5344CB8AC3E}">
        <p14:creationId xmlns:p14="http://schemas.microsoft.com/office/powerpoint/2010/main" val="65993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136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Förändra datum för </a:t>
            </a:r>
            <a:r>
              <a:rPr lang="sv-SE" sz="2400" dirty="0">
                <a:solidFill>
                  <a:srgbClr val="FF0000"/>
                </a:solidFill>
              </a:rPr>
              <a:t>Planerat utskrivningsklar.</a:t>
            </a:r>
          </a:p>
          <a:p>
            <a:pPr marL="0" indent="0">
              <a:buNone/>
            </a:pPr>
            <a:endParaRPr lang="sv-SE" sz="2400" dirty="0">
              <a:solidFill>
                <a:srgbClr val="FF0000"/>
              </a:solidFill>
            </a:endParaRPr>
          </a:p>
          <a:p>
            <a:pPr marL="0" indent="0">
              <a:buNone/>
            </a:pPr>
            <a:r>
              <a:rPr lang="sv-SE" sz="2400" dirty="0"/>
              <a:t>Slutenvården kan behöva ändra datum för Planerat utskrivningsklar.</a:t>
            </a:r>
          </a:p>
          <a:p>
            <a:r>
              <a:rPr lang="sv-SE" sz="2400" dirty="0"/>
              <a:t>Klicka på rutan </a:t>
            </a:r>
            <a:r>
              <a:rPr lang="sv-SE" sz="2400" dirty="0" err="1"/>
              <a:t>Plan.utskr.klar</a:t>
            </a:r>
            <a:r>
              <a:rPr lang="sv-SE" sz="2400" dirty="0"/>
              <a:t> i </a:t>
            </a:r>
            <a:r>
              <a:rPr lang="sv-SE" sz="2400" dirty="0" err="1"/>
              <a:t>procesståget</a:t>
            </a:r>
            <a:endParaRPr lang="sv-SE" sz="2400" dirty="0"/>
          </a:p>
          <a:p>
            <a:r>
              <a:rPr lang="sv-SE" sz="2400" dirty="0"/>
              <a:t>Ändra datum, tidigare och senare</a:t>
            </a:r>
          </a:p>
          <a:p>
            <a:r>
              <a:rPr lang="sv-SE" sz="2400" dirty="0" err="1"/>
              <a:t>SparaSänd</a:t>
            </a:r>
            <a:endParaRPr lang="sv-SE" sz="2400" dirty="0"/>
          </a:p>
          <a:p>
            <a:pPr marL="0" indent="0">
              <a:buNone/>
            </a:pPr>
            <a:r>
              <a:rPr lang="sv-SE" sz="2400" dirty="0"/>
              <a:t>Deltagande parter notifieras och datumet ovanför rutan i </a:t>
            </a:r>
            <a:r>
              <a:rPr lang="sv-SE" sz="2400" dirty="0" err="1"/>
              <a:t>procesståget</a:t>
            </a:r>
            <a:r>
              <a:rPr lang="sv-SE" sz="2400" dirty="0"/>
              <a:t> ändras.</a:t>
            </a:r>
            <a:endParaRPr lang="sv-SE" dirty="0"/>
          </a:p>
          <a:p>
            <a:pPr marL="457200" lvl="1" indent="0">
              <a:buNone/>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4029646" y="5078412"/>
            <a:ext cx="4309682" cy="1801475"/>
          </a:xfrm>
          <a:prstGeom prst="rect">
            <a:avLst/>
          </a:prstGeom>
        </p:spPr>
      </p:pic>
    </p:spTree>
    <p:extLst>
      <p:ext uri="{BB962C8B-B14F-4D97-AF65-F5344CB8AC3E}">
        <p14:creationId xmlns:p14="http://schemas.microsoft.com/office/powerpoint/2010/main" val="3912541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509268" y="1027906"/>
            <a:ext cx="9575800" cy="1325563"/>
          </a:xfrm>
        </p:spPr>
        <p:txBody>
          <a:bodyPr>
            <a:normAutofit/>
          </a:bodyPr>
          <a:lstStyle/>
          <a:p>
            <a:r>
              <a:rPr lang="sv-SE" sz="3800" dirty="0">
                <a:latin typeface="Arial" panose="020B0604020202020204" pitchFamily="34" charset="0"/>
                <a:cs typeface="Arial" panose="020B0604020202020204" pitchFamily="34" charset="0"/>
              </a:rPr>
              <a:t>Övning 4</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4" name="textruta 3"/>
          <p:cNvSpPr txBox="1"/>
          <p:nvPr/>
        </p:nvSpPr>
        <p:spPr>
          <a:xfrm>
            <a:off x="2590435" y="2625969"/>
            <a:ext cx="8494633" cy="954107"/>
          </a:xfrm>
          <a:prstGeom prst="rect">
            <a:avLst/>
          </a:prstGeom>
          <a:noFill/>
        </p:spPr>
        <p:txBody>
          <a:bodyPr wrap="none" rtlCol="0">
            <a:spAutoFit/>
          </a:bodyPr>
          <a:lstStyle/>
          <a:p>
            <a:pPr marL="457200" lvl="0" indent="-457200">
              <a:buFont typeface="Arial" panose="020B0604020202020204" pitchFamily="34" charset="0"/>
              <a:buChar char="•"/>
            </a:pPr>
            <a:r>
              <a:rPr lang="sv-SE" sz="2800" dirty="0"/>
              <a:t>Sjukhus uppdaterar Planerat utskrivningsklar		</a:t>
            </a:r>
          </a:p>
          <a:p>
            <a:pPr marL="457200" indent="-457200">
              <a:buFont typeface="Arial" panose="020B0604020202020204" pitchFamily="34" charset="0"/>
              <a:buChar char="•"/>
            </a:pPr>
            <a:r>
              <a:rPr lang="sv-SE" sz="2800" dirty="0"/>
              <a:t>Sjukhuset kallar till ett Planeringsmöte	</a:t>
            </a:r>
            <a:r>
              <a:rPr lang="sv-SE" dirty="0"/>
              <a:t>		</a:t>
            </a:r>
          </a:p>
        </p:txBody>
      </p:sp>
    </p:spTree>
    <p:extLst>
      <p:ext uri="{BB962C8B-B14F-4D97-AF65-F5344CB8AC3E}">
        <p14:creationId xmlns:p14="http://schemas.microsoft.com/office/powerpoint/2010/main" val="21782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06984" y="296069"/>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2489200" y="1704976"/>
            <a:ext cx="10198100" cy="49006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Fast vårdkontakt ska </a:t>
            </a:r>
            <a:r>
              <a:rPr lang="sv-SE" sz="3000" dirty="0">
                <a:solidFill>
                  <a:srgbClr val="FF0000"/>
                </a:solidFill>
              </a:rPr>
              <a:t>Kalla till SIP-möte</a:t>
            </a:r>
            <a:r>
              <a:rPr lang="sv-SE" sz="2400" dirty="0">
                <a:solidFill>
                  <a:srgbClr val="FF0000"/>
                </a:solidFill>
              </a:rPr>
              <a:t>. </a:t>
            </a:r>
            <a:br>
              <a:rPr lang="sv-SE" sz="2400" dirty="0">
                <a:solidFill>
                  <a:srgbClr val="FF0000"/>
                </a:solidFill>
              </a:rPr>
            </a:br>
            <a:br>
              <a:rPr lang="sv-SE" sz="2400" dirty="0">
                <a:solidFill>
                  <a:srgbClr val="FF0000"/>
                </a:solidFill>
              </a:rPr>
            </a:br>
            <a:r>
              <a:rPr lang="sv-SE" sz="2400" dirty="0"/>
              <a:t>Lämplig tid/plats beslutas tillsammans med den enskilde.</a:t>
            </a:r>
          </a:p>
          <a:p>
            <a:pPr marL="0" indent="0">
              <a:buNone/>
            </a:pPr>
            <a:r>
              <a:rPr lang="sv-SE" sz="2400" dirty="0"/>
              <a:t>SIP och dess möten hanteras i separat del i SAMSA.</a:t>
            </a:r>
            <a:br>
              <a:rPr lang="sv-SE" sz="2400" dirty="0"/>
            </a:br>
            <a:endParaRPr lang="sv-SE" sz="2400" dirty="0">
              <a:solidFill>
                <a:srgbClr val="FF0000"/>
              </a:solidFill>
            </a:endParaRPr>
          </a:p>
          <a:p>
            <a:r>
              <a:rPr lang="sv-SE" sz="2400" dirty="0"/>
              <a:t>Klicka på SIP i huvudmenyn</a:t>
            </a:r>
          </a:p>
          <a:p>
            <a:r>
              <a:rPr lang="sv-SE" sz="2400" dirty="0"/>
              <a:t>Välj Ny </a:t>
            </a:r>
          </a:p>
          <a:p>
            <a:r>
              <a:rPr lang="sv-SE" sz="2400" dirty="0"/>
              <a:t>Registrera Samtycke (om inte registrerat sedan tidigare)</a:t>
            </a:r>
          </a:p>
          <a:p>
            <a:r>
              <a:rPr lang="sv-SE" sz="2400" dirty="0"/>
              <a:t>Igen, klicka på SIP i huvudmenyn + Ny </a:t>
            </a:r>
          </a:p>
          <a:p>
            <a:r>
              <a:rPr lang="sv-SE" sz="2400" dirty="0"/>
              <a:t>Välj deltagande parter/enheter</a:t>
            </a:r>
          </a:p>
          <a:p>
            <a:r>
              <a:rPr lang="sv-SE" sz="2400" dirty="0"/>
              <a:t>Registrera i något(t.ex. ett x) i obligatoriska fält</a:t>
            </a:r>
          </a:p>
          <a:p>
            <a:r>
              <a:rPr lang="sv-SE" sz="2400" dirty="0"/>
              <a:t>Spara   (inte SparaSänd)</a:t>
            </a:r>
          </a:p>
          <a:p>
            <a:r>
              <a:rPr lang="sv-SE" sz="2400" dirty="0"/>
              <a:t>På högersidan i detaljvyn, finns fliken Möte</a:t>
            </a:r>
          </a:p>
          <a:p>
            <a:r>
              <a:rPr lang="sv-SE" sz="2400" dirty="0"/>
              <a:t>Fyll i och skicka SIP-Mötesbokning  (SparaSänd)</a:t>
            </a:r>
          </a:p>
          <a:p>
            <a:pPr marL="457200" lvl="1" indent="0">
              <a:buNone/>
            </a:pPr>
            <a:endParaRPr lang="sv-SE" dirty="0"/>
          </a:p>
          <a:p>
            <a:pPr marL="0" indent="0">
              <a:buNone/>
            </a:pPr>
            <a:endParaRPr lang="sv-SE" sz="2400" dirty="0"/>
          </a:p>
          <a:p>
            <a:pPr marL="0" indent="0">
              <a:buNone/>
            </a:pPr>
            <a:endParaRPr lang="sv-SE" sz="2400" dirty="0"/>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4" name="textruta 3"/>
          <p:cNvSpPr txBox="1"/>
          <p:nvPr/>
        </p:nvSpPr>
        <p:spPr>
          <a:xfrm rot="1779660">
            <a:off x="7962326" y="2040891"/>
            <a:ext cx="3995004" cy="1107996"/>
          </a:xfrm>
          <a:prstGeom prst="rect">
            <a:avLst/>
          </a:prstGeom>
          <a:noFill/>
        </p:spPr>
        <p:txBody>
          <a:bodyPr wrap="none" rtlCol="0">
            <a:spAutoFit/>
          </a:bodyPr>
          <a:lstStyle/>
          <a:p>
            <a:r>
              <a:rPr lang="sv-SE" sz="2400" b="1" dirty="0">
                <a:solidFill>
                  <a:schemeClr val="accent1">
                    <a:lumMod val="75000"/>
                  </a:schemeClr>
                </a:solidFill>
              </a:rPr>
              <a:t>Markera i Planering(Ansvar)</a:t>
            </a:r>
            <a:br>
              <a:rPr lang="sv-SE" sz="2400" b="1" dirty="0">
                <a:solidFill>
                  <a:schemeClr val="accent1">
                    <a:lumMod val="75000"/>
                  </a:schemeClr>
                </a:solidFill>
              </a:rPr>
            </a:br>
            <a:r>
              <a:rPr lang="sv-SE" sz="2400" b="1" dirty="0">
                <a:solidFill>
                  <a:schemeClr val="accent1">
                    <a:lumMod val="75000"/>
                  </a:schemeClr>
                </a:solidFill>
              </a:rPr>
              <a:t> att SIP-möte ska genomföras.</a:t>
            </a:r>
          </a:p>
          <a:p>
            <a:endParaRPr lang="sv-SE" dirty="0"/>
          </a:p>
        </p:txBody>
      </p:sp>
    </p:spTree>
    <p:extLst>
      <p:ext uri="{BB962C8B-B14F-4D97-AF65-F5344CB8AC3E}">
        <p14:creationId xmlns:p14="http://schemas.microsoft.com/office/powerpoint/2010/main" val="212929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80016" y="267631"/>
            <a:ext cx="9575800" cy="1325563"/>
          </a:xfrm>
        </p:spPr>
        <p:txBody>
          <a:bodyPr>
            <a:normAutofit/>
          </a:bodyPr>
          <a:lstStyle/>
          <a:p>
            <a:r>
              <a:rPr lang="sv-SE" sz="3800" dirty="0">
                <a:latin typeface="Arial" panose="020B0604020202020204" pitchFamily="34" charset="0"/>
                <a:cs typeface="Arial" panose="020B0604020202020204" pitchFamily="34" charset="0"/>
              </a:rPr>
              <a:t>Mötesflik - SIP</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Ellips 6"/>
          <p:cNvSpPr/>
          <p:nvPr/>
        </p:nvSpPr>
        <p:spPr>
          <a:xfrm>
            <a:off x="7353697" y="2855775"/>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1</a:t>
            </a:r>
          </a:p>
        </p:txBody>
      </p:sp>
      <p:sp>
        <p:nvSpPr>
          <p:cNvPr id="8" name="Ellips 7"/>
          <p:cNvSpPr/>
          <p:nvPr/>
        </p:nvSpPr>
        <p:spPr>
          <a:xfrm>
            <a:off x="7610355" y="4395249"/>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7013416" y="628741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
        <p:nvSpPr>
          <p:cNvPr id="4" name="textruta 3"/>
          <p:cNvSpPr txBox="1"/>
          <p:nvPr/>
        </p:nvSpPr>
        <p:spPr>
          <a:xfrm rot="20355786" flipH="1">
            <a:off x="757082" y="2640848"/>
            <a:ext cx="3112665" cy="1569660"/>
          </a:xfrm>
          <a:prstGeom prst="rect">
            <a:avLst/>
          </a:prstGeom>
          <a:noFill/>
        </p:spPr>
        <p:txBody>
          <a:bodyPr wrap="square" rtlCol="0">
            <a:spAutoFit/>
          </a:bodyPr>
          <a:lstStyle/>
          <a:p>
            <a:r>
              <a:rPr lang="sv-SE" sz="3200" dirty="0">
                <a:solidFill>
                  <a:srgbClr val="006298"/>
                </a:solidFill>
              </a:rPr>
              <a:t>Måste skapa SIP först, innan möte kan bokas  !!</a:t>
            </a:r>
          </a:p>
        </p:txBody>
      </p:sp>
      <p:pic>
        <p:nvPicPr>
          <p:cNvPr id="5" name="Bildobjekt 4"/>
          <p:cNvPicPr>
            <a:picLocks noChangeAspect="1"/>
          </p:cNvPicPr>
          <p:nvPr/>
        </p:nvPicPr>
        <p:blipFill>
          <a:blip r:embed="rId3"/>
          <a:stretch>
            <a:fillRect/>
          </a:stretch>
        </p:blipFill>
        <p:spPr>
          <a:xfrm>
            <a:off x="4934382" y="456531"/>
            <a:ext cx="5419725" cy="6238875"/>
          </a:xfrm>
          <a:prstGeom prst="rect">
            <a:avLst/>
          </a:prstGeom>
        </p:spPr>
      </p:pic>
      <p:sp>
        <p:nvSpPr>
          <p:cNvPr id="11" name="Ellips 10"/>
          <p:cNvSpPr/>
          <p:nvPr/>
        </p:nvSpPr>
        <p:spPr>
          <a:xfrm>
            <a:off x="4305300" y="1270000"/>
            <a:ext cx="4495800" cy="673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21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43560"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Slutenvården skapa </a:t>
            </a:r>
            <a:r>
              <a:rPr lang="sv-SE" dirty="0">
                <a:solidFill>
                  <a:srgbClr val="FF0000"/>
                </a:solidFill>
              </a:rPr>
              <a:t>Information vid utskrivning</a:t>
            </a:r>
            <a:r>
              <a:rPr lang="sv-SE" sz="2400" dirty="0">
                <a:solidFill>
                  <a:srgbClr val="FF0000"/>
                </a:solidFill>
              </a:rPr>
              <a:t>.</a:t>
            </a:r>
          </a:p>
          <a:p>
            <a:pPr marL="0" indent="0">
              <a:buNone/>
            </a:pPr>
            <a:endParaRPr lang="sv-SE" sz="2400" dirty="0"/>
          </a:p>
          <a:p>
            <a:r>
              <a:rPr lang="sv-SE" sz="2400" dirty="0"/>
              <a:t>Gå till Meddelande, välj Information vid utskrivning</a:t>
            </a:r>
          </a:p>
          <a:p>
            <a:r>
              <a:rPr lang="sv-SE" sz="2400" dirty="0"/>
              <a:t>Fyll i all relevant information som beskriver slutenvårdstillfället</a:t>
            </a:r>
          </a:p>
          <a:p>
            <a:r>
              <a:rPr lang="sv-SE" sz="2400" dirty="0"/>
              <a:t>Gör Spara  </a:t>
            </a:r>
            <a:br>
              <a:rPr lang="sv-SE" sz="2400" dirty="0"/>
            </a:br>
            <a:r>
              <a:rPr lang="sv-SE" sz="2400" dirty="0"/>
              <a:t>- om det kan förväntas att patienten blir kvar på sjukhuset en tid efter utskrivningsklar</a:t>
            </a:r>
          </a:p>
          <a:p>
            <a:r>
              <a:rPr lang="sv-SE" sz="2400" dirty="0"/>
              <a:t>Gör SparaSänd</a:t>
            </a:r>
            <a:br>
              <a:rPr lang="sv-SE" sz="2400" dirty="0"/>
            </a:br>
            <a:r>
              <a:rPr lang="sv-SE" sz="2400" dirty="0"/>
              <a:t>- om patienten förväntas gå hem direkt efter Utskrivningsklar</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438880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494792" y="344487"/>
            <a:ext cx="9575800" cy="1325563"/>
          </a:xfrm>
        </p:spPr>
        <p:txBody>
          <a:bodyPr>
            <a:normAutofit/>
          </a:bodyPr>
          <a:lstStyle/>
          <a:p>
            <a:r>
              <a:rPr lang="sv-SE" sz="3800" dirty="0">
                <a:latin typeface="Arial" panose="020B0604020202020204" pitchFamily="34" charset="0"/>
                <a:cs typeface="Arial" panose="020B0604020202020204" pitchFamily="34" charset="0"/>
              </a:rPr>
              <a:t>Information vid utskrivning</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grpSp>
        <p:nvGrpSpPr>
          <p:cNvPr id="5" name="Grupp 4"/>
          <p:cNvGrpSpPr/>
          <p:nvPr/>
        </p:nvGrpSpPr>
        <p:grpSpPr>
          <a:xfrm>
            <a:off x="1000125" y="1385887"/>
            <a:ext cx="10191750" cy="6829425"/>
            <a:chOff x="1000125" y="1385887"/>
            <a:chExt cx="10191750" cy="6829425"/>
          </a:xfrm>
        </p:grpSpPr>
        <p:pic>
          <p:nvPicPr>
            <p:cNvPr id="3" name="Bildobjekt 2"/>
            <p:cNvPicPr>
              <a:picLocks noChangeAspect="1"/>
            </p:cNvPicPr>
            <p:nvPr/>
          </p:nvPicPr>
          <p:blipFill>
            <a:blip r:embed="rId3"/>
            <a:stretch>
              <a:fillRect/>
            </a:stretch>
          </p:blipFill>
          <p:spPr>
            <a:xfrm>
              <a:off x="1000125" y="1385887"/>
              <a:ext cx="10191750" cy="6829425"/>
            </a:xfrm>
            <a:prstGeom prst="rect">
              <a:avLst/>
            </a:prstGeom>
          </p:spPr>
        </p:pic>
        <p:pic>
          <p:nvPicPr>
            <p:cNvPr id="4" name="Bildobjekt 3"/>
            <p:cNvPicPr>
              <a:picLocks noChangeAspect="1"/>
            </p:cNvPicPr>
            <p:nvPr/>
          </p:nvPicPr>
          <p:blipFill>
            <a:blip r:embed="rId4"/>
            <a:stretch>
              <a:fillRect/>
            </a:stretch>
          </p:blipFill>
          <p:spPr>
            <a:xfrm>
              <a:off x="6400800" y="1484313"/>
              <a:ext cx="1295400" cy="371475"/>
            </a:xfrm>
            <a:prstGeom prst="rect">
              <a:avLst/>
            </a:prstGeom>
          </p:spPr>
        </p:pic>
      </p:grpSp>
    </p:spTree>
    <p:extLst>
      <p:ext uri="{BB962C8B-B14F-4D97-AF65-F5344CB8AC3E}">
        <p14:creationId xmlns:p14="http://schemas.microsoft.com/office/powerpoint/2010/main" val="273654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5752"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Slutenvården uppdaterar </a:t>
            </a:r>
            <a:r>
              <a:rPr lang="sv-SE" dirty="0">
                <a:solidFill>
                  <a:srgbClr val="FF0000"/>
                </a:solidFill>
              </a:rPr>
              <a:t>Checklistan.</a:t>
            </a:r>
          </a:p>
          <a:p>
            <a:pPr marL="0" indent="0">
              <a:buNone/>
            </a:pPr>
            <a:endParaRPr lang="sv-SE" sz="2400" dirty="0"/>
          </a:p>
          <a:p>
            <a:r>
              <a:rPr lang="sv-SE" sz="2400" dirty="0"/>
              <a:t>I Checklistan markeras fortlöpande vilka informationsmängder som finns tillgängliga</a:t>
            </a:r>
          </a:p>
          <a:p>
            <a:pPr marL="0" indent="0">
              <a:buNone/>
            </a:pPr>
            <a:r>
              <a:rPr lang="sv-SE" sz="2400" dirty="0"/>
              <a:t> </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4" name="Bildobjekt 3"/>
          <p:cNvPicPr>
            <a:picLocks noChangeAspect="1"/>
          </p:cNvPicPr>
          <p:nvPr/>
        </p:nvPicPr>
        <p:blipFill>
          <a:blip r:embed="rId3"/>
          <a:stretch>
            <a:fillRect/>
          </a:stretch>
        </p:blipFill>
        <p:spPr>
          <a:xfrm>
            <a:off x="4573587" y="3275012"/>
            <a:ext cx="6296025" cy="3362325"/>
          </a:xfrm>
          <a:prstGeom prst="rect">
            <a:avLst/>
          </a:prstGeom>
        </p:spPr>
      </p:pic>
    </p:spTree>
    <p:extLst>
      <p:ext uri="{BB962C8B-B14F-4D97-AF65-F5344CB8AC3E}">
        <p14:creationId xmlns:p14="http://schemas.microsoft.com/office/powerpoint/2010/main" val="532058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60220" y="1230707"/>
            <a:ext cx="9575800" cy="1325563"/>
          </a:xfrm>
        </p:spPr>
        <p:txBody>
          <a:bodyPr>
            <a:normAutofit/>
          </a:bodyPr>
          <a:lstStyle/>
          <a:p>
            <a:r>
              <a:rPr lang="sv-SE" sz="3800" dirty="0">
                <a:latin typeface="Arial" panose="020B0604020202020204" pitchFamily="34" charset="0"/>
                <a:cs typeface="Arial" panose="020B0604020202020204" pitchFamily="34" charset="0"/>
              </a:rPr>
              <a:t>Övning 5</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3" name="textruta 2"/>
          <p:cNvSpPr txBox="1"/>
          <p:nvPr/>
        </p:nvSpPr>
        <p:spPr>
          <a:xfrm flipH="1">
            <a:off x="2217906" y="2456795"/>
            <a:ext cx="8881893" cy="2677656"/>
          </a:xfrm>
          <a:prstGeom prst="rect">
            <a:avLst/>
          </a:prstGeom>
          <a:noFill/>
        </p:spPr>
        <p:txBody>
          <a:bodyPr wrap="square" rtlCol="0">
            <a:spAutoFit/>
          </a:bodyPr>
          <a:lstStyle/>
          <a:p>
            <a:pPr marL="285750" lvl="0" indent="-285750">
              <a:buFont typeface="Arial" panose="020B0604020202020204" pitchFamily="34" charset="0"/>
              <a:buChar char="•"/>
            </a:pPr>
            <a:r>
              <a:rPr lang="sv-SE" sz="2800" dirty="0"/>
              <a:t>Primärvården markerar att SIP-möte ska hållas	</a:t>
            </a:r>
          </a:p>
          <a:p>
            <a:pPr marL="285750" lvl="0" indent="-285750">
              <a:buFont typeface="Arial" panose="020B0604020202020204" pitchFamily="34" charset="0"/>
              <a:buChar char="•"/>
            </a:pPr>
            <a:r>
              <a:rPr lang="sv-SE" sz="2800" dirty="0"/>
              <a:t>Primärvården kallar till SIP-möte		</a:t>
            </a:r>
          </a:p>
          <a:p>
            <a:pPr marL="285750" lvl="0" indent="-285750">
              <a:buFont typeface="Arial" panose="020B0604020202020204" pitchFamily="34" charset="0"/>
              <a:buChar char="•"/>
            </a:pPr>
            <a:r>
              <a:rPr lang="sv-SE" sz="2800" dirty="0"/>
              <a:t>Sjukhuset skapar Info vid utskrivning	</a:t>
            </a:r>
          </a:p>
          <a:p>
            <a:pPr marL="285750" lvl="0" indent="-285750">
              <a:buFont typeface="Arial" panose="020B0604020202020204" pitchFamily="34" charset="0"/>
              <a:buChar char="•"/>
            </a:pPr>
            <a:r>
              <a:rPr lang="sv-SE" sz="2800" dirty="0"/>
              <a:t>Sjukhuset uppdaterar Checklistan</a:t>
            </a:r>
          </a:p>
          <a:p>
            <a:pPr marL="285750" indent="-285750">
              <a:buFont typeface="Arial" panose="020B0604020202020204" pitchFamily="34" charset="0"/>
              <a:buChar char="•"/>
            </a:pPr>
            <a:r>
              <a:rPr lang="sv-SE" sz="2800" dirty="0"/>
              <a:t>Kommun och primärvård studerar informationen från sjukhuset och uppdaterar checklistan</a:t>
            </a:r>
          </a:p>
        </p:txBody>
      </p:sp>
    </p:spTree>
    <p:extLst>
      <p:ext uri="{BB962C8B-B14F-4D97-AF65-F5344CB8AC3E}">
        <p14:creationId xmlns:p14="http://schemas.microsoft.com/office/powerpoint/2010/main" val="178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9232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Slutenvården skapa </a:t>
            </a:r>
            <a:r>
              <a:rPr lang="sv-SE" dirty="0">
                <a:solidFill>
                  <a:srgbClr val="FF0000"/>
                </a:solidFill>
              </a:rPr>
              <a:t>Meddelande om utskrivningsklar</a:t>
            </a:r>
          </a:p>
          <a:p>
            <a:pPr marL="0" indent="0">
              <a:buNone/>
            </a:pPr>
            <a:endParaRPr lang="sv-SE" sz="2400" dirty="0"/>
          </a:p>
          <a:p>
            <a:r>
              <a:rPr lang="sv-SE" sz="2400" dirty="0"/>
              <a:t>Gå till Meddelande, välj Utskrivningsklar</a:t>
            </a:r>
          </a:p>
          <a:p>
            <a:r>
              <a:rPr lang="sv-SE" sz="2400" dirty="0"/>
              <a:t>Inget att fylla i</a:t>
            </a:r>
          </a:p>
          <a:p>
            <a:r>
              <a:rPr lang="sv-SE" sz="2400" dirty="0"/>
              <a:t>Gör SparaSänd</a:t>
            </a:r>
            <a:br>
              <a:rPr lang="sv-SE" sz="2400" dirty="0"/>
            </a:br>
            <a:r>
              <a:rPr lang="sv-SE" sz="2400" dirty="0"/>
              <a:t>- Patienten är Utskrivningsklar!!</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4" name="Bildobjekt 3"/>
          <p:cNvPicPr>
            <a:picLocks noChangeAspect="1"/>
          </p:cNvPicPr>
          <p:nvPr/>
        </p:nvPicPr>
        <p:blipFill>
          <a:blip r:embed="rId3"/>
          <a:stretch>
            <a:fillRect/>
          </a:stretch>
        </p:blipFill>
        <p:spPr>
          <a:xfrm>
            <a:off x="2038350" y="4640263"/>
            <a:ext cx="9734550" cy="1600200"/>
          </a:xfrm>
          <a:prstGeom prst="rect">
            <a:avLst/>
          </a:prstGeom>
          <a:ln>
            <a:solidFill>
              <a:schemeClr val="tx1"/>
            </a:solidFill>
          </a:ln>
        </p:spPr>
      </p:pic>
    </p:spTree>
    <p:extLst>
      <p:ext uri="{BB962C8B-B14F-4D97-AF65-F5344CB8AC3E}">
        <p14:creationId xmlns:p14="http://schemas.microsoft.com/office/powerpoint/2010/main" val="1760623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06984" y="441325"/>
            <a:ext cx="9575800" cy="1325563"/>
          </a:xfrm>
        </p:spPr>
        <p:txBody>
          <a:bodyPr>
            <a:normAutofit/>
          </a:bodyPr>
          <a:lstStyle/>
          <a:p>
            <a:r>
              <a:rPr lang="sv-SE" sz="3800" dirty="0">
                <a:latin typeface="Arial" panose="020B0604020202020204" pitchFamily="34" charset="0"/>
                <a:cs typeface="Arial" panose="020B0604020202020204" pitchFamily="34" charset="0"/>
              </a:rPr>
              <a:t>Meddelande om Utskrivningsklar</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stretch>
            <a:fillRect/>
          </a:stretch>
        </p:blipFill>
        <p:spPr>
          <a:xfrm>
            <a:off x="838200" y="1690688"/>
            <a:ext cx="10172700" cy="4343400"/>
          </a:xfrm>
          <a:prstGeom prst="rect">
            <a:avLst/>
          </a:prstGeom>
        </p:spPr>
      </p:pic>
      <p:sp>
        <p:nvSpPr>
          <p:cNvPr id="5" name="Ellips 4"/>
          <p:cNvSpPr/>
          <p:nvPr/>
        </p:nvSpPr>
        <p:spPr>
          <a:xfrm>
            <a:off x="2273300" y="3937000"/>
            <a:ext cx="762000" cy="355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356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br>
              <a:rPr lang="sv-SE" sz="3800" dirty="0">
                <a:latin typeface="Arial" panose="020B0604020202020204" pitchFamily="34" charset="0"/>
                <a:cs typeface="Arial" panose="020B0604020202020204" pitchFamily="34" charset="0"/>
              </a:rPr>
            </a:br>
            <a:r>
              <a:rPr lang="sv-SE" sz="3800" dirty="0">
                <a:latin typeface="Arial" panose="020B0604020202020204" pitchFamily="34" charset="0"/>
                <a:cs typeface="Arial" panose="020B0604020202020204" pitchFamily="34" charset="0"/>
              </a:rPr>
              <a:t>Gemensam målsättning </a:t>
            </a:r>
          </a:p>
        </p:txBody>
      </p:sp>
      <p:sp>
        <p:nvSpPr>
          <p:cNvPr id="3" name="Platshållare för innehåll 2"/>
          <p:cNvSpPr>
            <a:spLocks noGrp="1"/>
          </p:cNvSpPr>
          <p:nvPr>
            <p:ph idx="4294967295"/>
          </p:nvPr>
        </p:nvSpPr>
        <p:spPr>
          <a:xfrm>
            <a:off x="5770563" y="1901825"/>
            <a:ext cx="6421437" cy="4538663"/>
          </a:xfrm>
        </p:spPr>
        <p:txBody>
          <a:bodyPr>
            <a:normAutofit lnSpcReduction="10000"/>
          </a:bodyPr>
          <a:lstStyle/>
          <a:p>
            <a:r>
              <a:rPr lang="sv-SE" sz="2400" dirty="0"/>
              <a:t>Stärka den enskildes rätt till en trygg och effektiv utskrivning</a:t>
            </a:r>
          </a:p>
          <a:p>
            <a:pPr marL="0" indent="0">
              <a:buNone/>
            </a:pPr>
            <a:endParaRPr lang="sv-SE" sz="1100" dirty="0"/>
          </a:p>
          <a:p>
            <a:r>
              <a:rPr lang="sv-SE" sz="2400" dirty="0"/>
              <a:t>Arbetet ska vara </a:t>
            </a:r>
            <a:r>
              <a:rPr lang="sv-SE" sz="2400" u="sng" dirty="0"/>
              <a:t>tillitsskapande</a:t>
            </a:r>
            <a:r>
              <a:rPr lang="sv-SE" sz="2400" dirty="0"/>
              <a:t> och utgå ifrån den enskildes behov </a:t>
            </a:r>
          </a:p>
          <a:p>
            <a:pPr marL="0" indent="0">
              <a:buNone/>
            </a:pPr>
            <a:endParaRPr lang="sv-SE" sz="1100" dirty="0"/>
          </a:p>
          <a:p>
            <a:r>
              <a:rPr lang="sv-SE" sz="2400" dirty="0"/>
              <a:t>Personer som inte längre har behov av slutenvårdens resurser ska omgående kunna skrivas ut därifrån, på ett tryggt och säkert sätt</a:t>
            </a:r>
          </a:p>
          <a:p>
            <a:pPr marL="0" indent="0">
              <a:buNone/>
            </a:pPr>
            <a:endParaRPr lang="sv-SE" sz="1100" dirty="0"/>
          </a:p>
          <a:p>
            <a:r>
              <a:rPr lang="sv-SE" sz="2400" dirty="0"/>
              <a:t>Antalet dagar som enskilda är kvar inom slutenvården efter att de bedömts som utskrivningsklara ska minska</a:t>
            </a:r>
          </a:p>
        </p:txBody>
      </p:sp>
      <p:pic>
        <p:nvPicPr>
          <p:cNvPr id="4" name="Bildobjekt 3"/>
          <p:cNvPicPr>
            <a:picLocks noChangeAspect="1"/>
          </p:cNvPicPr>
          <p:nvPr/>
        </p:nvPicPr>
        <p:blipFill>
          <a:blip r:embed="rId3"/>
          <a:stretch>
            <a:fillRect/>
          </a:stretch>
        </p:blipFill>
        <p:spPr>
          <a:xfrm>
            <a:off x="2670232" y="3725737"/>
            <a:ext cx="2006558" cy="1662401"/>
          </a:xfrm>
          <a:prstGeom prst="rect">
            <a:avLst/>
          </a:prstGeom>
        </p:spPr>
      </p:pic>
      <p:pic>
        <p:nvPicPr>
          <p:cNvPr id="5" name="Bildobjekt 4"/>
          <p:cNvPicPr>
            <a:picLocks noChangeAspect="1"/>
          </p:cNvPicPr>
          <p:nvPr/>
        </p:nvPicPr>
        <p:blipFill>
          <a:blip r:embed="rId4"/>
          <a:stretch>
            <a:fillRect/>
          </a:stretch>
        </p:blipFill>
        <p:spPr>
          <a:xfrm>
            <a:off x="2182224" y="1966244"/>
            <a:ext cx="2366550" cy="1759493"/>
          </a:xfrm>
          <a:prstGeom prst="rect">
            <a:avLst/>
          </a:prstGeom>
        </p:spPr>
      </p:pic>
    </p:spTree>
    <p:extLst>
      <p:ext uri="{BB962C8B-B14F-4D97-AF65-F5344CB8AC3E}">
        <p14:creationId xmlns:p14="http://schemas.microsoft.com/office/powerpoint/2010/main" val="807947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67944"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”Målet är att när den enskilde inte längre har behov av slutenvårdens resurser d.v.s. är utskrivningsklar, omgående ska kunna skrivas ut på ett tryggt och säkert sätt.”</a:t>
            </a:r>
          </a:p>
          <a:p>
            <a:r>
              <a:rPr lang="sv-SE" dirty="0"/>
              <a:t>Men om patienten ändå blir kvar en kortare tid inom slutenvården, kan/ska ”Information vid utskrivning” kompletteras.</a:t>
            </a:r>
          </a:p>
          <a:p>
            <a:r>
              <a:rPr lang="sv-SE" dirty="0"/>
              <a:t>Kommun och Öppenvård kan även begära kompletterade information.</a:t>
            </a:r>
            <a:br>
              <a:rPr lang="sv-SE" dirty="0"/>
            </a:br>
            <a:r>
              <a:rPr lang="sv-SE" dirty="0"/>
              <a:t>Detta görs med ett Adm.meddelande.</a:t>
            </a:r>
          </a:p>
          <a:p>
            <a:r>
              <a:rPr lang="sv-SE" dirty="0"/>
              <a:t>”Information vid utskrivning” redigeras/kompletteras i så fall och skickas på nytt.</a:t>
            </a:r>
          </a:p>
          <a:p>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372533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22300"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Kommun och Öppenvård uppdaterar  </a:t>
            </a:r>
            <a:r>
              <a:rPr lang="sv-SE" dirty="0">
                <a:solidFill>
                  <a:srgbClr val="FF0000"/>
                </a:solidFill>
              </a:rPr>
              <a:t>Checklistan</a:t>
            </a:r>
          </a:p>
          <a:p>
            <a:pPr marL="0" indent="0">
              <a:buNone/>
            </a:pPr>
            <a:endParaRPr lang="sv-SE" sz="2400" dirty="0"/>
          </a:p>
          <a:p>
            <a:r>
              <a:rPr lang="sv-SE" sz="2400" dirty="0"/>
              <a:t>I checklistan markeras om mottagande enheter har insatserna på plats</a:t>
            </a:r>
          </a:p>
          <a:p>
            <a:r>
              <a:rPr lang="sv-SE" sz="2400" dirty="0"/>
              <a:t>Mottagande enheter bekräftar om Nödvändig information mottagits</a:t>
            </a:r>
          </a:p>
          <a:p>
            <a:endParaRPr lang="sv-SE" sz="2400" dirty="0"/>
          </a:p>
          <a:p>
            <a:endParaRPr lang="sv-SE" sz="2400" dirty="0"/>
          </a:p>
          <a:p>
            <a:pPr marL="0" indent="0">
              <a:buNone/>
            </a:pPr>
            <a:endParaRPr lang="sv-SE" sz="2400" dirty="0"/>
          </a:p>
          <a:p>
            <a:pPr marL="0" indent="0">
              <a:buNone/>
            </a:pPr>
            <a:r>
              <a:rPr lang="sv-SE" sz="2400" dirty="0"/>
              <a:t> </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grpSp>
        <p:nvGrpSpPr>
          <p:cNvPr id="10" name="Grupp 9"/>
          <p:cNvGrpSpPr/>
          <p:nvPr/>
        </p:nvGrpSpPr>
        <p:grpSpPr>
          <a:xfrm>
            <a:off x="4111625" y="3486150"/>
            <a:ext cx="7115175" cy="3371850"/>
            <a:chOff x="4111625" y="3486150"/>
            <a:chExt cx="7115175" cy="3371850"/>
          </a:xfrm>
        </p:grpSpPr>
        <p:pic>
          <p:nvPicPr>
            <p:cNvPr id="4" name="Bildobjekt 3"/>
            <p:cNvPicPr>
              <a:picLocks noChangeAspect="1"/>
            </p:cNvPicPr>
            <p:nvPr/>
          </p:nvPicPr>
          <p:blipFill>
            <a:blip r:embed="rId3"/>
            <a:stretch>
              <a:fillRect/>
            </a:stretch>
          </p:blipFill>
          <p:spPr>
            <a:xfrm>
              <a:off x="4111625" y="3486150"/>
              <a:ext cx="7115175" cy="3371850"/>
            </a:xfrm>
            <a:prstGeom prst="rect">
              <a:avLst/>
            </a:prstGeom>
          </p:spPr>
        </p:pic>
        <p:pic>
          <p:nvPicPr>
            <p:cNvPr id="9" name="Bildobjekt 8"/>
            <p:cNvPicPr>
              <a:picLocks noChangeAspect="1"/>
            </p:cNvPicPr>
            <p:nvPr/>
          </p:nvPicPr>
          <p:blipFill>
            <a:blip r:embed="rId4"/>
            <a:stretch>
              <a:fillRect/>
            </a:stretch>
          </p:blipFill>
          <p:spPr>
            <a:xfrm>
              <a:off x="9464675" y="4007645"/>
              <a:ext cx="1466850" cy="714375"/>
            </a:xfrm>
            <a:prstGeom prst="rect">
              <a:avLst/>
            </a:prstGeom>
          </p:spPr>
        </p:pic>
      </p:grpSp>
    </p:spTree>
    <p:extLst>
      <p:ext uri="{BB962C8B-B14F-4D97-AF65-F5344CB8AC3E}">
        <p14:creationId xmlns:p14="http://schemas.microsoft.com/office/powerpoint/2010/main" val="3141517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5752"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Slutenvården skapa </a:t>
            </a:r>
            <a:r>
              <a:rPr lang="sv-SE" dirty="0">
                <a:solidFill>
                  <a:srgbClr val="FF0000"/>
                </a:solidFill>
              </a:rPr>
              <a:t>Utskrivningsmeddelande</a:t>
            </a:r>
          </a:p>
          <a:p>
            <a:pPr marL="0" indent="0">
              <a:buNone/>
            </a:pPr>
            <a:endParaRPr lang="sv-SE" sz="2400" dirty="0"/>
          </a:p>
          <a:p>
            <a:pPr marL="457200" indent="-457200">
              <a:buFont typeface="+mj-lt"/>
              <a:buAutoNum type="arabicPeriod"/>
            </a:pPr>
            <a:r>
              <a:rPr lang="sv-SE" sz="2400" dirty="0"/>
              <a:t>Gå till Meddelande, välj Utskrivning</a:t>
            </a:r>
          </a:p>
          <a:p>
            <a:pPr marL="457200" indent="-457200">
              <a:buFont typeface="+mj-lt"/>
              <a:buAutoNum type="arabicPeriod"/>
            </a:pPr>
            <a:r>
              <a:rPr lang="sv-SE" sz="2400" dirty="0"/>
              <a:t>Fyll i Utskrivningstidpunkt</a:t>
            </a:r>
          </a:p>
          <a:p>
            <a:pPr marL="457200" indent="-457200">
              <a:buFont typeface="+mj-lt"/>
              <a:buAutoNum type="arabicPeriod"/>
            </a:pPr>
            <a:r>
              <a:rPr lang="sv-SE" sz="2400" dirty="0"/>
              <a:t>Gör SparaSänd</a:t>
            </a:r>
            <a:br>
              <a:rPr lang="sv-SE" sz="2400" dirty="0"/>
            </a:br>
            <a:r>
              <a:rPr lang="sv-SE" sz="2400" dirty="0"/>
              <a:t>- Patienten har gått hem</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6" name="Bildobjekt 5"/>
          <p:cNvPicPr>
            <a:picLocks noChangeAspect="1"/>
          </p:cNvPicPr>
          <p:nvPr/>
        </p:nvPicPr>
        <p:blipFill>
          <a:blip r:embed="rId3"/>
          <a:stretch>
            <a:fillRect/>
          </a:stretch>
        </p:blipFill>
        <p:spPr>
          <a:xfrm>
            <a:off x="4960937" y="4452938"/>
            <a:ext cx="5922964" cy="1589088"/>
          </a:xfrm>
          <a:prstGeom prst="rect">
            <a:avLst/>
          </a:prstGeom>
        </p:spPr>
      </p:pic>
    </p:spTree>
    <p:extLst>
      <p:ext uri="{BB962C8B-B14F-4D97-AF65-F5344CB8AC3E}">
        <p14:creationId xmlns:p14="http://schemas.microsoft.com/office/powerpoint/2010/main" val="2035129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127125" y="1812330"/>
            <a:ext cx="10125075" cy="5038725"/>
          </a:xfrm>
          <a:prstGeom prst="rect">
            <a:avLst/>
          </a:prstGeom>
        </p:spPr>
      </p:pic>
      <p:sp>
        <p:nvSpPr>
          <p:cNvPr id="2" name="Rubrik 1"/>
          <p:cNvSpPr>
            <a:spLocks noGrp="1"/>
          </p:cNvSpPr>
          <p:nvPr>
            <p:ph type="title" idx="4294967295"/>
          </p:nvPr>
        </p:nvSpPr>
        <p:spPr>
          <a:xfrm>
            <a:off x="531368" y="390525"/>
            <a:ext cx="9575800" cy="1325563"/>
          </a:xfrm>
        </p:spPr>
        <p:txBody>
          <a:bodyPr>
            <a:normAutofit/>
          </a:bodyPr>
          <a:lstStyle/>
          <a:p>
            <a:r>
              <a:rPr lang="sv-SE" sz="3800" dirty="0">
                <a:latin typeface="Arial" panose="020B0604020202020204" pitchFamily="34" charset="0"/>
                <a:cs typeface="Arial" panose="020B0604020202020204" pitchFamily="34" charset="0"/>
              </a:rPr>
              <a:t>Utskrivningsmeddelande</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Ellips 6"/>
          <p:cNvSpPr/>
          <p:nvPr/>
        </p:nvSpPr>
        <p:spPr>
          <a:xfrm>
            <a:off x="5785961" y="3324225"/>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1</a:t>
            </a:r>
          </a:p>
        </p:txBody>
      </p:sp>
      <p:sp>
        <p:nvSpPr>
          <p:cNvPr id="8" name="Ellips 7"/>
          <p:cNvSpPr/>
          <p:nvPr/>
        </p:nvSpPr>
        <p:spPr>
          <a:xfrm>
            <a:off x="2825115" y="551973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3055620" y="4217194"/>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Tree>
    <p:extLst>
      <p:ext uri="{BB962C8B-B14F-4D97-AF65-F5344CB8AC3E}">
        <p14:creationId xmlns:p14="http://schemas.microsoft.com/office/powerpoint/2010/main" val="2484795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60220" y="1027906"/>
            <a:ext cx="9575800" cy="1325563"/>
          </a:xfrm>
        </p:spPr>
        <p:txBody>
          <a:bodyPr>
            <a:normAutofit/>
          </a:bodyPr>
          <a:lstStyle/>
          <a:p>
            <a:r>
              <a:rPr lang="sv-SE" sz="3800" dirty="0">
                <a:latin typeface="Arial" panose="020B0604020202020204" pitchFamily="34" charset="0"/>
                <a:cs typeface="Arial" panose="020B0604020202020204" pitchFamily="34" charset="0"/>
              </a:rPr>
              <a:t>Övning 6</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3" name="textruta 2"/>
          <p:cNvSpPr txBox="1"/>
          <p:nvPr/>
        </p:nvSpPr>
        <p:spPr>
          <a:xfrm>
            <a:off x="2039815" y="2437604"/>
            <a:ext cx="8115300" cy="2677656"/>
          </a:xfrm>
          <a:prstGeom prst="rect">
            <a:avLst/>
          </a:prstGeom>
          <a:noFill/>
        </p:spPr>
        <p:txBody>
          <a:bodyPr wrap="square" rtlCol="0">
            <a:spAutoFit/>
          </a:bodyPr>
          <a:lstStyle/>
          <a:p>
            <a:pPr marL="457200" lvl="0" indent="-457200">
              <a:buFont typeface="Arial" panose="020B0604020202020204" pitchFamily="34" charset="0"/>
              <a:buChar char="•"/>
            </a:pPr>
            <a:r>
              <a:rPr lang="sv-SE" sz="2800" dirty="0"/>
              <a:t>Sjukhuset skickar Meddelande om utskrivningsklar</a:t>
            </a:r>
          </a:p>
          <a:p>
            <a:pPr marL="457200" lvl="0" indent="-457200">
              <a:buFont typeface="Arial" panose="020B0604020202020204" pitchFamily="34" charset="0"/>
              <a:buChar char="•"/>
            </a:pPr>
            <a:r>
              <a:rPr lang="sv-SE" sz="2800" dirty="0"/>
              <a:t>Sjukhuset uppdaterar Info vid utskrivning</a:t>
            </a:r>
          </a:p>
          <a:p>
            <a:pPr marL="457200" lvl="0" indent="-457200">
              <a:buFont typeface="Arial" panose="020B0604020202020204" pitchFamily="34" charset="0"/>
              <a:buChar char="•"/>
            </a:pPr>
            <a:r>
              <a:rPr lang="sv-SE" sz="2800" dirty="0"/>
              <a:t>Kommun och primärvård studerar informationen från sjukhuset och uppdaterar checklistan</a:t>
            </a:r>
          </a:p>
          <a:p>
            <a:pPr marL="457200" lvl="0" indent="-457200">
              <a:buFont typeface="Arial" panose="020B0604020202020204" pitchFamily="34" charset="0"/>
              <a:buChar char="•"/>
            </a:pPr>
            <a:r>
              <a:rPr lang="sv-SE" sz="2800" dirty="0"/>
              <a:t>Sjukhuset studerar info/svar i Checklista</a:t>
            </a:r>
          </a:p>
          <a:p>
            <a:pPr marL="457200" indent="-457200">
              <a:buFont typeface="Arial" panose="020B0604020202020204" pitchFamily="34" charset="0"/>
              <a:buChar char="•"/>
            </a:pPr>
            <a:r>
              <a:rPr lang="sv-SE" sz="2800" dirty="0"/>
              <a:t>Sjukhuset skickar Utskrivningsmeddelande</a:t>
            </a:r>
          </a:p>
        </p:txBody>
      </p:sp>
    </p:spTree>
    <p:extLst>
      <p:ext uri="{BB962C8B-B14F-4D97-AF65-F5344CB8AC3E}">
        <p14:creationId xmlns:p14="http://schemas.microsoft.com/office/powerpoint/2010/main" val="93805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8AA3812-0199-40CC-8F6E-1AF8D0FD6ABC}"/>
              </a:ext>
            </a:extLst>
          </p:cNvPr>
          <p:cNvSpPr txBox="1"/>
          <p:nvPr/>
        </p:nvSpPr>
        <p:spPr>
          <a:xfrm>
            <a:off x="6534912" y="1840523"/>
            <a:ext cx="4300494" cy="1692771"/>
          </a:xfrm>
          <a:prstGeom prst="rect">
            <a:avLst/>
          </a:prstGeom>
          <a:solidFill>
            <a:schemeClr val="bg1"/>
          </a:solidFill>
        </p:spPr>
        <p:txBody>
          <a:bodyPr wrap="square" rtlCol="0">
            <a:spAutoFit/>
          </a:bodyPr>
          <a:lstStyle/>
          <a:p>
            <a:pPr algn="ctr"/>
            <a:r>
              <a:rPr lang="sv-SE" sz="8000" dirty="0">
                <a:solidFill>
                  <a:schemeClr val="accent1"/>
                </a:solidFill>
              </a:rPr>
              <a:t>Lunch !</a:t>
            </a:r>
            <a:br>
              <a:rPr lang="sv-SE" sz="2400" dirty="0">
                <a:solidFill>
                  <a:schemeClr val="accent1"/>
                </a:solidFill>
              </a:rPr>
            </a:br>
            <a:r>
              <a:rPr lang="sv-SE" sz="2400" dirty="0">
                <a:solidFill>
                  <a:schemeClr val="accent1"/>
                </a:solidFill>
              </a:rPr>
              <a:t> </a:t>
            </a:r>
            <a:endParaRPr lang="sv-SE" dirty="0"/>
          </a:p>
        </p:txBody>
      </p:sp>
    </p:spTree>
    <p:extLst>
      <p:ext uri="{BB962C8B-B14F-4D97-AF65-F5344CB8AC3E}">
        <p14:creationId xmlns:p14="http://schemas.microsoft.com/office/powerpoint/2010/main" val="1350390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92224" y="2228977"/>
            <a:ext cx="4987925" cy="1325563"/>
          </a:xfrm>
        </p:spPr>
        <p:txBody>
          <a:bodyPr>
            <a:normAutofit/>
          </a:bodyPr>
          <a:lstStyle/>
          <a:p>
            <a:r>
              <a:rPr lang="sv-SE" sz="3800" dirty="0">
                <a:latin typeface="Arial" panose="020B0604020202020204" pitchFamily="34" charset="0"/>
                <a:cs typeface="Arial" panose="020B0604020202020204" pitchFamily="34" charset="0"/>
              </a:rPr>
              <a:t>Fika paus</a:t>
            </a: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31017" t="6573" r="4802" b="13698"/>
          <a:stretch/>
        </p:blipFill>
        <p:spPr>
          <a:xfrm>
            <a:off x="6083299" y="1232694"/>
            <a:ext cx="3606801" cy="2984500"/>
          </a:xfrm>
          <a:prstGeom prst="rect">
            <a:avLst/>
          </a:prstGeom>
        </p:spPr>
      </p:pic>
    </p:spTree>
    <p:extLst>
      <p:ext uri="{BB962C8B-B14F-4D97-AF65-F5344CB8AC3E}">
        <p14:creationId xmlns:p14="http://schemas.microsoft.com/office/powerpoint/2010/main" val="2066310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43560"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Dokumentera </a:t>
            </a:r>
            <a:r>
              <a:rPr lang="sv-SE" dirty="0">
                <a:solidFill>
                  <a:srgbClr val="FF0000"/>
                </a:solidFill>
              </a:rPr>
              <a:t>SIP </a:t>
            </a:r>
            <a:r>
              <a:rPr lang="sv-SE" dirty="0"/>
              <a:t>i SAMSA</a:t>
            </a:r>
            <a:r>
              <a:rPr lang="sv-SE" sz="2400" dirty="0"/>
              <a:t>.  Fast vårdkontakt ansvarar för att detta görs.</a:t>
            </a:r>
          </a:p>
          <a:p>
            <a:pPr marL="0" indent="0">
              <a:buNone/>
            </a:pPr>
            <a:endParaRPr lang="sv-SE" sz="2400" dirty="0"/>
          </a:p>
          <a:p>
            <a:pPr marL="457200" indent="-457200">
              <a:buFont typeface="+mj-lt"/>
              <a:buAutoNum type="arabicPeriod"/>
            </a:pPr>
            <a:r>
              <a:rPr lang="sv-SE" sz="2400" dirty="0"/>
              <a:t>Klicka på SIP i huvudmenyn</a:t>
            </a:r>
          </a:p>
          <a:p>
            <a:pPr marL="457200" indent="-457200">
              <a:buFont typeface="+mj-lt"/>
              <a:buAutoNum type="arabicPeriod"/>
            </a:pPr>
            <a:r>
              <a:rPr lang="sv-SE" sz="2400" dirty="0">
                <a:solidFill>
                  <a:schemeClr val="bg1">
                    <a:lumMod val="65000"/>
                  </a:schemeClr>
                </a:solidFill>
              </a:rPr>
              <a:t>Välj Ny </a:t>
            </a:r>
          </a:p>
          <a:p>
            <a:pPr marL="457200" indent="-457200">
              <a:buFont typeface="+mj-lt"/>
              <a:buAutoNum type="arabicPeriod"/>
            </a:pPr>
            <a:r>
              <a:rPr lang="sv-SE" sz="2400" dirty="0">
                <a:solidFill>
                  <a:schemeClr val="bg1">
                    <a:lumMod val="65000"/>
                  </a:schemeClr>
                </a:solidFill>
              </a:rPr>
              <a:t>Registrera Samtycke   (om inte redan registrerat)</a:t>
            </a:r>
          </a:p>
          <a:p>
            <a:pPr marL="457200" indent="-457200">
              <a:buFont typeface="+mj-lt"/>
              <a:buAutoNum type="arabicPeriod"/>
            </a:pPr>
            <a:r>
              <a:rPr lang="sv-SE" sz="2400" dirty="0">
                <a:solidFill>
                  <a:schemeClr val="bg1">
                    <a:lumMod val="65000"/>
                  </a:schemeClr>
                </a:solidFill>
              </a:rPr>
              <a:t>Tyvärr måste vi sedan klicka på SIP / Ny en gång till</a:t>
            </a:r>
          </a:p>
          <a:p>
            <a:pPr marL="457200" indent="-457200">
              <a:buFont typeface="+mj-lt"/>
              <a:buAutoNum type="arabicPeriod"/>
            </a:pPr>
            <a:r>
              <a:rPr lang="sv-SE" sz="2400" dirty="0"/>
              <a:t>Välj deltagande parter/enheter</a:t>
            </a:r>
          </a:p>
          <a:p>
            <a:pPr marL="457200" indent="-457200">
              <a:buFont typeface="+mj-lt"/>
              <a:buAutoNum type="arabicPeriod"/>
            </a:pPr>
            <a:r>
              <a:rPr lang="sv-SE" sz="2400" dirty="0"/>
              <a:t>Registrera överenskomna uppgifter, mål och ansvariga</a:t>
            </a:r>
          </a:p>
          <a:p>
            <a:pPr marL="457200" indent="-457200">
              <a:buFont typeface="+mj-lt"/>
              <a:buAutoNum type="arabicPeriod"/>
            </a:pPr>
            <a:r>
              <a:rPr lang="sv-SE" sz="2400" dirty="0"/>
              <a:t>Gör SparaSänd</a:t>
            </a:r>
          </a:p>
          <a:p>
            <a:pPr marL="457200" indent="-457200">
              <a:buFont typeface="+mj-lt"/>
              <a:buAutoNum type="arabicPeriod"/>
            </a:pPr>
            <a:r>
              <a:rPr lang="sv-SE" sz="2400" dirty="0"/>
              <a:t>Skriv ut SIP och ge till den enskilda, som även kan skriva under</a:t>
            </a:r>
          </a:p>
          <a:p>
            <a:pPr marL="457200" indent="-457200">
              <a:buFont typeface="+mj-lt"/>
              <a:buAutoNum type="arabicPeriod"/>
            </a:pPr>
            <a:r>
              <a:rPr lang="sv-SE" sz="2400" dirty="0"/>
              <a:t>Fast vårdkontakt klickar på Upprätta =&gt; SIP får status Upprättad </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3498212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0" y="1176293"/>
            <a:ext cx="12192000" cy="5521414"/>
          </a:xfrm>
          <a:prstGeom prst="rect">
            <a:avLst/>
          </a:prstGeom>
        </p:spPr>
      </p:pic>
      <p:sp>
        <p:nvSpPr>
          <p:cNvPr id="2" name="Rubrik 1"/>
          <p:cNvSpPr>
            <a:spLocks noGrp="1"/>
          </p:cNvSpPr>
          <p:nvPr>
            <p:ph type="title" idx="4294967295"/>
          </p:nvPr>
        </p:nvSpPr>
        <p:spPr>
          <a:xfrm>
            <a:off x="569913" y="273717"/>
            <a:ext cx="9575800" cy="1325563"/>
          </a:xfrm>
        </p:spPr>
        <p:txBody>
          <a:bodyPr>
            <a:normAutofit/>
          </a:bodyPr>
          <a:lstStyle/>
          <a:p>
            <a:r>
              <a:rPr lang="sv-SE" sz="3800" dirty="0">
                <a:latin typeface="Arial" panose="020B0604020202020204" pitchFamily="34" charset="0"/>
                <a:cs typeface="Arial" panose="020B0604020202020204" pitchFamily="34" charset="0"/>
              </a:rPr>
              <a:t>Samordnad individuell plan (SIP)</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Ellips 6"/>
          <p:cNvSpPr/>
          <p:nvPr/>
        </p:nvSpPr>
        <p:spPr>
          <a:xfrm>
            <a:off x="7231697" y="1564482"/>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1</a:t>
            </a:r>
          </a:p>
        </p:txBody>
      </p:sp>
      <p:sp>
        <p:nvSpPr>
          <p:cNvPr id="8" name="Ellips 7"/>
          <p:cNvSpPr/>
          <p:nvPr/>
        </p:nvSpPr>
        <p:spPr>
          <a:xfrm>
            <a:off x="494665" y="276648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2</a:t>
            </a:r>
          </a:p>
        </p:txBody>
      </p:sp>
      <p:sp>
        <p:nvSpPr>
          <p:cNvPr id="9" name="Ellips 8"/>
          <p:cNvSpPr/>
          <p:nvPr/>
        </p:nvSpPr>
        <p:spPr>
          <a:xfrm>
            <a:off x="9915208" y="2931320"/>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3</a:t>
            </a:r>
          </a:p>
        </p:txBody>
      </p:sp>
      <p:sp>
        <p:nvSpPr>
          <p:cNvPr id="10" name="Ellips 9"/>
          <p:cNvSpPr/>
          <p:nvPr/>
        </p:nvSpPr>
        <p:spPr>
          <a:xfrm>
            <a:off x="742315" y="2931320"/>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4</a:t>
            </a:r>
          </a:p>
        </p:txBody>
      </p:sp>
      <p:sp>
        <p:nvSpPr>
          <p:cNvPr id="11" name="Ellips 10"/>
          <p:cNvSpPr/>
          <p:nvPr/>
        </p:nvSpPr>
        <p:spPr>
          <a:xfrm>
            <a:off x="4677410" y="2282256"/>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5</a:t>
            </a:r>
          </a:p>
        </p:txBody>
      </p:sp>
      <p:sp>
        <p:nvSpPr>
          <p:cNvPr id="12" name="Ellips 11"/>
          <p:cNvSpPr/>
          <p:nvPr/>
        </p:nvSpPr>
        <p:spPr>
          <a:xfrm>
            <a:off x="1912620" y="5838556"/>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6</a:t>
            </a:r>
          </a:p>
        </p:txBody>
      </p:sp>
      <p:sp>
        <p:nvSpPr>
          <p:cNvPr id="13" name="Ellips 12"/>
          <p:cNvSpPr/>
          <p:nvPr/>
        </p:nvSpPr>
        <p:spPr>
          <a:xfrm>
            <a:off x="1967866" y="276648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7</a:t>
            </a:r>
          </a:p>
        </p:txBody>
      </p:sp>
      <p:sp>
        <p:nvSpPr>
          <p:cNvPr id="14" name="Ellips 13"/>
          <p:cNvSpPr/>
          <p:nvPr/>
        </p:nvSpPr>
        <p:spPr>
          <a:xfrm>
            <a:off x="6379528" y="2766488"/>
            <a:ext cx="461010" cy="4079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8</a:t>
            </a:r>
          </a:p>
        </p:txBody>
      </p:sp>
    </p:spTree>
    <p:extLst>
      <p:ext uri="{BB962C8B-B14F-4D97-AF65-F5344CB8AC3E}">
        <p14:creationId xmlns:p14="http://schemas.microsoft.com/office/powerpoint/2010/main" val="2991619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18744" y="3651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dirty="0">
                <a:latin typeface="Arial" panose="020B0604020202020204" pitchFamily="34" charset="0"/>
                <a:cs typeface="Arial" panose="020B0604020202020204" pitchFamily="34" charset="0"/>
              </a:rPr>
              <a:t>SIP - Status</a:t>
            </a:r>
            <a:endParaRPr lang="sv-SE" sz="2400"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a:stretch>
            <a:fillRect/>
          </a:stretch>
        </p:blipFill>
        <p:spPr>
          <a:xfrm>
            <a:off x="4581525" y="757237"/>
            <a:ext cx="5413370" cy="541337"/>
          </a:xfrm>
          <a:prstGeom prst="rect">
            <a:avLst/>
          </a:prstGeom>
        </p:spPr>
      </p:pic>
      <p:sp>
        <p:nvSpPr>
          <p:cNvPr id="6" name="Platshållare för innehåll 2"/>
          <p:cNvSpPr txBox="1">
            <a:spLocks/>
          </p:cNvSpPr>
          <p:nvPr/>
        </p:nvSpPr>
        <p:spPr>
          <a:xfrm>
            <a:off x="1155700" y="1833165"/>
            <a:ext cx="1019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SIP kan</a:t>
            </a:r>
          </a:p>
          <a:p>
            <a:pPr marL="457200" indent="-457200">
              <a:buFont typeface="+mj-lt"/>
              <a:buAutoNum type="arabicPeriod"/>
            </a:pPr>
            <a:r>
              <a:rPr lang="sv-SE" sz="2400" dirty="0"/>
              <a:t>Sparas, efter redigering, ingen notifiering till Inkorgar</a:t>
            </a:r>
          </a:p>
          <a:p>
            <a:pPr marL="457200" indent="-457200">
              <a:buFont typeface="+mj-lt"/>
              <a:buAutoNum type="arabicPeriod"/>
            </a:pPr>
            <a:r>
              <a:rPr lang="sv-SE" sz="2400" dirty="0" err="1"/>
              <a:t>SparaSänd</a:t>
            </a:r>
            <a:r>
              <a:rPr lang="sv-SE" sz="2400" dirty="0"/>
              <a:t>, SIP sparas och deltagande enheter notifieras</a:t>
            </a:r>
          </a:p>
          <a:p>
            <a:pPr marL="457200" indent="-457200">
              <a:buFont typeface="+mj-lt"/>
              <a:buAutoNum type="arabicPeriod"/>
            </a:pPr>
            <a:r>
              <a:rPr lang="sv-SE" sz="2400" b="1" dirty="0"/>
              <a:t>Upprätta</a:t>
            </a:r>
            <a:r>
              <a:rPr lang="sv-SE" sz="2400" dirty="0"/>
              <a:t>. Klicka på Upprätta och SIP får denna status. Därefter kan ingen mer version av </a:t>
            </a:r>
            <a:r>
              <a:rPr lang="sv-SE" sz="2400" dirty="0" err="1"/>
              <a:t>SIPen</a:t>
            </a:r>
            <a:r>
              <a:rPr lang="sv-SE" sz="2400" dirty="0"/>
              <a:t> få status Upprättad.</a:t>
            </a:r>
          </a:p>
          <a:p>
            <a:pPr marL="457200" indent="-457200">
              <a:buFont typeface="+mj-lt"/>
              <a:buAutoNum type="arabicPeriod"/>
            </a:pPr>
            <a:r>
              <a:rPr lang="sv-SE" sz="2400" dirty="0"/>
              <a:t>Man kan sedan redigera samt göra Spara o </a:t>
            </a:r>
            <a:r>
              <a:rPr lang="sv-SE" sz="2400" dirty="0" err="1"/>
              <a:t>SparaSänd</a:t>
            </a:r>
            <a:r>
              <a:rPr lang="sv-SE" sz="2400" dirty="0"/>
              <a:t> igen</a:t>
            </a:r>
          </a:p>
          <a:p>
            <a:pPr marL="457200" indent="-457200">
              <a:buFont typeface="+mj-lt"/>
              <a:buAutoNum type="arabicPeriod"/>
            </a:pPr>
            <a:r>
              <a:rPr lang="sv-SE" sz="2400" b="1" dirty="0"/>
              <a:t>Uppföljd</a:t>
            </a:r>
            <a:r>
              <a:rPr lang="sv-SE" sz="2400" dirty="0"/>
              <a:t>. Klicka på Följ upp och SIP får status Uppföljd. Flera versionen av </a:t>
            </a:r>
            <a:r>
              <a:rPr lang="sv-SE" sz="2400" dirty="0" err="1"/>
              <a:t>SIPen</a:t>
            </a:r>
            <a:r>
              <a:rPr lang="sv-SE" sz="2400" dirty="0"/>
              <a:t> kan få denna status. Det går enbart att klicka på Följa upp om det finns en upprättad version.</a:t>
            </a:r>
          </a:p>
          <a:p>
            <a:pPr marL="457200" indent="-457200">
              <a:buFont typeface="+mj-lt"/>
              <a:buAutoNum type="arabicPeriod"/>
            </a:pPr>
            <a:r>
              <a:rPr lang="sv-SE" sz="2400" b="1" dirty="0"/>
              <a:t>Avsluta.</a:t>
            </a:r>
            <a:r>
              <a:rPr lang="sv-SE" sz="2400" dirty="0"/>
              <a:t> Klicka på Avsluta och SIP får denna status. Det går att avsluta en SIP när som helst. Samtliga deltagande parter kan avsluta SIP.</a:t>
            </a:r>
            <a:endParaRPr lang="sv-SE" sz="2400" b="1" dirty="0"/>
          </a:p>
          <a:p>
            <a:pPr marL="457200" indent="-457200">
              <a:buFont typeface="+mj-lt"/>
              <a:buAutoNum type="arabicPeriod"/>
            </a:pPr>
            <a:endParaRPr lang="sv-SE" sz="2400" dirty="0"/>
          </a:p>
          <a:p>
            <a:pPr marL="457200" indent="-457200">
              <a:buFont typeface="+mj-lt"/>
              <a:buAutoNum type="arabicPeriod"/>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84007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4294967295"/>
          </p:nvPr>
        </p:nvSpPr>
        <p:spPr>
          <a:xfrm>
            <a:off x="6757003" y="2184400"/>
            <a:ext cx="4510087" cy="2835275"/>
          </a:xfrm>
        </p:spPr>
        <p:txBody>
          <a:bodyPr>
            <a:normAutofit/>
          </a:bodyPr>
          <a:lstStyle/>
          <a:p>
            <a:pPr marL="0" indent="0">
              <a:buNone/>
            </a:pPr>
            <a:r>
              <a:rPr lang="sv-SE" sz="2400" dirty="0"/>
              <a:t>Större fokus på samverkan mellan slutenvård, kommun och öppenvård med individens behov som utgångspunkt</a:t>
            </a:r>
          </a:p>
        </p:txBody>
      </p:sp>
      <p:grpSp>
        <p:nvGrpSpPr>
          <p:cNvPr id="15" name="Grupp 14"/>
          <p:cNvGrpSpPr/>
          <p:nvPr/>
        </p:nvGrpSpPr>
        <p:grpSpPr>
          <a:xfrm>
            <a:off x="1727200" y="977106"/>
            <a:ext cx="4596841" cy="4043108"/>
            <a:chOff x="6096000" y="2011866"/>
            <a:chExt cx="4596841" cy="4043108"/>
          </a:xfrm>
        </p:grpSpPr>
        <p:pic>
          <p:nvPicPr>
            <p:cNvPr id="5" name="Bildobjekt 4"/>
            <p:cNvPicPr>
              <a:picLocks noChangeAspect="1"/>
            </p:cNvPicPr>
            <p:nvPr/>
          </p:nvPicPr>
          <p:blipFill>
            <a:blip r:embed="rId3"/>
            <a:stretch>
              <a:fillRect/>
            </a:stretch>
          </p:blipFill>
          <p:spPr>
            <a:xfrm>
              <a:off x="7153777" y="2011866"/>
              <a:ext cx="2481287" cy="2481287"/>
            </a:xfrm>
            <a:prstGeom prst="rect">
              <a:avLst/>
            </a:prstGeom>
          </p:spPr>
        </p:pic>
        <p:pic>
          <p:nvPicPr>
            <p:cNvPr id="6" name="Bildobjekt 5"/>
            <p:cNvPicPr>
              <a:picLocks noChangeAspect="1"/>
            </p:cNvPicPr>
            <p:nvPr/>
          </p:nvPicPr>
          <p:blipFill>
            <a:blip r:embed="rId4"/>
            <a:stretch>
              <a:fillRect/>
            </a:stretch>
          </p:blipFill>
          <p:spPr>
            <a:xfrm>
              <a:off x="6096000" y="3500689"/>
              <a:ext cx="2481287" cy="2481287"/>
            </a:xfrm>
            <a:prstGeom prst="rect">
              <a:avLst/>
            </a:prstGeom>
          </p:spPr>
        </p:pic>
        <p:pic>
          <p:nvPicPr>
            <p:cNvPr id="7" name="Bildobjekt 6"/>
            <p:cNvPicPr>
              <a:picLocks noChangeAspect="1"/>
            </p:cNvPicPr>
            <p:nvPr/>
          </p:nvPicPr>
          <p:blipFill>
            <a:blip r:embed="rId5"/>
            <a:stretch>
              <a:fillRect/>
            </a:stretch>
          </p:blipFill>
          <p:spPr>
            <a:xfrm>
              <a:off x="8211554" y="3573687"/>
              <a:ext cx="2481287" cy="2481287"/>
            </a:xfrm>
            <a:prstGeom prst="rect">
              <a:avLst/>
            </a:prstGeom>
          </p:spPr>
        </p:pic>
        <p:sp>
          <p:nvSpPr>
            <p:cNvPr id="11" name="textruta 10"/>
            <p:cNvSpPr txBox="1"/>
            <p:nvPr/>
          </p:nvSpPr>
          <p:spPr>
            <a:xfrm>
              <a:off x="7907867" y="2946400"/>
              <a:ext cx="904415" cy="369332"/>
            </a:xfrm>
            <a:prstGeom prst="rect">
              <a:avLst/>
            </a:prstGeom>
            <a:noFill/>
          </p:spPr>
          <p:txBody>
            <a:bodyPr wrap="none" rtlCol="0">
              <a:spAutoFit/>
            </a:bodyPr>
            <a:lstStyle/>
            <a:p>
              <a:r>
                <a:rPr lang="sv-SE" dirty="0"/>
                <a:t>Sjukhus</a:t>
              </a:r>
            </a:p>
          </p:txBody>
        </p:sp>
        <p:sp>
          <p:nvSpPr>
            <p:cNvPr id="12" name="textruta 11"/>
            <p:cNvSpPr txBox="1"/>
            <p:nvPr/>
          </p:nvSpPr>
          <p:spPr>
            <a:xfrm>
              <a:off x="8934747" y="4556666"/>
              <a:ext cx="1034899" cy="369332"/>
            </a:xfrm>
            <a:prstGeom prst="rect">
              <a:avLst/>
            </a:prstGeom>
            <a:noFill/>
          </p:spPr>
          <p:txBody>
            <a:bodyPr wrap="none" rtlCol="0">
              <a:spAutoFit/>
            </a:bodyPr>
            <a:lstStyle/>
            <a:p>
              <a:r>
                <a:rPr lang="sv-SE" dirty="0"/>
                <a:t>Kommun</a:t>
              </a:r>
            </a:p>
          </p:txBody>
        </p:sp>
        <p:sp>
          <p:nvSpPr>
            <p:cNvPr id="13" name="textruta 12"/>
            <p:cNvSpPr txBox="1"/>
            <p:nvPr/>
          </p:nvSpPr>
          <p:spPr>
            <a:xfrm>
              <a:off x="6629848" y="4556666"/>
              <a:ext cx="1224246" cy="369332"/>
            </a:xfrm>
            <a:prstGeom prst="rect">
              <a:avLst/>
            </a:prstGeom>
            <a:noFill/>
          </p:spPr>
          <p:txBody>
            <a:bodyPr wrap="none" rtlCol="0">
              <a:spAutoFit/>
            </a:bodyPr>
            <a:lstStyle/>
            <a:p>
              <a:r>
                <a:rPr lang="sv-SE" dirty="0"/>
                <a:t>Öppenvård</a:t>
              </a:r>
            </a:p>
          </p:txBody>
        </p:sp>
        <p:pic>
          <p:nvPicPr>
            <p:cNvPr id="14" name="Bildobjekt 13"/>
            <p:cNvPicPr>
              <a:picLocks noChangeAspect="1"/>
            </p:cNvPicPr>
            <p:nvPr/>
          </p:nvPicPr>
          <p:blipFill>
            <a:blip r:embed="rId6"/>
            <a:stretch>
              <a:fillRect/>
            </a:stretch>
          </p:blipFill>
          <p:spPr>
            <a:xfrm>
              <a:off x="8016600" y="3504126"/>
              <a:ext cx="742684" cy="1777572"/>
            </a:xfrm>
            <a:prstGeom prst="rect">
              <a:avLst/>
            </a:prstGeom>
          </p:spPr>
        </p:pic>
      </p:grpSp>
    </p:spTree>
    <p:extLst>
      <p:ext uri="{BB962C8B-B14F-4D97-AF65-F5344CB8AC3E}">
        <p14:creationId xmlns:p14="http://schemas.microsoft.com/office/powerpoint/2010/main" val="3178730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67944" y="450469"/>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FF0000"/>
                </a:solidFill>
              </a:rPr>
              <a:t>Kalla till uppföljning av SIP.  </a:t>
            </a:r>
            <a:br>
              <a:rPr lang="sv-SE" sz="2400" dirty="0">
                <a:solidFill>
                  <a:srgbClr val="FF0000"/>
                </a:solidFill>
              </a:rPr>
            </a:br>
            <a:r>
              <a:rPr lang="sv-SE" sz="2400" dirty="0"/>
              <a:t>Fast vårdkontakt eller annan person utsedd på SIP-möte, ansvarar för att detta görs.</a:t>
            </a:r>
          </a:p>
          <a:p>
            <a:pPr marL="0" indent="0">
              <a:buNone/>
            </a:pPr>
            <a:endParaRPr lang="sv-SE" sz="2400" dirty="0"/>
          </a:p>
          <a:p>
            <a:r>
              <a:rPr lang="sv-SE" sz="2400" dirty="0"/>
              <a:t>Klicka på SIP i huvudmenyn</a:t>
            </a:r>
          </a:p>
          <a:p>
            <a:r>
              <a:rPr lang="sv-SE" sz="2400" dirty="0"/>
              <a:t>Fyll i fliken Möte och skicka en Mötesbokning </a:t>
            </a:r>
          </a:p>
          <a:p>
            <a:r>
              <a:rPr lang="sv-SE" sz="2400" dirty="0"/>
              <a:t>Markera att det gäller uppföljning  </a:t>
            </a:r>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4" name="Bildobjekt 3"/>
          <p:cNvPicPr>
            <a:picLocks noChangeAspect="1"/>
          </p:cNvPicPr>
          <p:nvPr/>
        </p:nvPicPr>
        <p:blipFill>
          <a:blip r:embed="rId3"/>
          <a:stretch>
            <a:fillRect/>
          </a:stretch>
        </p:blipFill>
        <p:spPr>
          <a:xfrm>
            <a:off x="2874962" y="4759324"/>
            <a:ext cx="8244376" cy="1184275"/>
          </a:xfrm>
          <a:prstGeom prst="rect">
            <a:avLst/>
          </a:prstGeom>
          <a:ln>
            <a:solidFill>
              <a:schemeClr val="tx1"/>
            </a:solidFill>
          </a:ln>
        </p:spPr>
      </p:pic>
      <p:sp>
        <p:nvSpPr>
          <p:cNvPr id="6" name="Ellips 5"/>
          <p:cNvSpPr/>
          <p:nvPr/>
        </p:nvSpPr>
        <p:spPr>
          <a:xfrm>
            <a:off x="6578600" y="5524499"/>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1043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136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FF0000"/>
                </a:solidFill>
              </a:rPr>
              <a:t>Uppdatera/Följa upp SIP</a:t>
            </a:r>
            <a:r>
              <a:rPr lang="sv-SE" sz="2400" dirty="0">
                <a:solidFill>
                  <a:srgbClr val="FF0000"/>
                </a:solidFill>
              </a:rPr>
              <a:t> </a:t>
            </a:r>
            <a:r>
              <a:rPr lang="sv-SE" sz="2400" dirty="0"/>
              <a:t>i SAMSA.  Fast vårdkontakt ansvarar för att detta görs.</a:t>
            </a:r>
          </a:p>
          <a:p>
            <a:pPr marL="0" indent="0">
              <a:buNone/>
            </a:pPr>
            <a:endParaRPr lang="sv-SE" sz="2400" dirty="0"/>
          </a:p>
          <a:p>
            <a:pPr marL="0" indent="0">
              <a:buNone/>
            </a:pPr>
            <a:r>
              <a:rPr lang="sv-SE" sz="2400" dirty="0"/>
              <a:t>Om den enskilde redan har en SIP</a:t>
            </a:r>
          </a:p>
          <a:p>
            <a:r>
              <a:rPr lang="sv-SE" sz="2400" dirty="0"/>
              <a:t>Välj redigera SIP</a:t>
            </a:r>
          </a:p>
          <a:p>
            <a:r>
              <a:rPr lang="sv-SE" sz="2400" dirty="0"/>
              <a:t>Registrera Samtycke   (om inte redan registrerat)</a:t>
            </a:r>
          </a:p>
          <a:p>
            <a:r>
              <a:rPr lang="sv-SE" sz="2400" dirty="0"/>
              <a:t>Välj/uppdatera deltagande parter/enheter</a:t>
            </a:r>
          </a:p>
          <a:p>
            <a:r>
              <a:rPr lang="sv-SE" sz="2400" dirty="0"/>
              <a:t>Registrera överenskomna uppgifter, mål och ansvariga</a:t>
            </a:r>
          </a:p>
          <a:p>
            <a:r>
              <a:rPr lang="sv-SE" sz="2400" dirty="0"/>
              <a:t>Gör SparaSänd    =&gt; SIP får status Sparad</a:t>
            </a:r>
          </a:p>
          <a:p>
            <a:r>
              <a:rPr lang="sv-SE" sz="2400" dirty="0"/>
              <a:t>Skriv ut SIP och de till den enskilda, som även kan skriva under</a:t>
            </a:r>
          </a:p>
          <a:p>
            <a:r>
              <a:rPr lang="sv-SE" sz="2400" dirty="0"/>
              <a:t>Fast vårdkontakt klickar på </a:t>
            </a:r>
            <a:r>
              <a:rPr lang="sv-SE" sz="2400" dirty="0" err="1"/>
              <a:t>FöljUpp</a:t>
            </a:r>
            <a:r>
              <a:rPr lang="sv-SE" sz="2400" dirty="0"/>
              <a:t> =&gt; SIP får status Uppföljd </a:t>
            </a:r>
          </a:p>
          <a:p>
            <a:pPr marL="914400" lvl="1" indent="-457200">
              <a:buFont typeface="+mj-lt"/>
              <a:buAutoNum type="arabicPeriod"/>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465434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9232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SIP-möte efter hemgång</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Dokumentera </a:t>
            </a:r>
            <a:r>
              <a:rPr lang="sv-SE" dirty="0">
                <a:solidFill>
                  <a:srgbClr val="FF0000"/>
                </a:solidFill>
              </a:rPr>
              <a:t>Avsluta</a:t>
            </a:r>
            <a:r>
              <a:rPr lang="sv-SE" dirty="0"/>
              <a:t> </a:t>
            </a:r>
            <a:r>
              <a:rPr lang="sv-SE" dirty="0">
                <a:solidFill>
                  <a:srgbClr val="FF0000"/>
                </a:solidFill>
              </a:rPr>
              <a:t>SIP</a:t>
            </a:r>
            <a:r>
              <a:rPr lang="sv-SE" sz="2400" dirty="0"/>
              <a:t>.</a:t>
            </a:r>
            <a:r>
              <a:rPr lang="sv-SE" sz="2400" dirty="0">
                <a:solidFill>
                  <a:srgbClr val="FF0000"/>
                </a:solidFill>
              </a:rPr>
              <a:t>  </a:t>
            </a:r>
            <a:r>
              <a:rPr lang="sv-SE" sz="2400" dirty="0"/>
              <a:t>Fast vårdkontakt ansvarar för att detta görs.</a:t>
            </a:r>
          </a:p>
          <a:p>
            <a:pPr marL="0" indent="0">
              <a:buNone/>
            </a:pPr>
            <a:endParaRPr lang="sv-SE" sz="2400" dirty="0"/>
          </a:p>
          <a:p>
            <a:pPr marL="0" indent="0">
              <a:buNone/>
            </a:pPr>
            <a:r>
              <a:rPr lang="sv-SE" sz="2400" dirty="0"/>
              <a:t>Om den enskilde inte längre har behov av en SIP eller inte längre vill delta.</a:t>
            </a:r>
          </a:p>
          <a:p>
            <a:r>
              <a:rPr lang="sv-SE" sz="2400" dirty="0"/>
              <a:t>Klicka på Avsluta =&gt; SIP får status Avslutad </a:t>
            </a:r>
          </a:p>
          <a:p>
            <a:pPr marL="914400" lvl="1" indent="-457200">
              <a:buFont typeface="+mj-lt"/>
              <a:buAutoNum type="arabicPeriod"/>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327470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60220" y="738583"/>
            <a:ext cx="9575800" cy="1325563"/>
          </a:xfrm>
        </p:spPr>
        <p:txBody>
          <a:bodyPr>
            <a:normAutofit/>
          </a:bodyPr>
          <a:lstStyle/>
          <a:p>
            <a:r>
              <a:rPr lang="sv-SE" sz="3800" dirty="0">
                <a:latin typeface="Arial" panose="020B0604020202020204" pitchFamily="34" charset="0"/>
                <a:cs typeface="Arial" panose="020B0604020202020204" pitchFamily="34" charset="0"/>
              </a:rPr>
              <a:t>Övning 7</a:t>
            </a:r>
          </a:p>
        </p:txBody>
      </p:sp>
      <p:sp>
        <p:nvSpPr>
          <p:cNvPr id="5"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8" name="Platshållare för innehåll 2"/>
          <p:cNvSpPr txBox="1">
            <a:spLocks/>
          </p:cNvSpPr>
          <p:nvPr/>
        </p:nvSpPr>
        <p:spPr>
          <a:xfrm>
            <a:off x="1760220" y="16906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9" name="Platshållare för innehåll 2"/>
          <p:cNvSpPr txBox="1">
            <a:spLocks/>
          </p:cNvSpPr>
          <p:nvPr/>
        </p:nvSpPr>
        <p:spPr>
          <a:xfrm>
            <a:off x="1760220" y="1690688"/>
            <a:ext cx="9073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endParaRPr lang="sv-SE" sz="2400" dirty="0"/>
          </a:p>
        </p:txBody>
      </p:sp>
      <p:sp>
        <p:nvSpPr>
          <p:cNvPr id="10" name="Platshållare för innehåll 2"/>
          <p:cNvSpPr txBox="1">
            <a:spLocks/>
          </p:cNvSpPr>
          <p:nvPr/>
        </p:nvSpPr>
        <p:spPr>
          <a:xfrm>
            <a:off x="1760220" y="1112041"/>
            <a:ext cx="10165080" cy="5326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b="1" dirty="0"/>
          </a:p>
          <a:p>
            <a:endParaRPr lang="sv-SE" sz="2400" dirty="0"/>
          </a:p>
        </p:txBody>
      </p:sp>
      <p:sp>
        <p:nvSpPr>
          <p:cNvPr id="6" name="textruta 5"/>
          <p:cNvSpPr txBox="1"/>
          <p:nvPr/>
        </p:nvSpPr>
        <p:spPr>
          <a:xfrm>
            <a:off x="2250831" y="2064146"/>
            <a:ext cx="9272954" cy="1815882"/>
          </a:xfrm>
          <a:prstGeom prst="rect">
            <a:avLst/>
          </a:prstGeom>
          <a:noFill/>
        </p:spPr>
        <p:txBody>
          <a:bodyPr wrap="square" rtlCol="0">
            <a:spAutoFit/>
          </a:bodyPr>
          <a:lstStyle/>
          <a:p>
            <a:pPr marL="457200" lvl="0" indent="-457200">
              <a:buFont typeface="Arial" panose="020B0604020202020204" pitchFamily="34" charset="0"/>
              <a:buChar char="•"/>
            </a:pPr>
            <a:r>
              <a:rPr lang="sv-SE" sz="2800"/>
              <a:t>Primärvården uppdatera SIP och upprättar den</a:t>
            </a:r>
          </a:p>
          <a:p>
            <a:pPr marL="457200" lvl="0" indent="-457200">
              <a:buFont typeface="Arial" panose="020B0604020202020204" pitchFamily="34" charset="0"/>
              <a:buChar char="•"/>
            </a:pPr>
            <a:r>
              <a:rPr lang="sv-SE" sz="2800"/>
              <a:t>Alla studerar Inkorgarna</a:t>
            </a:r>
          </a:p>
          <a:p>
            <a:pPr marL="457200" lvl="0" indent="-457200">
              <a:buFont typeface="Arial" panose="020B0604020202020204" pitchFamily="34" charset="0"/>
              <a:buChar char="•"/>
            </a:pPr>
            <a:r>
              <a:rPr lang="sv-SE" sz="2800"/>
              <a:t>Primärvården kallar till uppföljningsmöte</a:t>
            </a:r>
          </a:p>
          <a:p>
            <a:pPr marL="457200" indent="-457200">
              <a:buFont typeface="Arial" panose="020B0604020202020204" pitchFamily="34" charset="0"/>
              <a:buChar char="•"/>
            </a:pPr>
            <a:r>
              <a:rPr lang="sv-SE" sz="2800"/>
              <a:t>Primärvården uppdatera SIP och markerar den Uppföljd</a:t>
            </a:r>
            <a:endParaRPr lang="sv-SE" sz="2800" dirty="0"/>
          </a:p>
        </p:txBody>
      </p:sp>
    </p:spTree>
    <p:extLst>
      <p:ext uri="{BB962C8B-B14F-4D97-AF65-F5344CB8AC3E}">
        <p14:creationId xmlns:p14="http://schemas.microsoft.com/office/powerpoint/2010/main" val="1447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80136" y="279781"/>
            <a:ext cx="9575800" cy="1325563"/>
          </a:xfrm>
        </p:spPr>
        <p:txBody>
          <a:bodyPr>
            <a:normAutofit fontScale="90000"/>
          </a:bodyPr>
          <a:lstStyle/>
          <a:p>
            <a:r>
              <a:rPr lang="sv-SE" sz="3800" dirty="0">
                <a:latin typeface="Arial" panose="020B0604020202020204" pitchFamily="34" charset="0"/>
                <a:cs typeface="Arial" panose="020B0604020202020204" pitchFamily="34" charset="0"/>
              </a:rPr>
              <a:t>Slutenvårdsärende med behov av samordning</a:t>
            </a:r>
            <a:br>
              <a:rPr lang="sv-SE" sz="3800" dirty="0">
                <a:latin typeface="Arial" panose="020B0604020202020204" pitchFamily="34" charset="0"/>
                <a:cs typeface="Arial" panose="020B0604020202020204" pitchFamily="34" charset="0"/>
              </a:rPr>
            </a:br>
            <a:r>
              <a:rPr lang="sv-SE" sz="3800" dirty="0">
                <a:latin typeface="Arial" panose="020B0604020202020204" pitchFamily="34" charset="0"/>
                <a:cs typeface="Arial" panose="020B0604020202020204" pitchFamily="34" charset="0"/>
              </a:rPr>
              <a:t>med SIP-möte på sjukhuset</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Hanteringen i SAMSA är den samma, men som repetition går vi igenom stegen igen.</a:t>
            </a:r>
          </a:p>
          <a:p>
            <a:pPr marL="0" indent="0">
              <a:buNone/>
            </a:pPr>
            <a:endParaRPr lang="sv-SE" sz="2400" dirty="0"/>
          </a:p>
          <a:p>
            <a:pPr marL="457200" indent="-457200">
              <a:buFont typeface="+mj-lt"/>
              <a:buAutoNum type="arabicPeriod"/>
            </a:pPr>
            <a:r>
              <a:rPr lang="sv-SE" sz="2400" dirty="0"/>
              <a:t>Vårdbegäran		kommun eller öppenvård</a:t>
            </a:r>
          </a:p>
          <a:p>
            <a:pPr marL="914400" lvl="1" indent="-457200">
              <a:buFont typeface="+mj-lt"/>
              <a:buAutoNum type="arabicPeriod"/>
            </a:pPr>
            <a:r>
              <a:rPr lang="sv-SE" sz="2000" dirty="0"/>
              <a:t>Samtycke</a:t>
            </a:r>
          </a:p>
          <a:p>
            <a:pPr marL="914400" lvl="1" indent="-457200">
              <a:buFont typeface="+mj-lt"/>
              <a:buAutoNum type="arabicPeriod"/>
            </a:pPr>
            <a:r>
              <a:rPr lang="sv-SE" sz="2000" dirty="0"/>
              <a:t>Kontakter </a:t>
            </a:r>
          </a:p>
          <a:p>
            <a:pPr marL="457200" indent="-457200">
              <a:buFont typeface="+mj-lt"/>
              <a:buAutoNum type="arabicPeriod"/>
            </a:pPr>
            <a:r>
              <a:rPr lang="sv-SE" sz="2400" dirty="0"/>
              <a:t>Inskrivningsmeddelande	slutenvården</a:t>
            </a:r>
          </a:p>
          <a:p>
            <a:pPr marL="457200" indent="-457200">
              <a:buFont typeface="+mj-lt"/>
              <a:buAutoNum type="arabicPeriod"/>
            </a:pPr>
            <a:r>
              <a:rPr lang="sv-SE" sz="2400" dirty="0"/>
              <a:t>Planering			slutenvården skapar meddelandet, alla fyller på</a:t>
            </a:r>
          </a:p>
          <a:p>
            <a:pPr marL="457200" indent="-457200">
              <a:buFont typeface="+mj-lt"/>
              <a:buAutoNum type="arabicPeriod"/>
            </a:pPr>
            <a:r>
              <a:rPr lang="sv-SE" sz="2400" dirty="0"/>
              <a:t>Fast vårdkontakt utses	öppenvården</a:t>
            </a:r>
          </a:p>
          <a:p>
            <a:pPr marL="914400" lvl="1" indent="-457200">
              <a:buFont typeface="+mj-lt"/>
              <a:buAutoNum type="arabicPeriod"/>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3479013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494792" y="267589"/>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med SIP-möte på sjukhuset</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I samråd inkl. med patienten, beslutas att SIP-möte ska hållas före hemgång</a:t>
            </a:r>
          </a:p>
          <a:p>
            <a:pPr marL="0" indent="0">
              <a:buNone/>
            </a:pPr>
            <a:endParaRPr lang="sv-SE" sz="2400" dirty="0"/>
          </a:p>
          <a:p>
            <a:pPr marL="457200" indent="-457200">
              <a:buFont typeface="+mj-lt"/>
              <a:buAutoNum type="arabicPeriod" startAt="5"/>
            </a:pPr>
            <a:r>
              <a:rPr lang="sv-SE" sz="2400" dirty="0"/>
              <a:t>Fast vårdkontakt kallar till SIP-möte</a:t>
            </a:r>
            <a:endParaRPr lang="sv-SE" sz="2000" dirty="0"/>
          </a:p>
          <a:p>
            <a:pPr marL="457200" lvl="1" indent="0">
              <a:buNone/>
            </a:pPr>
            <a:r>
              <a:rPr lang="sv-SE" sz="2000" dirty="0"/>
              <a:t>OBS! Mötesbokning i SIP delen av SAMSA </a:t>
            </a:r>
            <a:br>
              <a:rPr lang="sv-SE" sz="2000" dirty="0"/>
            </a:br>
            <a:endParaRPr lang="sv-SE" sz="2000" dirty="0"/>
          </a:p>
          <a:p>
            <a:pPr marL="457200" indent="-457200">
              <a:buFont typeface="+mj-lt"/>
              <a:buAutoNum type="arabicPeriod" startAt="5"/>
            </a:pPr>
            <a:r>
              <a:rPr lang="sv-SE" sz="2400" dirty="0"/>
              <a:t>SIP-möte hålls på sjukhuset</a:t>
            </a:r>
          </a:p>
          <a:p>
            <a:pPr marL="457200" indent="-457200">
              <a:buFont typeface="+mj-lt"/>
              <a:buAutoNum type="arabicPeriod" startAt="5"/>
            </a:pPr>
            <a:r>
              <a:rPr lang="sv-SE" sz="2400" dirty="0"/>
              <a:t>Beslutade mål och insatser dokumenteras i SIP</a:t>
            </a:r>
          </a:p>
          <a:p>
            <a:pPr marL="914400" lvl="1" indent="-457200">
              <a:buFont typeface="+mj-lt"/>
              <a:buAutoNum type="arabicPeriod"/>
            </a:pPr>
            <a:r>
              <a:rPr lang="sv-SE" sz="2000" dirty="0"/>
              <a:t>Redigera SIP</a:t>
            </a:r>
          </a:p>
          <a:p>
            <a:pPr marL="914400" lvl="1" indent="-457200">
              <a:buFont typeface="+mj-lt"/>
              <a:buAutoNum type="arabicPeriod"/>
            </a:pPr>
            <a:r>
              <a:rPr lang="sv-SE" sz="2000" dirty="0"/>
              <a:t>Redigera deltagande parter  (behöver inte vara de samma som i ärendet)</a:t>
            </a:r>
          </a:p>
          <a:p>
            <a:pPr marL="914400" lvl="1" indent="-457200">
              <a:buFont typeface="+mj-lt"/>
              <a:buAutoNum type="arabicPeriod"/>
            </a:pPr>
            <a:r>
              <a:rPr lang="sv-SE" sz="2000" dirty="0"/>
              <a:t>SparaSänd</a:t>
            </a:r>
          </a:p>
          <a:p>
            <a:pPr marL="914400" lvl="1" indent="-457200">
              <a:buFont typeface="+mj-lt"/>
              <a:buAutoNum type="arabicPeriod"/>
            </a:pPr>
            <a:r>
              <a:rPr lang="sv-SE" sz="2000" dirty="0"/>
              <a:t>Klicka på Upprätta  (om inte SIPen varit upprättad tidigare)</a:t>
            </a:r>
          </a:p>
          <a:p>
            <a:pPr marL="914400" lvl="1" indent="-457200">
              <a:buFont typeface="+mj-lt"/>
              <a:buAutoNum type="arabicPeriod"/>
            </a:pPr>
            <a:endParaRPr lang="sv-SE" sz="2000" dirty="0"/>
          </a:p>
          <a:p>
            <a:pPr marL="914400" lvl="1" indent="-457200">
              <a:buFont typeface="+mj-lt"/>
              <a:buAutoNum type="arabicPeriod"/>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667050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1368" y="365125"/>
            <a:ext cx="9575800" cy="1325563"/>
          </a:xfrm>
        </p:spPr>
        <p:txBody>
          <a:bodyPr>
            <a:normAutofit/>
          </a:bodyPr>
          <a:lstStyle/>
          <a:p>
            <a:r>
              <a:rPr lang="sv-SE" sz="2800" dirty="0">
                <a:latin typeface="Arial" panose="020B0604020202020204" pitchFamily="34" charset="0"/>
                <a:cs typeface="Arial" panose="020B0604020202020204" pitchFamily="34" charset="0"/>
              </a:rPr>
              <a:t>Slutenvårdsärende med behov av samordning</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med SIP-möte på sjukhuset</a:t>
            </a: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457200" indent="-457200">
              <a:buFont typeface="+mj-lt"/>
              <a:buAutoNum type="arabicPeriod" startAt="8"/>
            </a:pPr>
            <a:r>
              <a:rPr lang="sv-SE" sz="2400" dirty="0"/>
              <a:t>Slutför Planering				alla</a:t>
            </a:r>
          </a:p>
          <a:p>
            <a:pPr marL="457200" indent="-457200">
              <a:buFont typeface="+mj-lt"/>
              <a:buAutoNum type="arabicPeriod" startAt="8"/>
            </a:pPr>
            <a:r>
              <a:rPr lang="sv-SE" sz="2400" dirty="0"/>
              <a:t>Skapa Information vid utskrivning	slutenvården</a:t>
            </a:r>
          </a:p>
          <a:p>
            <a:pPr marL="457200" indent="-457200">
              <a:buFont typeface="+mj-lt"/>
              <a:buAutoNum type="arabicPeriod" startAt="8"/>
            </a:pPr>
            <a:r>
              <a:rPr lang="sv-SE" sz="2400" dirty="0"/>
              <a:t>Skicka Utskrivningsklar			slutenvården</a:t>
            </a:r>
          </a:p>
          <a:p>
            <a:pPr marL="457200" indent="-457200">
              <a:buFont typeface="+mj-lt"/>
              <a:buAutoNum type="arabicPeriod" startAt="8"/>
            </a:pPr>
            <a:r>
              <a:rPr lang="sv-SE" sz="2400" dirty="0"/>
              <a:t>Uppdatera checklistan			alla</a:t>
            </a:r>
          </a:p>
          <a:p>
            <a:pPr marL="457200" indent="-457200">
              <a:buFont typeface="+mj-lt"/>
              <a:buAutoNum type="arabicPeriod" startAt="8"/>
            </a:pPr>
            <a:r>
              <a:rPr lang="sv-SE" sz="2400" dirty="0"/>
              <a:t>Skicka Utskrivningsmeddelande		slutenvården</a:t>
            </a:r>
          </a:p>
          <a:p>
            <a:pPr marL="457200" indent="-457200">
              <a:buFont typeface="+mj-lt"/>
              <a:buAutoNum type="arabicPeriod" startAt="8"/>
            </a:pPr>
            <a:r>
              <a:rPr lang="sv-SE" sz="2400" dirty="0"/>
              <a:t>Kalla till uppföljning av SIP		Fast vårdkontakt</a:t>
            </a:r>
          </a:p>
          <a:p>
            <a:pPr marL="914400" lvl="1" indent="-457200">
              <a:buFont typeface="+mj-lt"/>
              <a:buAutoNum type="arabicPeriod"/>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881127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67944" y="365125"/>
            <a:ext cx="9575800" cy="1325563"/>
          </a:xfrm>
        </p:spPr>
        <p:txBody>
          <a:bodyPr>
            <a:normAutofit fontScale="90000"/>
          </a:bodyPr>
          <a:lstStyle/>
          <a:p>
            <a:r>
              <a:rPr lang="sv-SE" sz="3800" dirty="0">
                <a:latin typeface="Arial" panose="020B0604020202020204" pitchFamily="34" charset="0"/>
                <a:cs typeface="Arial" panose="020B0604020202020204" pitchFamily="34" charset="0"/>
              </a:rPr>
              <a:t>Slutenvårdsärende </a:t>
            </a:r>
            <a:r>
              <a:rPr lang="sv-SE" sz="3800" u="sng" dirty="0">
                <a:latin typeface="Arial" panose="020B0604020202020204" pitchFamily="34" charset="0"/>
                <a:cs typeface="Arial" panose="020B0604020202020204" pitchFamily="34" charset="0"/>
              </a:rPr>
              <a:t>utan</a:t>
            </a:r>
            <a:r>
              <a:rPr lang="sv-SE" sz="3800" dirty="0">
                <a:latin typeface="Arial" panose="020B0604020202020204" pitchFamily="34" charset="0"/>
                <a:cs typeface="Arial" panose="020B0604020202020204" pitchFamily="34" charset="0"/>
              </a:rPr>
              <a:t> behov av samordning</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Hanteringen i SAMSA är den samma, men utan att hantera SIP</a:t>
            </a:r>
          </a:p>
          <a:p>
            <a:pPr marL="0" indent="0">
              <a:buNone/>
            </a:pPr>
            <a:endParaRPr lang="sv-SE" sz="2400" dirty="0"/>
          </a:p>
          <a:p>
            <a:pPr marL="457200" indent="-457200">
              <a:buFont typeface="+mj-lt"/>
              <a:buAutoNum type="arabicPeriod"/>
            </a:pPr>
            <a:r>
              <a:rPr lang="sv-SE" sz="2400" dirty="0"/>
              <a:t>Vårdbegäran				kommun eller öppenvård</a:t>
            </a:r>
          </a:p>
          <a:p>
            <a:pPr marL="457200" indent="-457200">
              <a:buFont typeface="+mj-lt"/>
              <a:buAutoNum type="arabicPeriod"/>
            </a:pPr>
            <a:r>
              <a:rPr lang="sv-SE" sz="2400" dirty="0"/>
              <a:t>Inskrivningsmeddelande			slutenvården</a:t>
            </a:r>
          </a:p>
          <a:p>
            <a:pPr marL="457200" indent="-457200">
              <a:buFont typeface="+mj-lt"/>
              <a:buAutoNum type="arabicPeriod"/>
            </a:pPr>
            <a:r>
              <a:rPr lang="sv-SE" sz="2400" dirty="0"/>
              <a:t>Fast vårdkontakt utses			öppenvården</a:t>
            </a:r>
          </a:p>
          <a:p>
            <a:pPr marL="457200" indent="-457200">
              <a:buFont typeface="+mj-lt"/>
              <a:buAutoNum type="arabicPeriod"/>
            </a:pPr>
            <a:r>
              <a:rPr lang="sv-SE" sz="2400" dirty="0"/>
              <a:t>Planering			slutenvården skapar meddelandet, alla fyller på</a:t>
            </a:r>
          </a:p>
          <a:p>
            <a:pPr marL="457200" indent="-457200">
              <a:buFont typeface="+mj-lt"/>
              <a:buAutoNum type="arabicPeriod"/>
            </a:pPr>
            <a:r>
              <a:rPr lang="sv-SE" sz="2400" dirty="0"/>
              <a:t>Skapa Information vid utskrivning	slutenvården</a:t>
            </a:r>
          </a:p>
          <a:p>
            <a:pPr marL="457200" indent="-457200">
              <a:buFont typeface="+mj-lt"/>
              <a:buAutoNum type="arabicPeriod"/>
            </a:pPr>
            <a:r>
              <a:rPr lang="sv-SE" sz="2400" dirty="0"/>
              <a:t>Skicka Utskrivningsklar			slutenvården</a:t>
            </a:r>
          </a:p>
          <a:p>
            <a:pPr marL="457200" indent="-457200">
              <a:buFont typeface="+mj-lt"/>
              <a:buAutoNum type="arabicPeriod"/>
            </a:pPr>
            <a:r>
              <a:rPr lang="sv-SE" sz="2400" dirty="0"/>
              <a:t>Uppdatera checklistan			alla</a:t>
            </a:r>
          </a:p>
          <a:p>
            <a:pPr marL="457200" indent="-457200">
              <a:buFont typeface="+mj-lt"/>
              <a:buAutoNum type="arabicPeriod"/>
            </a:pPr>
            <a:r>
              <a:rPr lang="sv-SE" sz="2400" dirty="0"/>
              <a:t>Skicka Utskrivningsmeddelande		slutenvården</a:t>
            </a:r>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385633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67944" y="200025"/>
            <a:ext cx="9575800" cy="1325563"/>
          </a:xfrm>
        </p:spPr>
        <p:txBody>
          <a:bodyPr>
            <a:normAutofit/>
          </a:bodyPr>
          <a:lstStyle/>
          <a:p>
            <a:r>
              <a:rPr lang="sv-SE" sz="3800" dirty="0">
                <a:latin typeface="Arial" panose="020B0604020202020204" pitchFamily="34" charset="0"/>
                <a:cs typeface="Arial" panose="020B0604020202020204" pitchFamily="34" charset="0"/>
              </a:rPr>
              <a:t>Slutenvårdsärenden, Betalberäkning</a:t>
            </a: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642600" cy="49133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Betalberäkningen för slutenvårdsärenden följs i vyn Betalning. </a:t>
            </a:r>
            <a:br>
              <a:rPr lang="sv-SE" sz="2400" dirty="0"/>
            </a:br>
            <a:endParaRPr lang="sv-SE" sz="2400" dirty="0"/>
          </a:p>
          <a:p>
            <a:pPr marL="0" indent="0">
              <a:buNone/>
            </a:pPr>
            <a:r>
              <a:rPr lang="sv-SE" sz="2400" dirty="0"/>
              <a:t>Med behörighet kan datum för de olika händelserna uppdateras.</a:t>
            </a:r>
            <a:br>
              <a:rPr lang="sv-SE" sz="2400" dirty="0"/>
            </a:br>
            <a:endParaRPr lang="sv-SE" sz="2400" dirty="0"/>
          </a:p>
          <a:p>
            <a:pPr marL="0" indent="0">
              <a:buNone/>
            </a:pPr>
            <a:r>
              <a:rPr lang="sv-SE" sz="2400" dirty="0"/>
              <a:t>”Kallelse status” kan anta följande värden:</a:t>
            </a:r>
          </a:p>
          <a:p>
            <a:pPr>
              <a:buFontTx/>
              <a:buChar char="-"/>
            </a:pPr>
            <a:r>
              <a:rPr lang="sv-SE" sz="2400" dirty="0"/>
              <a:t>Ingen SIP behöver göras  (vi ska inte ha SIP-möte, eller beslut om SIP-möte saknas)</a:t>
            </a:r>
          </a:p>
          <a:p>
            <a:pPr>
              <a:buFontTx/>
              <a:buChar char="-"/>
            </a:pPr>
            <a:r>
              <a:rPr lang="sv-SE" sz="2400" dirty="0"/>
              <a:t>Betalberäkningen inte startad  (vi ska ha SIP-möte, Utskrivningsklar inte skickad)</a:t>
            </a:r>
          </a:p>
          <a:p>
            <a:pPr>
              <a:buFontTx/>
              <a:buChar char="-"/>
            </a:pPr>
            <a:r>
              <a:rPr lang="sv-SE" sz="2400" dirty="0"/>
              <a:t>Ingen kallelse är gjord ännu      (vi ska ha SIP-möte, men kallelse inte skickad) </a:t>
            </a:r>
          </a:p>
          <a:p>
            <a:pPr>
              <a:buFontTx/>
              <a:buChar char="-"/>
            </a:pPr>
            <a:r>
              <a:rPr lang="sv-SE" sz="2400" dirty="0"/>
              <a:t>Kallelse är gjord</a:t>
            </a:r>
          </a:p>
          <a:p>
            <a:pPr>
              <a:buFontTx/>
              <a:buChar char="-"/>
            </a:pPr>
            <a:r>
              <a:rPr lang="sv-SE" sz="2400" dirty="0"/>
              <a:t>Kallelsen till SIP är för sen. Betaldagar blir 0</a:t>
            </a:r>
            <a:br>
              <a:rPr lang="sv-SE" sz="2400" dirty="0">
                <a:solidFill>
                  <a:srgbClr val="FF0000"/>
                </a:solidFill>
              </a:rPr>
            </a:br>
            <a:br>
              <a:rPr lang="sv-SE" sz="2400" dirty="0">
                <a:solidFill>
                  <a:srgbClr val="FF0000"/>
                </a:solidFill>
              </a:rPr>
            </a:br>
            <a:r>
              <a:rPr lang="sv-SE" sz="2400" dirty="0"/>
              <a:t>Beskrivning av Betalberäkningen finns i dokumentet</a:t>
            </a:r>
            <a:br>
              <a:rPr lang="sv-SE" sz="2400" dirty="0"/>
            </a:br>
            <a:r>
              <a:rPr lang="sv-SE" sz="2400" dirty="0"/>
              <a:t>Ekonomisk modell utskrivningsklara_v6</a:t>
            </a:r>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8205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2585720" y="17287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7" name="Rektangel med rundade hörn 6"/>
          <p:cNvSpPr/>
          <p:nvPr/>
        </p:nvSpPr>
        <p:spPr>
          <a:xfrm>
            <a:off x="10111105" y="905923"/>
            <a:ext cx="1522730" cy="630039"/>
          </a:xfrm>
          <a:prstGeom prst="round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lang="sv-SE" sz="1400"/>
              <a:t>Process styrande meddelanden  </a:t>
            </a:r>
            <a:endParaRPr lang="sv-SE" sz="1400" dirty="0"/>
          </a:p>
        </p:txBody>
      </p:sp>
      <p:sp>
        <p:nvSpPr>
          <p:cNvPr id="8" name="textruta 7"/>
          <p:cNvSpPr txBox="1"/>
          <p:nvPr/>
        </p:nvSpPr>
        <p:spPr>
          <a:xfrm>
            <a:off x="650240" y="159568"/>
            <a:ext cx="10983595" cy="677108"/>
          </a:xfrm>
          <a:prstGeom prst="rect">
            <a:avLst/>
          </a:prstGeom>
          <a:noFill/>
        </p:spPr>
        <p:txBody>
          <a:bodyPr wrap="square" rtlCol="0">
            <a:spAutoFit/>
          </a:bodyPr>
          <a:lstStyle/>
          <a:p>
            <a:r>
              <a:rPr lang="sv-SE" sz="3800" dirty="0">
                <a:latin typeface="Arial" panose="020B0604020202020204" pitchFamily="34" charset="0"/>
                <a:cs typeface="Arial" panose="020B0604020202020204" pitchFamily="34" charset="0"/>
              </a:rPr>
              <a:t>Meddelanden i SAMSA, i en slutenvårdsprocess</a:t>
            </a:r>
          </a:p>
        </p:txBody>
      </p:sp>
      <p:sp>
        <p:nvSpPr>
          <p:cNvPr id="9" name="Ned 8"/>
          <p:cNvSpPr/>
          <p:nvPr/>
        </p:nvSpPr>
        <p:spPr>
          <a:xfrm>
            <a:off x="3543300" y="2110740"/>
            <a:ext cx="619760" cy="1249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a:t>
            </a:r>
          </a:p>
        </p:txBody>
      </p:sp>
      <p:sp>
        <p:nvSpPr>
          <p:cNvPr id="10" name="Ned 9"/>
          <p:cNvSpPr/>
          <p:nvPr/>
        </p:nvSpPr>
        <p:spPr>
          <a:xfrm>
            <a:off x="6804660" y="2110740"/>
            <a:ext cx="619760" cy="12496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a:t>KLAR</a:t>
            </a:r>
          </a:p>
        </p:txBody>
      </p:sp>
      <p:sp>
        <p:nvSpPr>
          <p:cNvPr id="11" name="Ned 10"/>
          <p:cNvSpPr/>
          <p:nvPr/>
        </p:nvSpPr>
        <p:spPr>
          <a:xfrm>
            <a:off x="8477649" y="2107469"/>
            <a:ext cx="619760" cy="124968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t>UT</a:t>
            </a:r>
          </a:p>
        </p:txBody>
      </p:sp>
      <p:sp>
        <p:nvSpPr>
          <p:cNvPr id="12" name="Rektangel med rundade hörn 11"/>
          <p:cNvSpPr/>
          <p:nvPr/>
        </p:nvSpPr>
        <p:spPr>
          <a:xfrm>
            <a:off x="2716883" y="3433174"/>
            <a:ext cx="1611230" cy="6512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Vårdbegäran*</a:t>
            </a:r>
          </a:p>
        </p:txBody>
      </p:sp>
      <p:sp>
        <p:nvSpPr>
          <p:cNvPr id="13" name="Rektangel med rundade hörn 12"/>
          <p:cNvSpPr/>
          <p:nvPr/>
        </p:nvSpPr>
        <p:spPr>
          <a:xfrm>
            <a:off x="3853180" y="4177896"/>
            <a:ext cx="4942840" cy="6512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dirty="0"/>
              <a:t>Planering</a:t>
            </a:r>
          </a:p>
        </p:txBody>
      </p:sp>
      <p:sp>
        <p:nvSpPr>
          <p:cNvPr id="14" name="Rektangel med rundade hörn 13"/>
          <p:cNvSpPr/>
          <p:nvPr/>
        </p:nvSpPr>
        <p:spPr>
          <a:xfrm>
            <a:off x="6215379" y="4941451"/>
            <a:ext cx="2580641" cy="65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Information vid utskrivning</a:t>
            </a:r>
          </a:p>
        </p:txBody>
      </p:sp>
      <p:cxnSp>
        <p:nvCxnSpPr>
          <p:cNvPr id="15" name="Rak 14"/>
          <p:cNvCxnSpPr>
            <a:stCxn id="9" idx="2"/>
          </p:cNvCxnSpPr>
          <p:nvPr/>
        </p:nvCxnSpPr>
        <p:spPr>
          <a:xfrm>
            <a:off x="3853180" y="3360420"/>
            <a:ext cx="0" cy="1440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7109460" y="3316122"/>
            <a:ext cx="0" cy="228884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8787529" y="3336441"/>
            <a:ext cx="0" cy="228884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1865194" y="5113859"/>
            <a:ext cx="3287631" cy="369332"/>
          </a:xfrm>
          <a:prstGeom prst="rect">
            <a:avLst/>
          </a:prstGeom>
          <a:noFill/>
        </p:spPr>
        <p:txBody>
          <a:bodyPr wrap="square" rtlCol="0">
            <a:spAutoFit/>
          </a:bodyPr>
          <a:lstStyle/>
          <a:p>
            <a:r>
              <a:rPr lang="sv-SE" dirty="0"/>
              <a:t>Uppdateras flera gånger</a:t>
            </a:r>
          </a:p>
        </p:txBody>
      </p:sp>
      <p:cxnSp>
        <p:nvCxnSpPr>
          <p:cNvPr id="19" name="Rak pil 18"/>
          <p:cNvCxnSpPr/>
          <p:nvPr/>
        </p:nvCxnSpPr>
        <p:spPr>
          <a:xfrm>
            <a:off x="4536562" y="5326757"/>
            <a:ext cx="1564640" cy="85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V="1">
            <a:off x="4304846" y="4977811"/>
            <a:ext cx="847979" cy="333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Bildobjekt 20"/>
          <p:cNvPicPr>
            <a:picLocks noChangeAspect="1"/>
          </p:cNvPicPr>
          <p:nvPr/>
        </p:nvPicPr>
        <p:blipFill rotWithShape="1">
          <a:blip r:embed="rId3"/>
          <a:srcRect r="57963"/>
          <a:stretch/>
        </p:blipFill>
        <p:spPr>
          <a:xfrm>
            <a:off x="3089819" y="2416740"/>
            <a:ext cx="422618" cy="609600"/>
          </a:xfrm>
          <a:prstGeom prst="rect">
            <a:avLst/>
          </a:prstGeom>
        </p:spPr>
      </p:pic>
      <p:pic>
        <p:nvPicPr>
          <p:cNvPr id="22" name="Bildobjekt 21"/>
          <p:cNvPicPr>
            <a:picLocks noChangeAspect="1"/>
          </p:cNvPicPr>
          <p:nvPr/>
        </p:nvPicPr>
        <p:blipFill>
          <a:blip r:embed="rId3"/>
          <a:stretch>
            <a:fillRect/>
          </a:stretch>
        </p:blipFill>
        <p:spPr>
          <a:xfrm>
            <a:off x="9069090" y="2427509"/>
            <a:ext cx="1005348" cy="609600"/>
          </a:xfrm>
          <a:prstGeom prst="rect">
            <a:avLst/>
          </a:prstGeom>
        </p:spPr>
      </p:pic>
      <p:cxnSp>
        <p:nvCxnSpPr>
          <p:cNvPr id="23" name="Rak pil 22"/>
          <p:cNvCxnSpPr/>
          <p:nvPr/>
        </p:nvCxnSpPr>
        <p:spPr>
          <a:xfrm flipH="1">
            <a:off x="5308600" y="1175415"/>
            <a:ext cx="4650106" cy="536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flipH="1">
            <a:off x="7424420" y="1326390"/>
            <a:ext cx="2534286" cy="45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flipH="1">
            <a:off x="9387364" y="1464885"/>
            <a:ext cx="571342" cy="320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ruta 25"/>
          <p:cNvSpPr txBox="1"/>
          <p:nvPr/>
        </p:nvSpPr>
        <p:spPr>
          <a:xfrm>
            <a:off x="1474355" y="5974674"/>
            <a:ext cx="8109399" cy="646331"/>
          </a:xfrm>
          <a:prstGeom prst="rect">
            <a:avLst/>
          </a:prstGeom>
          <a:noFill/>
        </p:spPr>
        <p:txBody>
          <a:bodyPr wrap="none" rtlCol="0">
            <a:spAutoFit/>
          </a:bodyPr>
          <a:lstStyle/>
          <a:p>
            <a:r>
              <a:rPr lang="sv-SE" dirty="0"/>
              <a:t>*</a:t>
            </a:r>
            <a:r>
              <a:rPr lang="sv-SE" sz="1400" dirty="0"/>
              <a:t>Kan vid behov uppdateras med habitualtillstånd ända fram till att Meddelande om Utskrivningsklar skickats</a:t>
            </a:r>
          </a:p>
          <a:p>
            <a:endParaRPr lang="sv-SE" dirty="0"/>
          </a:p>
        </p:txBody>
      </p:sp>
    </p:spTree>
    <p:extLst>
      <p:ext uri="{BB962C8B-B14F-4D97-AF65-F5344CB8AC3E}">
        <p14:creationId xmlns:p14="http://schemas.microsoft.com/office/powerpoint/2010/main" val="244954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Målgrupp</a:t>
            </a:r>
          </a:p>
        </p:txBody>
      </p:sp>
      <p:sp>
        <p:nvSpPr>
          <p:cNvPr id="3" name="Platshållare för innehåll 2"/>
          <p:cNvSpPr>
            <a:spLocks noGrp="1"/>
          </p:cNvSpPr>
          <p:nvPr>
            <p:ph idx="4294967295"/>
          </p:nvPr>
        </p:nvSpPr>
        <p:spPr>
          <a:xfrm>
            <a:off x="6273857" y="2374900"/>
            <a:ext cx="5529262" cy="2940050"/>
          </a:xfrm>
        </p:spPr>
        <p:txBody>
          <a:bodyPr>
            <a:normAutofit/>
          </a:bodyPr>
          <a:lstStyle/>
          <a:p>
            <a:pPr marL="0" indent="0">
              <a:buNone/>
            </a:pPr>
            <a:r>
              <a:rPr lang="sv-SE" sz="2400" dirty="0"/>
              <a:t>Personer i alla åldrar som efter utskrivning från sluten hälso- och sjukvård behöver insatser från socialtjänsten, den kommunalt finansierade hälso- och sjukvården eller den landstingsfinansierade öppna vården </a:t>
            </a:r>
          </a:p>
        </p:txBody>
      </p:sp>
      <p:pic>
        <p:nvPicPr>
          <p:cNvPr id="4" name="Bildobjekt 3"/>
          <p:cNvPicPr>
            <a:picLocks noChangeAspect="1"/>
          </p:cNvPicPr>
          <p:nvPr/>
        </p:nvPicPr>
        <p:blipFill>
          <a:blip r:embed="rId3"/>
          <a:stretch>
            <a:fillRect/>
          </a:stretch>
        </p:blipFill>
        <p:spPr>
          <a:xfrm>
            <a:off x="2198628" y="2374857"/>
            <a:ext cx="3211572" cy="2079287"/>
          </a:xfrm>
          <a:prstGeom prst="rect">
            <a:avLst/>
          </a:prstGeom>
        </p:spPr>
      </p:pic>
    </p:spTree>
    <p:extLst>
      <p:ext uri="{BB962C8B-B14F-4D97-AF65-F5344CB8AC3E}">
        <p14:creationId xmlns:p14="http://schemas.microsoft.com/office/powerpoint/2010/main" val="2479394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594485" y="2625725"/>
            <a:ext cx="4987925" cy="1325563"/>
          </a:xfrm>
        </p:spPr>
        <p:txBody>
          <a:bodyPr>
            <a:normAutofit/>
          </a:bodyPr>
          <a:lstStyle/>
          <a:p>
            <a:r>
              <a:rPr lang="sv-SE" sz="3800" dirty="0">
                <a:latin typeface="Arial" panose="020B0604020202020204" pitchFamily="34" charset="0"/>
                <a:cs typeface="Arial" panose="020B0604020202020204" pitchFamily="34" charset="0"/>
              </a:rPr>
              <a:t>Kort bensträckare</a:t>
            </a: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5" y="2625725"/>
            <a:ext cx="2381250" cy="2381250"/>
          </a:xfrm>
          <a:prstGeom prst="rect">
            <a:avLst/>
          </a:prstGeom>
        </p:spPr>
      </p:pic>
    </p:spTree>
    <p:extLst>
      <p:ext uri="{BB962C8B-B14F-4D97-AF65-F5344CB8AC3E}">
        <p14:creationId xmlns:p14="http://schemas.microsoft.com/office/powerpoint/2010/main" val="32868429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5" name="Rubrik 1"/>
          <p:cNvSpPr txBox="1">
            <a:spLocks/>
          </p:cNvSpPr>
          <p:nvPr/>
        </p:nvSpPr>
        <p:spPr>
          <a:xfrm>
            <a:off x="567944" y="200025"/>
            <a:ext cx="9575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dirty="0">
                <a:latin typeface="Arial" panose="020B0604020202020204" pitchFamily="34" charset="0"/>
                <a:cs typeface="Arial" panose="020B0604020202020204" pitchFamily="34" charset="0"/>
              </a:rPr>
              <a:t>Svara på Administrativt meddelande</a:t>
            </a:r>
            <a:endParaRPr lang="sv-SE" sz="2400" dirty="0">
              <a:latin typeface="Arial" panose="020B0604020202020204" pitchFamily="34" charset="0"/>
              <a:cs typeface="Arial" panose="020B0604020202020204" pitchFamily="34" charset="0"/>
            </a:endParaRPr>
          </a:p>
        </p:txBody>
      </p:sp>
      <p:pic>
        <p:nvPicPr>
          <p:cNvPr id="3" name="Bildobjekt 2"/>
          <p:cNvPicPr>
            <a:picLocks noChangeAspect="1"/>
          </p:cNvPicPr>
          <p:nvPr/>
        </p:nvPicPr>
        <p:blipFill>
          <a:blip r:embed="rId3"/>
          <a:stretch>
            <a:fillRect/>
          </a:stretch>
        </p:blipFill>
        <p:spPr>
          <a:xfrm>
            <a:off x="247650" y="1843088"/>
            <a:ext cx="11944350" cy="3838575"/>
          </a:xfrm>
          <a:prstGeom prst="rect">
            <a:avLst/>
          </a:prstGeom>
        </p:spPr>
      </p:pic>
      <p:sp>
        <p:nvSpPr>
          <p:cNvPr id="7" name="Ellips 6"/>
          <p:cNvSpPr/>
          <p:nvPr/>
        </p:nvSpPr>
        <p:spPr>
          <a:xfrm>
            <a:off x="5650523" y="3259015"/>
            <a:ext cx="797170" cy="41030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a:blip r:embed="rId4"/>
          <a:stretch>
            <a:fillRect/>
          </a:stretch>
        </p:blipFill>
        <p:spPr>
          <a:xfrm>
            <a:off x="6781800" y="3212306"/>
            <a:ext cx="3200400" cy="2924175"/>
          </a:xfrm>
          <a:prstGeom prst="rect">
            <a:avLst/>
          </a:prstGeom>
        </p:spPr>
      </p:pic>
      <p:pic>
        <p:nvPicPr>
          <p:cNvPr id="9" name="Bildobjekt 8"/>
          <p:cNvPicPr>
            <a:picLocks noChangeAspect="1"/>
          </p:cNvPicPr>
          <p:nvPr/>
        </p:nvPicPr>
        <p:blipFill>
          <a:blip r:embed="rId5"/>
          <a:stretch>
            <a:fillRect/>
          </a:stretch>
        </p:blipFill>
        <p:spPr>
          <a:xfrm>
            <a:off x="497606" y="5182699"/>
            <a:ext cx="3943350" cy="581025"/>
          </a:xfrm>
          <a:prstGeom prst="rect">
            <a:avLst/>
          </a:prstGeom>
        </p:spPr>
      </p:pic>
      <p:sp>
        <p:nvSpPr>
          <p:cNvPr id="10" name="Ellips 9"/>
          <p:cNvSpPr/>
          <p:nvPr/>
        </p:nvSpPr>
        <p:spPr>
          <a:xfrm>
            <a:off x="2294952" y="3245194"/>
            <a:ext cx="797170" cy="4124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466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5752" y="471487"/>
            <a:ext cx="9575800" cy="1325563"/>
          </a:xfrm>
        </p:spPr>
        <p:txBody>
          <a:bodyPr>
            <a:normAutofit/>
          </a:bodyPr>
          <a:lstStyle/>
          <a:p>
            <a:r>
              <a:rPr lang="sv-SE" sz="3800" dirty="0">
                <a:latin typeface="Arial" panose="020B0604020202020204" pitchFamily="34" charset="0"/>
                <a:cs typeface="Arial" panose="020B0604020202020204" pitchFamily="34" charset="0"/>
              </a:rPr>
              <a:t>Parallella ärenden i SAMSA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NYTT: </a:t>
            </a:r>
            <a:br>
              <a:rPr lang="sv-SE" sz="2400" dirty="0"/>
            </a:br>
            <a:r>
              <a:rPr lang="sv-SE" sz="2400" dirty="0"/>
              <a:t>Vi kan ha mer en ett ärende pågående för samma patient.</a:t>
            </a:r>
          </a:p>
          <a:p>
            <a:pPr marL="0" indent="0">
              <a:buNone/>
            </a:pPr>
            <a:r>
              <a:rPr lang="sv-SE" sz="2400" dirty="0"/>
              <a:t>Enbart ETT slutenvårdsärende men flera öppenvårdsärenden</a:t>
            </a:r>
          </a:p>
          <a:p>
            <a:pPr marL="0" indent="0">
              <a:buNone/>
            </a:pPr>
            <a:endParaRPr lang="sv-SE" sz="2400" dirty="0"/>
          </a:p>
          <a:p>
            <a:pPr marL="0" indent="0">
              <a:buNone/>
            </a:pPr>
            <a:r>
              <a:rPr lang="sv-SE" sz="2400" dirty="0"/>
              <a:t>Starta ett nytt ärende, då redan ett ärende pågår,</a:t>
            </a:r>
            <a:br>
              <a:rPr lang="sv-SE" sz="2400" dirty="0"/>
            </a:br>
            <a:r>
              <a:rPr lang="sv-SE" sz="2400" dirty="0"/>
              <a:t>välj Nytt ärende, under Ärende i meddelandemenyn.</a:t>
            </a:r>
            <a:br>
              <a:rPr lang="sv-SE" sz="2400" dirty="0"/>
            </a:br>
            <a:br>
              <a:rPr lang="sv-SE" sz="2400" dirty="0"/>
            </a:br>
            <a:endParaRPr lang="sv-SE" sz="2400" dirty="0"/>
          </a:p>
          <a:p>
            <a:pPr marL="0" indent="0">
              <a:buNone/>
            </a:pP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12" name="Bildobjekt 11"/>
          <p:cNvPicPr/>
          <p:nvPr/>
        </p:nvPicPr>
        <p:blipFill rotWithShape="1">
          <a:blip r:embed="rId3"/>
          <a:srcRect l="43685" t="10099" r="48337" b="51559"/>
          <a:stretch/>
        </p:blipFill>
        <p:spPr bwMode="auto">
          <a:xfrm>
            <a:off x="7951152" y="3228973"/>
            <a:ext cx="2969895" cy="4340225"/>
          </a:xfrm>
          <a:prstGeom prst="rect">
            <a:avLst/>
          </a:prstGeom>
          <a:ln>
            <a:noFill/>
          </a:ln>
          <a:extLst>
            <a:ext uri="{53640926-AAD7-44D8-BBD7-CCE9431645EC}">
              <a14:shadowObscured xmlns:a14="http://schemas.microsoft.com/office/drawing/2010/main"/>
            </a:ext>
          </a:extLst>
        </p:spPr>
      </p:pic>
      <p:cxnSp>
        <p:nvCxnSpPr>
          <p:cNvPr id="10" name="Rak pil 9"/>
          <p:cNvCxnSpPr/>
          <p:nvPr/>
        </p:nvCxnSpPr>
        <p:spPr>
          <a:xfrm flipH="1" flipV="1">
            <a:off x="9728200" y="5115937"/>
            <a:ext cx="2044700"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6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1308100" y="1398588"/>
            <a:ext cx="10198100" cy="49133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Starta ett nytt ärende via Ärende-historik fliken</a:t>
            </a:r>
            <a:br>
              <a:rPr lang="sv-SE" sz="2400" dirty="0"/>
            </a:br>
            <a:br>
              <a:rPr lang="sv-SE" sz="2400" dirty="0"/>
            </a:br>
            <a:r>
              <a:rPr lang="sv-SE" sz="2400" dirty="0"/>
              <a:t>(t. ex. då redan ärende pågår, men där din enhet inte deltar)</a:t>
            </a:r>
          </a:p>
          <a:p>
            <a:pPr marL="0" indent="0">
              <a:buNone/>
            </a:pP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3" name="Rubrik 1"/>
          <p:cNvSpPr txBox="1">
            <a:spLocks/>
          </p:cNvSpPr>
          <p:nvPr/>
        </p:nvSpPr>
        <p:spPr>
          <a:xfrm>
            <a:off x="555752" y="471487"/>
            <a:ext cx="9575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a:latin typeface="Arial" panose="020B0604020202020204" pitchFamily="34" charset="0"/>
                <a:cs typeface="Arial" panose="020B0604020202020204" pitchFamily="34" charset="0"/>
              </a:rPr>
              <a:t>Parallella ärenden i SAMSA</a:t>
            </a:r>
            <a:br>
              <a:rPr lang="sv-SE" sz="380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rotWithShape="1">
          <a:blip r:embed="rId3"/>
          <a:srcRect r="10020"/>
          <a:stretch/>
        </p:blipFill>
        <p:spPr>
          <a:xfrm>
            <a:off x="2227745" y="3314700"/>
            <a:ext cx="7452703" cy="2540000"/>
          </a:xfrm>
          <a:prstGeom prst="rect">
            <a:avLst/>
          </a:prstGeom>
        </p:spPr>
      </p:pic>
      <p:pic>
        <p:nvPicPr>
          <p:cNvPr id="6" name="Bildobjekt 5"/>
          <p:cNvPicPr>
            <a:picLocks noChangeAspect="1"/>
          </p:cNvPicPr>
          <p:nvPr/>
        </p:nvPicPr>
        <p:blipFill>
          <a:blip r:embed="rId4"/>
          <a:stretch>
            <a:fillRect/>
          </a:stretch>
        </p:blipFill>
        <p:spPr>
          <a:xfrm>
            <a:off x="2264321" y="2706116"/>
            <a:ext cx="7403935" cy="1270000"/>
          </a:xfrm>
          <a:prstGeom prst="rect">
            <a:avLst/>
          </a:prstGeom>
        </p:spPr>
      </p:pic>
    </p:spTree>
    <p:extLst>
      <p:ext uri="{BB962C8B-B14F-4D97-AF65-F5344CB8AC3E}">
        <p14:creationId xmlns:p14="http://schemas.microsoft.com/office/powerpoint/2010/main" val="1134569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16712" y="441325"/>
            <a:ext cx="9575800" cy="1325563"/>
          </a:xfrm>
        </p:spPr>
        <p:txBody>
          <a:bodyPr>
            <a:normAutofit/>
          </a:bodyPr>
          <a:lstStyle/>
          <a:p>
            <a:r>
              <a:rPr lang="sv-SE" sz="3800" dirty="0">
                <a:latin typeface="Arial" panose="020B0604020202020204" pitchFamily="34" charset="0"/>
                <a:cs typeface="Arial" panose="020B0604020202020204" pitchFamily="34" charset="0"/>
              </a:rPr>
              <a:t>Öppenvårdsärenden i SAMSA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308100" y="18430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dirty="0"/>
              <a:t>Ett öppenvårdsärende är ett ärende som </a:t>
            </a:r>
            <a:r>
              <a:rPr lang="sv-SE" sz="3200" u="sng" dirty="0"/>
              <a:t>inte</a:t>
            </a:r>
            <a:r>
              <a:rPr lang="sv-SE" sz="3200" dirty="0"/>
              <a:t> innehåller </a:t>
            </a:r>
            <a:br>
              <a:rPr lang="sv-SE" sz="3200" dirty="0"/>
            </a:br>
            <a:r>
              <a:rPr lang="sv-SE" sz="3200" dirty="0"/>
              <a:t>ett Inskrivningsmeddelande.</a:t>
            </a:r>
          </a:p>
          <a:p>
            <a:pPr marL="0" indent="0">
              <a:buNone/>
            </a:pPr>
            <a:endParaRPr lang="sv-SE" sz="3200" dirty="0"/>
          </a:p>
          <a:p>
            <a:pPr marL="0" indent="0">
              <a:buNone/>
            </a:pPr>
            <a:r>
              <a:rPr lang="sv-SE" sz="3200" dirty="0"/>
              <a:t>Öppenvårdsärenden används för att förmedla olika typer av patientinformation mellan sjukhus, kommun och öppenvård eller olika öppenvårdsenheter.</a:t>
            </a:r>
          </a:p>
          <a:p>
            <a:pPr marL="0" indent="0">
              <a:buNone/>
            </a:pPr>
            <a:endParaRPr lang="sv-SE" sz="3200" dirty="0"/>
          </a:p>
          <a:p>
            <a:pPr marL="0" indent="0">
              <a:buNone/>
            </a:pPr>
            <a:endParaRPr lang="sv-SE" sz="3200" dirty="0"/>
          </a:p>
          <a:p>
            <a:pPr marL="0" indent="0">
              <a:buNone/>
            </a:pPr>
            <a:endParaRPr lang="sv-SE" sz="32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4039814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19176" y="288925"/>
            <a:ext cx="9575800" cy="1325563"/>
          </a:xfrm>
        </p:spPr>
        <p:txBody>
          <a:bodyPr>
            <a:normAutofit/>
          </a:bodyPr>
          <a:lstStyle/>
          <a:p>
            <a:r>
              <a:rPr lang="sv-SE" sz="3800" dirty="0">
                <a:latin typeface="Arial" panose="020B0604020202020204" pitchFamily="34" charset="0"/>
                <a:cs typeface="Arial" panose="020B0604020202020204" pitchFamily="34" charset="0"/>
              </a:rPr>
              <a:t>Öppenvårdsärenden i SAMSA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308100" y="18430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Meddelanden som kan användas är</a:t>
            </a:r>
          </a:p>
          <a:p>
            <a:r>
              <a:rPr lang="sv-SE" dirty="0"/>
              <a:t>Vårdbegäran</a:t>
            </a:r>
          </a:p>
          <a:p>
            <a:r>
              <a:rPr lang="sv-SE" dirty="0"/>
              <a:t>Meddelande till vård och omsorg</a:t>
            </a:r>
          </a:p>
          <a:p>
            <a:r>
              <a:rPr lang="sv-SE" dirty="0"/>
              <a:t>Planering</a:t>
            </a:r>
          </a:p>
          <a:p>
            <a:r>
              <a:rPr lang="sv-SE" dirty="0"/>
              <a:t>Administrativt meddelande  (ej medicinsk information)</a:t>
            </a:r>
          </a:p>
          <a:p>
            <a:endParaRPr lang="sv-SE" dirty="0"/>
          </a:p>
          <a:p>
            <a:pPr marL="0" indent="0">
              <a:buNone/>
            </a:pPr>
            <a:r>
              <a:rPr lang="sv-SE" dirty="0"/>
              <a:t>Alla parter kan skapa meddelandena.</a:t>
            </a:r>
          </a:p>
          <a:p>
            <a:pPr marL="0" indent="0">
              <a:buNone/>
            </a:pPr>
            <a:r>
              <a:rPr lang="sv-SE" dirty="0"/>
              <a:t>Inget krav på i vilken ordning meddelandena skapas. </a:t>
            </a:r>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882665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80136" y="462661"/>
            <a:ext cx="9575800" cy="1325563"/>
          </a:xfrm>
        </p:spPr>
        <p:txBody>
          <a:bodyPr>
            <a:normAutofit/>
          </a:bodyPr>
          <a:lstStyle/>
          <a:p>
            <a:r>
              <a:rPr lang="sv-SE" sz="3800" dirty="0">
                <a:latin typeface="Arial" panose="020B0604020202020204" pitchFamily="34" charset="0"/>
                <a:cs typeface="Arial" panose="020B0604020202020204" pitchFamily="34" charset="0"/>
              </a:rPr>
              <a:t>Öppenvårdsärenden i SAMSA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graphicFrame>
        <p:nvGraphicFramePr>
          <p:cNvPr id="6" name="Tabell 5"/>
          <p:cNvGraphicFramePr>
            <a:graphicFrameLocks noGrp="1"/>
          </p:cNvGraphicFramePr>
          <p:nvPr>
            <p:extLst>
              <p:ext uri="{D42A27DB-BD31-4B8C-83A1-F6EECF244321}">
                <p14:modId xmlns:p14="http://schemas.microsoft.com/office/powerpoint/2010/main" val="1455409990"/>
              </p:ext>
            </p:extLst>
          </p:nvPr>
        </p:nvGraphicFramePr>
        <p:xfrm>
          <a:off x="466165" y="1450340"/>
          <a:ext cx="11421034" cy="3957320"/>
        </p:xfrm>
        <a:graphic>
          <a:graphicData uri="http://schemas.openxmlformats.org/drawingml/2006/table">
            <a:tbl>
              <a:tblPr firstRow="1" bandRow="1">
                <a:tableStyleId>{5C22544A-7EE6-4342-B048-85BDC9FD1C3A}</a:tableStyleId>
              </a:tblPr>
              <a:tblGrid>
                <a:gridCol w="4172302">
                  <a:extLst>
                    <a:ext uri="{9D8B030D-6E8A-4147-A177-3AD203B41FA5}">
                      <a16:colId xmlns:a16="http://schemas.microsoft.com/office/drawing/2014/main" val="20000"/>
                    </a:ext>
                  </a:extLst>
                </a:gridCol>
                <a:gridCol w="3909749">
                  <a:extLst>
                    <a:ext uri="{9D8B030D-6E8A-4147-A177-3AD203B41FA5}">
                      <a16:colId xmlns:a16="http://schemas.microsoft.com/office/drawing/2014/main" val="20001"/>
                    </a:ext>
                  </a:extLst>
                </a:gridCol>
                <a:gridCol w="3338983">
                  <a:extLst>
                    <a:ext uri="{9D8B030D-6E8A-4147-A177-3AD203B41FA5}">
                      <a16:colId xmlns:a16="http://schemas.microsoft.com/office/drawing/2014/main" val="20002"/>
                    </a:ext>
                  </a:extLst>
                </a:gridCol>
              </a:tblGrid>
              <a:tr h="370840">
                <a:tc>
                  <a:txBody>
                    <a:bodyPr/>
                    <a:lstStyle/>
                    <a:p>
                      <a:r>
                        <a:rPr lang="sv-SE" dirty="0"/>
                        <a:t>Typ av ärende</a:t>
                      </a:r>
                    </a:p>
                  </a:txBody>
                  <a:tcPr/>
                </a:tc>
                <a:tc>
                  <a:txBody>
                    <a:bodyPr/>
                    <a:lstStyle/>
                    <a:p>
                      <a:r>
                        <a:rPr lang="sv-SE" dirty="0"/>
                        <a:t>Meddelande</a:t>
                      </a:r>
                    </a:p>
                  </a:txBody>
                  <a:tcPr/>
                </a:tc>
                <a:tc>
                  <a:txBody>
                    <a:bodyPr/>
                    <a:lstStyle/>
                    <a:p>
                      <a:r>
                        <a:rPr lang="sv-SE" dirty="0"/>
                        <a:t>Mellan parter</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Svar på Vårdbegäran.</a:t>
                      </a:r>
                      <a:r>
                        <a:rPr lang="sv-S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T</a:t>
                      </a:r>
                      <a:r>
                        <a:rPr lang="sv-SE" dirty="0"/>
                        <a:t>.ex. att det inte blev  någon inskrivning</a:t>
                      </a:r>
                      <a:r>
                        <a:rPr lang="sv-SE" baseline="0" dirty="0"/>
                        <a:t> och den enskilde går  h</a:t>
                      </a:r>
                      <a:r>
                        <a:rPr lang="sv-SE" dirty="0"/>
                        <a:t>em från </a:t>
                      </a:r>
                      <a:r>
                        <a:rPr lang="sv-SE" baseline="0" dirty="0"/>
                        <a:t>akutmottagning, vårdcentral eller annan öppenvård. </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Meddelande till  Vård</a:t>
                      </a:r>
                      <a:r>
                        <a:rPr lang="sv-SE" baseline="0" dirty="0"/>
                        <a:t> och omsorg</a:t>
                      </a:r>
                      <a:endParaRPr lang="sv-SE" dirty="0"/>
                    </a:p>
                    <a:p>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Öppenvård (akutmottagning/</a:t>
                      </a:r>
                      <a:r>
                        <a:rPr lang="sv-SE" baseline="0" dirty="0"/>
                        <a:t> specialistmottagning / vårdcentral) till kommun och/eller öppenvård</a:t>
                      </a:r>
                      <a:endParaRPr lang="sv-SE" dirty="0"/>
                    </a:p>
                    <a:p>
                      <a:endParaRPr lang="sv-SE" dirty="0"/>
                    </a:p>
                  </a:txBody>
                  <a:tcPr/>
                </a:tc>
                <a:extLst>
                  <a:ext uri="{0D108BD9-81ED-4DB2-BD59-A6C34878D82A}">
                    <a16:rowId xmlns:a16="http://schemas.microsoft.com/office/drawing/2014/main" val="10001"/>
                  </a:ext>
                </a:extLst>
              </a:tr>
              <a:tr h="370840">
                <a:tc>
                  <a:txBody>
                    <a:bodyPr/>
                    <a:lstStyle/>
                    <a:p>
                      <a:r>
                        <a:rPr lang="sv-SE" dirty="0"/>
                        <a:t>In-</a:t>
                      </a:r>
                      <a:r>
                        <a:rPr lang="sv-SE" baseline="0" dirty="0"/>
                        <a:t> och utskrivning </a:t>
                      </a:r>
                      <a:r>
                        <a:rPr lang="sv-SE" dirty="0"/>
                        <a:t>i hemsjukvård</a:t>
                      </a:r>
                    </a:p>
                  </a:txBody>
                  <a:tcPr/>
                </a:tc>
                <a:tc rowSpan="5">
                  <a:txBody>
                    <a:bodyPr/>
                    <a:lstStyle/>
                    <a:p>
                      <a:r>
                        <a:rPr lang="sv-SE" dirty="0"/>
                        <a:t>Vårdbegäran ?</a:t>
                      </a:r>
                    </a:p>
                    <a:p>
                      <a:r>
                        <a:rPr lang="sv-SE" dirty="0"/>
                        <a:t>Meddelande till </a:t>
                      </a:r>
                      <a:r>
                        <a:rPr lang="sv-SE" baseline="0" dirty="0"/>
                        <a:t> vård- och omsorg?</a:t>
                      </a:r>
                    </a:p>
                    <a:p>
                      <a:r>
                        <a:rPr lang="sv-SE" baseline="0" dirty="0"/>
                        <a:t>Planering?</a:t>
                      </a:r>
                      <a:endParaRPr lang="sv-SE" dirty="0"/>
                    </a:p>
                  </a:txBody>
                  <a:tcPr/>
                </a:tc>
                <a:tc rowSpan="5">
                  <a:txBody>
                    <a:bodyPr/>
                    <a:lstStyle/>
                    <a:p>
                      <a:r>
                        <a:rPr lang="sv-SE" dirty="0"/>
                        <a:t>Öppenvård </a:t>
                      </a:r>
                      <a:r>
                        <a:rPr lang="sv-SE" baseline="0" dirty="0"/>
                        <a:t> och ko</a:t>
                      </a:r>
                      <a:r>
                        <a:rPr lang="sv-SE" dirty="0"/>
                        <a:t>mmun</a:t>
                      </a:r>
                    </a:p>
                  </a:txBody>
                  <a:tcPr/>
                </a:tc>
                <a:extLst>
                  <a:ext uri="{0D108BD9-81ED-4DB2-BD59-A6C34878D82A}">
                    <a16:rowId xmlns:a16="http://schemas.microsoft.com/office/drawing/2014/main" val="10002"/>
                  </a:ext>
                </a:extLst>
              </a:tr>
              <a:tr h="370840">
                <a:tc>
                  <a:txBody>
                    <a:bodyPr/>
                    <a:lstStyle/>
                    <a:p>
                      <a:r>
                        <a:rPr lang="sv-SE" dirty="0"/>
                        <a:t>Förfrågan om hjälp med provtagning</a:t>
                      </a:r>
                    </a:p>
                  </a:txBody>
                  <a:tcPr/>
                </a:tc>
                <a:tc vMerge="1">
                  <a:txBody>
                    <a:bodyPr/>
                    <a:lstStyle/>
                    <a:p>
                      <a:endParaRPr lang="sv-SE"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extLst>
                  <a:ext uri="{0D108BD9-81ED-4DB2-BD59-A6C34878D82A}">
                    <a16:rowId xmlns:a16="http://schemas.microsoft.com/office/drawing/2014/main" val="10003"/>
                  </a:ext>
                </a:extLst>
              </a:tr>
              <a:tr h="370840">
                <a:tc>
                  <a:txBody>
                    <a:bodyPr/>
                    <a:lstStyle/>
                    <a:p>
                      <a:r>
                        <a:rPr lang="sv-SE" dirty="0"/>
                        <a:t>Förberedelse inför en kommande operation</a:t>
                      </a:r>
                    </a:p>
                  </a:txBody>
                  <a:tcPr/>
                </a:tc>
                <a:tc vMerge="1">
                  <a:txBody>
                    <a:bodyPr/>
                    <a:lstStyle/>
                    <a:p>
                      <a:endParaRPr lang="sv-SE" dirty="0"/>
                    </a:p>
                  </a:txBody>
                  <a:tcPr/>
                </a:tc>
                <a:tc vMerge="1">
                  <a:txBody>
                    <a:bodyPr/>
                    <a:lstStyle/>
                    <a:p>
                      <a:endParaRPr lang="sv-SE" dirty="0"/>
                    </a:p>
                  </a:txBody>
                  <a:tcPr/>
                </a:tc>
                <a:extLst>
                  <a:ext uri="{0D108BD9-81ED-4DB2-BD59-A6C34878D82A}">
                    <a16:rowId xmlns:a16="http://schemas.microsoft.com/office/drawing/2014/main" val="10004"/>
                  </a:ext>
                </a:extLst>
              </a:tr>
              <a:tr h="370840">
                <a:tc>
                  <a:txBody>
                    <a:bodyPr/>
                    <a:lstStyle/>
                    <a:p>
                      <a:r>
                        <a:rPr lang="sv-SE" b="0" i="0" dirty="0">
                          <a:solidFill>
                            <a:schemeClr val="tx1"/>
                          </a:solidFill>
                        </a:rPr>
                        <a:t>Vid utskrivning från korttidsboende</a:t>
                      </a:r>
                    </a:p>
                  </a:txBody>
                  <a:tcPr/>
                </a:tc>
                <a:tc vMerge="1">
                  <a:txBody>
                    <a:bodyPr/>
                    <a:lstStyle/>
                    <a:p>
                      <a:endParaRPr lang="sv-SE" dirty="0"/>
                    </a:p>
                  </a:txBody>
                  <a:tcPr/>
                </a:tc>
                <a:tc vMerge="1">
                  <a:txBody>
                    <a:bodyPr/>
                    <a:lstStyle/>
                    <a:p>
                      <a:endParaRPr lang="sv-SE"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Förfrågan om hjälp med tagning av stygn</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4169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760220" y="738583"/>
            <a:ext cx="9575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800" dirty="0">
                <a:latin typeface="Arial" panose="020B0604020202020204" pitchFamily="34" charset="0"/>
                <a:cs typeface="Arial" panose="020B0604020202020204" pitchFamily="34" charset="0"/>
              </a:rPr>
              <a:t>Övning 8</a:t>
            </a:r>
          </a:p>
        </p:txBody>
      </p:sp>
      <p:sp>
        <p:nvSpPr>
          <p:cNvPr id="3" name="textruta 2"/>
          <p:cNvSpPr txBox="1"/>
          <p:nvPr/>
        </p:nvSpPr>
        <p:spPr>
          <a:xfrm>
            <a:off x="2250831" y="2064146"/>
            <a:ext cx="9272954" cy="1815882"/>
          </a:xfrm>
          <a:prstGeom prst="rect">
            <a:avLst/>
          </a:prstGeom>
          <a:noFill/>
        </p:spPr>
        <p:txBody>
          <a:bodyPr wrap="square" rtlCol="0">
            <a:spAutoFit/>
          </a:bodyPr>
          <a:lstStyle/>
          <a:p>
            <a:pPr marL="457200" lvl="0" indent="-457200">
              <a:buFont typeface="Arial" panose="020B0604020202020204" pitchFamily="34" charset="0"/>
              <a:buChar char="•"/>
            </a:pPr>
            <a:r>
              <a:rPr lang="sv-SE" sz="2800" dirty="0"/>
              <a:t>Fritt fram att skapa Öppenvårdsärende, med valfria meddelanden</a:t>
            </a:r>
          </a:p>
          <a:p>
            <a:pPr marL="457200" indent="-457200">
              <a:buFont typeface="Arial" panose="020B0604020202020204" pitchFamily="34" charset="0"/>
              <a:buChar char="•"/>
            </a:pPr>
            <a:r>
              <a:rPr lang="sv-SE" sz="2800" dirty="0"/>
              <a:t>Skicka till varandra, studera Ärendehistorik, Översikt och Inkorgar</a:t>
            </a:r>
          </a:p>
        </p:txBody>
      </p:sp>
    </p:spTree>
    <p:extLst>
      <p:ext uri="{BB962C8B-B14F-4D97-AF65-F5344CB8AC3E}">
        <p14:creationId xmlns:p14="http://schemas.microsoft.com/office/powerpoint/2010/main" val="339472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325198A-A786-43F1-A021-2DF697FB2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8" y="1971041"/>
            <a:ext cx="11997164" cy="3870960"/>
          </a:xfrm>
          <a:prstGeom prst="rect">
            <a:avLst/>
          </a:prstGeom>
        </p:spPr>
      </p:pic>
      <p:sp>
        <p:nvSpPr>
          <p:cNvPr id="2" name="Rubrik 1"/>
          <p:cNvSpPr>
            <a:spLocks noGrp="1"/>
          </p:cNvSpPr>
          <p:nvPr>
            <p:ph type="title" idx="4294967295"/>
          </p:nvPr>
        </p:nvSpPr>
        <p:spPr>
          <a:xfrm>
            <a:off x="519176" y="373671"/>
            <a:ext cx="9575800" cy="1325563"/>
          </a:xfrm>
          <a:noFill/>
        </p:spPr>
        <p:txBody>
          <a:bodyPr>
            <a:normAutofit/>
          </a:bodyPr>
          <a:lstStyle/>
          <a:p>
            <a:r>
              <a:rPr lang="sv-SE" sz="3800" dirty="0">
                <a:latin typeface="Arial" panose="020B0604020202020204" pitchFamily="34" charset="0"/>
                <a:cs typeface="Arial" panose="020B0604020202020204" pitchFamily="34" charset="0"/>
              </a:rPr>
              <a:t>Översikt</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10" name="Ellips 9">
            <a:extLst>
              <a:ext uri="{FF2B5EF4-FFF2-40B4-BE49-F238E27FC236}">
                <a16:creationId xmlns:a16="http://schemas.microsoft.com/office/drawing/2014/main" id="{2007870A-CA41-43AC-8A29-4CE8EC8765BC}"/>
              </a:ext>
            </a:extLst>
          </p:cNvPr>
          <p:cNvSpPr/>
          <p:nvPr/>
        </p:nvSpPr>
        <p:spPr>
          <a:xfrm>
            <a:off x="9444541" y="2628900"/>
            <a:ext cx="1485900" cy="800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24960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0C2B2C5-6C59-4DD8-88FB-5735F7D43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9" y="1611438"/>
            <a:ext cx="12173061" cy="3785061"/>
          </a:xfrm>
          <a:prstGeom prst="rect">
            <a:avLst/>
          </a:prstGeom>
        </p:spPr>
      </p:pic>
      <p:sp>
        <p:nvSpPr>
          <p:cNvPr id="2" name="Rubrik 1"/>
          <p:cNvSpPr>
            <a:spLocks noGrp="1"/>
          </p:cNvSpPr>
          <p:nvPr>
            <p:ph type="title" idx="4294967295"/>
          </p:nvPr>
        </p:nvSpPr>
        <p:spPr>
          <a:xfrm>
            <a:off x="555752" y="285875"/>
            <a:ext cx="9575800" cy="1325563"/>
          </a:xfrm>
          <a:noFill/>
        </p:spPr>
        <p:txBody>
          <a:bodyPr>
            <a:normAutofit/>
          </a:bodyPr>
          <a:lstStyle/>
          <a:p>
            <a:r>
              <a:rPr lang="sv-SE" sz="3800" dirty="0">
                <a:latin typeface="Arial" panose="020B0604020202020204" pitchFamily="34" charset="0"/>
                <a:cs typeface="Arial" panose="020B0604020202020204" pitchFamily="34" charset="0"/>
              </a:rPr>
              <a:t>Översikt</a:t>
            </a:r>
            <a:endParaRPr lang="sv-SE" sz="2400" dirty="0">
              <a:latin typeface="Arial" panose="020B0604020202020204" pitchFamily="34" charset="0"/>
              <a:cs typeface="Arial" panose="020B0604020202020204" pitchFamily="34" charset="0"/>
            </a:endParaRPr>
          </a:p>
        </p:txBody>
      </p:sp>
      <p:sp>
        <p:nvSpPr>
          <p:cNvPr id="6" name="Platshållare för innehåll 2"/>
          <p:cNvSpPr txBox="1">
            <a:spLocks/>
          </p:cNvSpPr>
          <p:nvPr/>
        </p:nvSpPr>
        <p:spPr>
          <a:xfrm>
            <a:off x="1912620" y="1843088"/>
            <a:ext cx="9339580" cy="4748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800"/>
          </a:p>
          <a:p>
            <a:pPr marL="0" indent="0">
              <a:buFont typeface="Arial" panose="020B0604020202020204" pitchFamily="34" charset="0"/>
              <a:buNone/>
            </a:pPr>
            <a:endParaRPr lang="sv-SE" sz="2400" dirty="0"/>
          </a:p>
        </p:txBody>
      </p:sp>
      <p:sp>
        <p:nvSpPr>
          <p:cNvPr id="4" name="Ellips 3"/>
          <p:cNvSpPr/>
          <p:nvPr/>
        </p:nvSpPr>
        <p:spPr>
          <a:xfrm>
            <a:off x="9493250" y="2306387"/>
            <a:ext cx="1485900" cy="800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946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Samtycke</a:t>
            </a:r>
          </a:p>
        </p:txBody>
      </p:sp>
      <p:sp>
        <p:nvSpPr>
          <p:cNvPr id="3" name="Platshållare för innehåll 2"/>
          <p:cNvSpPr>
            <a:spLocks noGrp="1"/>
          </p:cNvSpPr>
          <p:nvPr>
            <p:ph idx="4294967295"/>
          </p:nvPr>
        </p:nvSpPr>
        <p:spPr>
          <a:xfrm>
            <a:off x="3117850" y="1690688"/>
            <a:ext cx="9074150" cy="4351337"/>
          </a:xfrm>
        </p:spPr>
        <p:txBody>
          <a:bodyPr>
            <a:normAutofit/>
          </a:bodyPr>
          <a:lstStyle/>
          <a:p>
            <a:r>
              <a:rPr lang="sv-SE" sz="2400" dirty="0"/>
              <a:t>För att uppgifter om den enskildes sjukdomstillstånd ska få lämnas ut mellan vårdgivarna krävs den enskildes samtycke</a:t>
            </a:r>
          </a:p>
          <a:p>
            <a:pPr marL="0" indent="0">
              <a:buNone/>
            </a:pPr>
            <a:endParaRPr lang="sv-SE" sz="2400" dirty="0"/>
          </a:p>
          <a:p>
            <a:r>
              <a:rPr lang="sv-SE" sz="2400" dirty="0"/>
              <a:t>Varje verksamhet måste förvissa sig om att samtycke har lämnats</a:t>
            </a:r>
          </a:p>
          <a:p>
            <a:pPr marL="0" indent="0">
              <a:buNone/>
            </a:pPr>
            <a:endParaRPr lang="sv-SE" sz="2400" dirty="0"/>
          </a:p>
          <a:p>
            <a:r>
              <a:rPr lang="sv-SE" sz="2400" dirty="0"/>
              <a:t>När samtycke inte lämnas ansvarar respektive verksamhet för att dokumentera planerade insatser inom sitt ansvarsområde</a:t>
            </a:r>
          </a:p>
        </p:txBody>
      </p:sp>
    </p:spTree>
    <p:extLst>
      <p:ext uri="{BB962C8B-B14F-4D97-AF65-F5344CB8AC3E}">
        <p14:creationId xmlns:p14="http://schemas.microsoft.com/office/powerpoint/2010/main" val="1018632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1180" y="365125"/>
            <a:ext cx="9575800" cy="1325563"/>
          </a:xfrm>
        </p:spPr>
        <p:txBody>
          <a:bodyPr>
            <a:normAutofit/>
          </a:bodyPr>
          <a:lstStyle/>
          <a:p>
            <a:r>
              <a:rPr lang="sv-SE" sz="3800" dirty="0">
                <a:latin typeface="Arial" panose="020B0604020202020204" pitchFamily="34" charset="0"/>
                <a:cs typeface="Arial" panose="020B0604020202020204" pitchFamily="34" charset="0"/>
              </a:rPr>
              <a:t>Rapporter</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574800" y="1342708"/>
            <a:ext cx="10198100" cy="49133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Ärendestatistik</a:t>
            </a:r>
            <a:r>
              <a:rPr lang="sv-SE" sz="2400" dirty="0"/>
              <a:t> – räknar ärenden och redovisar sedan antal meddelanden som ingår i dessa ärenden. </a:t>
            </a:r>
          </a:p>
          <a:p>
            <a:pPr marL="0" indent="0">
              <a:buNone/>
            </a:pPr>
            <a:endParaRPr lang="sv-SE" sz="2400" dirty="0"/>
          </a:p>
          <a:p>
            <a:pPr marL="0" indent="0">
              <a:buNone/>
            </a:pPr>
            <a:r>
              <a:rPr lang="sv-SE" sz="2400" b="1" dirty="0"/>
              <a:t>Betalrapport</a:t>
            </a:r>
            <a:r>
              <a:rPr lang="sv-SE" sz="2400" dirty="0"/>
              <a:t> – visar pågående och avslutade ärenden i valt tidsintervall med antal betalningsgrundande dagar och antal betaldagar.</a:t>
            </a:r>
          </a:p>
          <a:p>
            <a:pPr marL="0" indent="0">
              <a:buNone/>
            </a:pPr>
            <a:endParaRPr lang="sv-SE" sz="2400" dirty="0"/>
          </a:p>
          <a:p>
            <a:pPr marL="0" indent="0">
              <a:buNone/>
            </a:pPr>
            <a:r>
              <a:rPr lang="sv-SE" sz="2400" b="1" dirty="0"/>
              <a:t>Statistik 3 </a:t>
            </a:r>
            <a:r>
              <a:rPr lang="sv-SE" sz="2400" dirty="0"/>
              <a:t>– körs på ”live” data och är tillgänglig för alla med rapport-behörighet.</a:t>
            </a:r>
            <a:br>
              <a:rPr lang="sv-SE" sz="2400" dirty="0"/>
            </a:br>
            <a:r>
              <a:rPr lang="sv-SE" sz="2400" dirty="0"/>
              <a:t>Utskrivningsklara ärenden som pågår eller avslutats i valt tidsintervall.</a:t>
            </a:r>
            <a:br>
              <a:rPr lang="sv-SE" sz="2400" dirty="0"/>
            </a:br>
            <a:r>
              <a:rPr lang="sv-SE" sz="2400" dirty="0"/>
              <a:t>Visar ledtider: </a:t>
            </a:r>
          </a:p>
          <a:p>
            <a:r>
              <a:rPr lang="sv-SE" sz="2400" dirty="0"/>
              <a:t>Inskrivning – först skickade Planering</a:t>
            </a:r>
          </a:p>
          <a:p>
            <a:r>
              <a:rPr lang="sv-SE" sz="2400" dirty="0"/>
              <a:t>Första Planering – Utskrivningsklar</a:t>
            </a:r>
          </a:p>
          <a:p>
            <a:r>
              <a:rPr lang="sv-SE" sz="2400" dirty="0"/>
              <a:t>Utskrivningsklar – Utskrivning</a:t>
            </a:r>
          </a:p>
          <a:p>
            <a:r>
              <a:rPr lang="sv-SE" sz="2400" dirty="0"/>
              <a:t>Samt status för SIP-möteskallelse</a:t>
            </a:r>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802787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1180" y="365125"/>
            <a:ext cx="9575800" cy="1325563"/>
          </a:xfrm>
        </p:spPr>
        <p:txBody>
          <a:bodyPr>
            <a:normAutofit/>
          </a:bodyPr>
          <a:lstStyle/>
          <a:p>
            <a:r>
              <a:rPr lang="sv-SE" sz="3800" dirty="0">
                <a:latin typeface="Arial" panose="020B0604020202020204" pitchFamily="34" charset="0"/>
                <a:cs typeface="Arial" panose="020B0604020202020204" pitchFamily="34" charset="0"/>
              </a:rPr>
              <a:t>Rapporter</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574800" y="134270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Daglig rapport </a:t>
            </a:r>
            <a:r>
              <a:rPr lang="sv-SE" sz="2400" dirty="0"/>
              <a:t>– för sjukhusen via intern länk. Körs på ”live data”. </a:t>
            </a:r>
            <a:br>
              <a:rPr lang="sv-SE" sz="2400" dirty="0"/>
            </a:br>
            <a:r>
              <a:rPr lang="sv-SE" sz="2400" dirty="0"/>
              <a:t>Utskrivningsklara patienter </a:t>
            </a:r>
          </a:p>
          <a:p>
            <a:pPr marL="0" indent="0">
              <a:buNone/>
            </a:pPr>
            <a:r>
              <a:rPr lang="sv-SE" sz="2400" dirty="0">
                <a:solidFill>
                  <a:srgbClr val="00B050"/>
                </a:solidFill>
              </a:rPr>
              <a:t>	</a:t>
            </a: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4" name="Bildobjekt 3"/>
          <p:cNvPicPr>
            <a:picLocks noChangeAspect="1"/>
          </p:cNvPicPr>
          <p:nvPr/>
        </p:nvPicPr>
        <p:blipFill>
          <a:blip r:embed="rId3"/>
          <a:stretch>
            <a:fillRect/>
          </a:stretch>
        </p:blipFill>
        <p:spPr>
          <a:xfrm>
            <a:off x="0" y="2565021"/>
            <a:ext cx="12192000" cy="2999546"/>
          </a:xfrm>
          <a:prstGeom prst="rect">
            <a:avLst/>
          </a:prstGeom>
        </p:spPr>
      </p:pic>
    </p:spTree>
    <p:extLst>
      <p:ext uri="{BB962C8B-B14F-4D97-AF65-F5344CB8AC3E}">
        <p14:creationId xmlns:p14="http://schemas.microsoft.com/office/powerpoint/2010/main" val="3842661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51180" y="365125"/>
            <a:ext cx="9575800" cy="1325563"/>
          </a:xfrm>
        </p:spPr>
        <p:txBody>
          <a:bodyPr>
            <a:normAutofit/>
          </a:bodyPr>
          <a:lstStyle/>
          <a:p>
            <a:r>
              <a:rPr lang="sv-SE" sz="3800" dirty="0">
                <a:latin typeface="Arial" panose="020B0604020202020204" pitchFamily="34" charset="0"/>
                <a:cs typeface="Arial" panose="020B0604020202020204" pitchFamily="34" charset="0"/>
              </a:rPr>
              <a:t>Övergången till ”nya SAMSA”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760220" y="1608138"/>
            <a:ext cx="10198100" cy="49133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Nuvarande SAMSA kommer att stängas kl. 12.00 måndagen den 24:de september.</a:t>
            </a:r>
          </a:p>
          <a:p>
            <a:pPr marL="0" indent="0">
              <a:buNone/>
            </a:pPr>
            <a:endParaRPr lang="sv-SE" sz="2400" dirty="0"/>
          </a:p>
          <a:p>
            <a:pPr marL="0" indent="0">
              <a:buNone/>
            </a:pPr>
            <a:r>
              <a:rPr lang="sv-SE" sz="2400" dirty="0"/>
              <a:t>Så många ärende som är möjligt (ur patientsäkerhetssynpunkt) ska då vara avslutade.</a:t>
            </a:r>
            <a:br>
              <a:rPr lang="sv-SE" sz="2400" dirty="0"/>
            </a:br>
            <a:r>
              <a:rPr lang="sv-SE" sz="2400" dirty="0"/>
              <a:t>Specifik handledning om hur pågående ärende ska hanteras kommer att finnas.</a:t>
            </a:r>
          </a:p>
          <a:p>
            <a:pPr marL="0" indent="0">
              <a:buNone/>
            </a:pPr>
            <a:endParaRPr lang="sv-SE" sz="2400" dirty="0"/>
          </a:p>
          <a:p>
            <a:pPr marL="0" indent="0">
              <a:buNone/>
            </a:pPr>
            <a:r>
              <a:rPr lang="sv-SE" sz="2400" dirty="0"/>
              <a:t>På morgonen tisdag den 25:te september kommer SAMSA att vara uppdaterat till nya versionen.</a:t>
            </a:r>
          </a:p>
          <a:p>
            <a:pPr marL="0" indent="0">
              <a:buNone/>
            </a:pPr>
            <a:endParaRPr lang="sv-SE" sz="2400" dirty="0"/>
          </a:p>
          <a:p>
            <a:pPr marL="0" indent="0">
              <a:buNone/>
            </a:pPr>
            <a:r>
              <a:rPr lang="sv-SE" sz="2400" dirty="0"/>
              <a:t>”Gamla” SAMSA-ärenden nås via en länk inifrån SAMSA  (enbart för läsning)</a:t>
            </a:r>
          </a:p>
          <a:p>
            <a:pPr marL="0" indent="0">
              <a:buNone/>
            </a:pPr>
            <a:r>
              <a:rPr lang="sv-SE" sz="2400" dirty="0">
                <a:solidFill>
                  <a:srgbClr val="00B050"/>
                </a:solidFill>
              </a:rPr>
              <a:t>	</a:t>
            </a: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3268243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43560" y="200025"/>
            <a:ext cx="9575800" cy="1325563"/>
          </a:xfrm>
        </p:spPr>
        <p:txBody>
          <a:bodyPr>
            <a:normAutofit/>
          </a:bodyPr>
          <a:lstStyle/>
          <a:p>
            <a:r>
              <a:rPr lang="sv-SE" sz="3800" dirty="0">
                <a:latin typeface="Arial" panose="020B0604020202020204" pitchFamily="34" charset="0"/>
                <a:cs typeface="Arial" panose="020B0604020202020204" pitchFamily="34" charset="0"/>
              </a:rPr>
              <a:t>Material finns att hämta</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330960" y="1704976"/>
            <a:ext cx="10198100" cy="491331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På Vårdsamverkans i </a:t>
            </a:r>
            <a:br>
              <a:rPr lang="sv-SE" b="1" dirty="0"/>
            </a:br>
            <a:r>
              <a:rPr lang="sv-SE" b="1" dirty="0"/>
              <a:t>Västra Götalands hemsida </a:t>
            </a:r>
          </a:p>
          <a:p>
            <a:pPr marL="0" indent="0">
              <a:buNone/>
            </a:pPr>
            <a:r>
              <a:rPr lang="sv-SE" dirty="0"/>
              <a:t>www.vardsamverkan.se   </a:t>
            </a:r>
          </a:p>
          <a:p>
            <a:r>
              <a:rPr lang="sv-SE" dirty="0"/>
              <a:t>Överenskommelse</a:t>
            </a:r>
          </a:p>
          <a:p>
            <a:r>
              <a:rPr lang="sv-SE" dirty="0"/>
              <a:t>Riktlinje</a:t>
            </a:r>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r>
              <a:rPr lang="sv-SE" b="1" dirty="0"/>
              <a:t>På </a:t>
            </a:r>
            <a:r>
              <a:rPr lang="sv-SE" b="1" dirty="0" err="1"/>
              <a:t>SAMSAs</a:t>
            </a:r>
            <a:r>
              <a:rPr lang="sv-SE" b="1" dirty="0"/>
              <a:t> hemsida    </a:t>
            </a:r>
            <a:br>
              <a:rPr lang="sv-SE" b="1" dirty="0"/>
            </a:br>
            <a:endParaRPr lang="sv-SE" b="1" dirty="0"/>
          </a:p>
          <a:p>
            <a:pPr marL="0" indent="0">
              <a:buNone/>
            </a:pPr>
            <a:r>
              <a:rPr lang="sv-SE" dirty="0"/>
              <a:t>www.vastkom.se/SAMSA</a:t>
            </a:r>
          </a:p>
          <a:p>
            <a:r>
              <a:rPr lang="sv-SE" dirty="0"/>
              <a:t>Rutinen</a:t>
            </a:r>
          </a:p>
          <a:p>
            <a:r>
              <a:rPr lang="sv-SE" dirty="0"/>
              <a:t>Användarhandbok</a:t>
            </a:r>
          </a:p>
          <a:p>
            <a:r>
              <a:rPr lang="sv-SE" dirty="0"/>
              <a:t>Uppdaterade Lathundar</a:t>
            </a:r>
          </a:p>
          <a:p>
            <a:r>
              <a:rPr lang="sv-SE" dirty="0"/>
              <a:t>Utbildningsmaterial </a:t>
            </a:r>
          </a:p>
          <a:p>
            <a:r>
              <a:rPr lang="sv-SE" dirty="0"/>
              <a:t>Frågor och Svar</a:t>
            </a:r>
          </a:p>
          <a:p>
            <a:endParaRPr lang="sv-SE" dirty="0"/>
          </a:p>
          <a:p>
            <a:pPr marL="0" indent="0">
              <a:buNone/>
            </a:pPr>
            <a:endParaRPr lang="sv-SE" sz="2400" dirty="0"/>
          </a:p>
          <a:p>
            <a:pPr marL="0" indent="0">
              <a:buNone/>
            </a:pP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1797324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04520" y="365125"/>
            <a:ext cx="9575800" cy="1325563"/>
          </a:xfrm>
        </p:spPr>
        <p:txBody>
          <a:bodyPr>
            <a:normAutofit/>
          </a:bodyPr>
          <a:lstStyle/>
          <a:p>
            <a:r>
              <a:rPr lang="sv-SE" sz="3800" dirty="0">
                <a:latin typeface="Arial" panose="020B0604020202020204" pitchFamily="34" charset="0"/>
                <a:cs typeface="Arial" panose="020B0604020202020204" pitchFamily="34" charset="0"/>
              </a:rPr>
              <a:t>Frågor och diskussion</a:t>
            </a:r>
            <a:br>
              <a:rPr lang="sv-SE" sz="38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4294967295"/>
          </p:nvPr>
        </p:nvSpPr>
        <p:spPr>
          <a:xfrm>
            <a:off x="2852738" y="1690688"/>
            <a:ext cx="9339262" cy="4748212"/>
          </a:xfrm>
        </p:spPr>
        <p:txBody>
          <a:bodyPr>
            <a:normAutofit/>
          </a:bodyPr>
          <a:lstStyle/>
          <a:p>
            <a:pPr marL="0" indent="0">
              <a:buNone/>
            </a:pPr>
            <a:endParaRPr lang="sv-SE" sz="1800" dirty="0"/>
          </a:p>
          <a:p>
            <a:pPr marL="0" indent="0">
              <a:buNone/>
            </a:pPr>
            <a:endParaRPr lang="sv-SE" sz="2400" dirty="0"/>
          </a:p>
        </p:txBody>
      </p:sp>
      <p:sp>
        <p:nvSpPr>
          <p:cNvPr id="5" name="Platshållare för innehåll 2"/>
          <p:cNvSpPr txBox="1">
            <a:spLocks/>
          </p:cNvSpPr>
          <p:nvPr/>
        </p:nvSpPr>
        <p:spPr>
          <a:xfrm>
            <a:off x="1155700" y="16906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sp>
        <p:nvSpPr>
          <p:cNvPr id="13" name="Platshållare för innehåll 2"/>
          <p:cNvSpPr txBox="1">
            <a:spLocks/>
          </p:cNvSpPr>
          <p:nvPr/>
        </p:nvSpPr>
        <p:spPr>
          <a:xfrm>
            <a:off x="1155700" y="1296988"/>
            <a:ext cx="10198100" cy="49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a:p>
            <a:pPr marL="0" indent="0">
              <a:buNone/>
            </a:pPr>
            <a:endParaRPr lang="sv-SE" sz="2400" dirty="0"/>
          </a:p>
          <a:p>
            <a:pPr marL="457200" indent="-457200">
              <a:buFont typeface="+mj-lt"/>
              <a:buAutoNum type="arabicPeriod"/>
            </a:pPr>
            <a:endParaRPr lang="sv-SE" sz="2400" dirty="0"/>
          </a:p>
          <a:p>
            <a:pPr marL="457200" lvl="1" indent="0">
              <a:buNone/>
            </a:pPr>
            <a:endParaRPr lang="sv-SE" dirty="0"/>
          </a:p>
          <a:p>
            <a:pPr marL="0" indent="0">
              <a:buNone/>
            </a:pPr>
            <a:endParaRPr lang="sv-SE" sz="2400" dirty="0"/>
          </a:p>
          <a:p>
            <a:pPr marL="914400" lvl="1" indent="-457200">
              <a:buFont typeface="+mj-lt"/>
              <a:buAutoNum type="arabicPeriod"/>
            </a:pPr>
            <a:endParaRPr lang="sv-SE" dirty="0"/>
          </a:p>
          <a:p>
            <a:pPr marL="0" indent="0">
              <a:buNone/>
            </a:pPr>
            <a:endParaRPr lang="sv-SE" sz="2400" dirty="0"/>
          </a:p>
          <a:p>
            <a:pPr marL="0" indent="0">
              <a:buNone/>
            </a:pPr>
            <a:endParaRPr lang="sv-SE" sz="2400"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710" y="1791284"/>
            <a:ext cx="5190490" cy="2654719"/>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052" y="3063081"/>
            <a:ext cx="1283805" cy="1624013"/>
          </a:xfrm>
          <a:prstGeom prst="rect">
            <a:avLst/>
          </a:prstGeom>
        </p:spPr>
      </p:pic>
    </p:spTree>
    <p:extLst>
      <p:ext uri="{BB962C8B-B14F-4D97-AF65-F5344CB8AC3E}">
        <p14:creationId xmlns:p14="http://schemas.microsoft.com/office/powerpoint/2010/main" val="1790960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8AA3812-0199-40CC-8F6E-1AF8D0FD6ABC}"/>
              </a:ext>
            </a:extLst>
          </p:cNvPr>
          <p:cNvSpPr txBox="1"/>
          <p:nvPr/>
        </p:nvSpPr>
        <p:spPr>
          <a:xfrm>
            <a:off x="6473952" y="3352331"/>
            <a:ext cx="4300494" cy="1938992"/>
          </a:xfrm>
          <a:prstGeom prst="rect">
            <a:avLst/>
          </a:prstGeom>
          <a:noFill/>
        </p:spPr>
        <p:txBody>
          <a:bodyPr wrap="square" rtlCol="0">
            <a:spAutoFit/>
          </a:bodyPr>
          <a:lstStyle/>
          <a:p>
            <a:pPr algn="ctr"/>
            <a:r>
              <a:rPr lang="sv-SE" sz="2400" dirty="0">
                <a:solidFill>
                  <a:schemeClr val="accent1"/>
                </a:solidFill>
              </a:rPr>
              <a:t>SAMSA Förvaltning</a:t>
            </a:r>
            <a:br>
              <a:rPr lang="sv-SE" sz="2400" dirty="0">
                <a:solidFill>
                  <a:schemeClr val="accent1"/>
                </a:solidFill>
              </a:rPr>
            </a:br>
            <a:r>
              <a:rPr lang="sv-SE" sz="2000" dirty="0">
                <a:solidFill>
                  <a:schemeClr val="accent1"/>
                </a:solidFill>
              </a:rPr>
              <a:t>2018-08-21</a:t>
            </a:r>
            <a:br>
              <a:rPr lang="sv-SE" sz="2400" dirty="0">
                <a:solidFill>
                  <a:schemeClr val="accent1"/>
                </a:solidFill>
              </a:rPr>
            </a:br>
            <a:r>
              <a:rPr lang="sv-SE" sz="2400" dirty="0">
                <a:solidFill>
                  <a:schemeClr val="accent1"/>
                </a:solidFill>
              </a:rPr>
              <a:t>Frågor skickas till info.samsa@vgregion.se</a:t>
            </a:r>
            <a:br>
              <a:rPr lang="sv-SE" sz="2400" dirty="0">
                <a:solidFill>
                  <a:schemeClr val="accent1"/>
                </a:solidFill>
              </a:rPr>
            </a:br>
            <a:r>
              <a:rPr lang="sv-SE" sz="2400" dirty="0">
                <a:solidFill>
                  <a:schemeClr val="accent1"/>
                </a:solidFill>
              </a:rPr>
              <a:t> </a:t>
            </a:r>
            <a:endParaRPr lang="sv-SE" dirty="0"/>
          </a:p>
        </p:txBody>
      </p:sp>
    </p:spTree>
    <p:extLst>
      <p:ext uri="{BB962C8B-B14F-4D97-AF65-F5344CB8AC3E}">
        <p14:creationId xmlns:p14="http://schemas.microsoft.com/office/powerpoint/2010/main" val="332808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616200" y="365125"/>
            <a:ext cx="9575800" cy="1325563"/>
          </a:xfrm>
        </p:spPr>
        <p:txBody>
          <a:bodyPr>
            <a:normAutofit/>
          </a:bodyPr>
          <a:lstStyle/>
          <a:p>
            <a:r>
              <a:rPr lang="sv-SE" sz="3800" dirty="0">
                <a:latin typeface="Arial" panose="020B0604020202020204" pitchFamily="34" charset="0"/>
                <a:cs typeface="Arial" panose="020B0604020202020204" pitchFamily="34" charset="0"/>
              </a:rPr>
              <a:t>Vad är en Samordnad individuell plan?</a:t>
            </a:r>
          </a:p>
        </p:txBody>
      </p:sp>
      <p:sp>
        <p:nvSpPr>
          <p:cNvPr id="3" name="Platshållare för innehåll 2"/>
          <p:cNvSpPr>
            <a:spLocks noGrp="1"/>
          </p:cNvSpPr>
          <p:nvPr>
            <p:ph idx="4294967295"/>
          </p:nvPr>
        </p:nvSpPr>
        <p:spPr>
          <a:xfrm>
            <a:off x="6425819" y="2181162"/>
            <a:ext cx="5241925" cy="3460750"/>
          </a:xfrm>
        </p:spPr>
        <p:txBody>
          <a:bodyPr>
            <a:normAutofit/>
          </a:bodyPr>
          <a:lstStyle/>
          <a:p>
            <a:r>
              <a:rPr lang="sv-SE" sz="2400" dirty="0"/>
              <a:t>SIP är den enskildes plan </a:t>
            </a:r>
          </a:p>
          <a:p>
            <a:endParaRPr lang="sv-SE" sz="2400" dirty="0"/>
          </a:p>
          <a:p>
            <a:r>
              <a:rPr lang="sv-SE" sz="2400" dirty="0"/>
              <a:t>Syftet med SIP är att samordna den enskildes behov och önskemål samt att tydliggöra vilka enheter som ansvarar för vilka insatser. Detta ger en helhetsbild av den enskildes situation</a:t>
            </a:r>
          </a:p>
        </p:txBody>
      </p:sp>
      <p:pic>
        <p:nvPicPr>
          <p:cNvPr id="6" name="Bildobjekt 5"/>
          <p:cNvPicPr>
            <a:picLocks noChangeAspect="1"/>
          </p:cNvPicPr>
          <p:nvPr/>
        </p:nvPicPr>
        <p:blipFill>
          <a:blip r:embed="rId3"/>
          <a:stretch>
            <a:fillRect/>
          </a:stretch>
        </p:blipFill>
        <p:spPr>
          <a:xfrm>
            <a:off x="2553356" y="2055813"/>
            <a:ext cx="2628900" cy="2933700"/>
          </a:xfrm>
          <a:prstGeom prst="rect">
            <a:avLst/>
          </a:prstGeom>
        </p:spPr>
      </p:pic>
    </p:spTree>
    <p:extLst>
      <p:ext uri="{BB962C8B-B14F-4D97-AF65-F5344CB8AC3E}">
        <p14:creationId xmlns:p14="http://schemas.microsoft.com/office/powerpoint/2010/main" val="2622069174"/>
      </p:ext>
    </p:extLst>
  </p:cSld>
  <p:clrMapOvr>
    <a:masterClrMapping/>
  </p:clrMapOvr>
</p:sld>
</file>

<file path=ppt/theme/theme1.xml><?xml version="1.0" encoding="utf-8"?>
<a:theme xmlns:a="http://schemas.openxmlformats.org/drawingml/2006/main" name="Mall GITS 180626">
  <a:themeElements>
    <a:clrScheme name="GITS">
      <a:dk1>
        <a:sysClr val="windowText" lastClr="000000"/>
      </a:dk1>
      <a:lt1>
        <a:sysClr val="window" lastClr="FFFFFF"/>
      </a:lt1>
      <a:dk2>
        <a:srgbClr val="44546A"/>
      </a:dk2>
      <a:lt2>
        <a:srgbClr val="E7E6E6"/>
      </a:lt2>
      <a:accent1>
        <a:srgbClr val="006298"/>
      </a:accent1>
      <a:accent2>
        <a:srgbClr val="582C83"/>
      </a:accent2>
      <a:accent3>
        <a:srgbClr val="A8AD00"/>
      </a:accent3>
      <a:accent4>
        <a:srgbClr val="F2A900"/>
      </a:accent4>
      <a:accent5>
        <a:srgbClr val="4A773C"/>
      </a:accent5>
      <a:accent6>
        <a:srgbClr val="9D2235"/>
      </a:accent6>
      <a:hlink>
        <a:srgbClr val="A8AD00"/>
      </a:hlink>
      <a:folHlink>
        <a:srgbClr val="582C83"/>
      </a:folHlink>
    </a:clrScheme>
    <a:fontScheme name="GITS">
      <a:majorFont>
        <a:latin typeface="Calibri Light"/>
        <a:ea typeface=""/>
        <a:cs typeface=""/>
      </a:majorFont>
      <a:minorFont>
        <a:latin typeface="Calibri"/>
        <a:ea typeface=""/>
        <a:cs typeface=""/>
      </a:minorFont>
    </a:fontScheme>
    <a:fmtScheme name="Rökfärgat gla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GITS 180626_1" id="{CE3D13F4-A3F2-4A93-AE39-E0CB43BADEF2}" vid="{8E5B68DA-7E1C-45D6-A9C3-B1E9EA48A4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GITS 180626</Template>
  <TotalTime>1254</TotalTime>
  <Words>3766</Words>
  <Application>Microsoft Office PowerPoint</Application>
  <PresentationFormat>Bredbild</PresentationFormat>
  <Paragraphs>931</Paragraphs>
  <Slides>85</Slides>
  <Notes>85</Notes>
  <HiddenSlides>6</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Arial</vt:lpstr>
      <vt:lpstr>Calibri</vt:lpstr>
      <vt:lpstr>Calibri Light</vt:lpstr>
      <vt:lpstr>Mall GITS 180626</vt:lpstr>
      <vt:lpstr>Utbildning  Ny version av SAMSA </vt:lpstr>
      <vt:lpstr>PowerPoint-presentation</vt:lpstr>
      <vt:lpstr>Bakgrund</vt:lpstr>
      <vt:lpstr>Om riktlinjen</vt:lpstr>
      <vt:lpstr> Gemensam målsättning </vt:lpstr>
      <vt:lpstr>PowerPoint-presentation</vt:lpstr>
      <vt:lpstr>Målgrupp</vt:lpstr>
      <vt:lpstr>Samtycke</vt:lpstr>
      <vt:lpstr>Vad är en Samordnad individuell plan?</vt:lpstr>
      <vt:lpstr>Rutinen</vt:lpstr>
      <vt:lpstr>Rutinen</vt:lpstr>
      <vt:lpstr>Ny version av SAMSA</vt:lpstr>
      <vt:lpstr>SAMSA huvuddelar</vt:lpstr>
      <vt:lpstr>SAMSA orienteringskarta     </vt:lpstr>
      <vt:lpstr>SAMSA orienteringskarta - flikar </vt:lpstr>
      <vt:lpstr>SAMSA versionshantering</vt:lpstr>
      <vt:lpstr>SAMSA versionshantering</vt:lpstr>
      <vt:lpstr>SAMSA status på meddelanden</vt:lpstr>
      <vt:lpstr>Övning 1 </vt:lpstr>
      <vt:lpstr>Kort bensträckare</vt:lpstr>
      <vt:lpstr>Förberedd Vårdbegäran </vt:lpstr>
      <vt:lpstr>PowerPoint-presentation</vt:lpstr>
      <vt:lpstr>Slutenvårdsärende med behov av samordning SIP-möte efter hemgång</vt:lpstr>
      <vt:lpstr>Vårdbegäran</vt:lpstr>
      <vt:lpstr>Slutenvårdsärende med behov av samordning SIP-möte efter hemgång</vt:lpstr>
      <vt:lpstr>Slutenvårdsärende med behov av samordning SIP-möte efter hemgång</vt:lpstr>
      <vt:lpstr>Övning 2</vt:lpstr>
      <vt:lpstr>Slutenvårdsärende med behov av samordning SIP-möte efter hemgång</vt:lpstr>
      <vt:lpstr>Inskrivningsmeddelande</vt:lpstr>
      <vt:lpstr>Slutenvårdsärende med behov av samordning SIP-möte efter hemgång</vt:lpstr>
      <vt:lpstr>Planering</vt:lpstr>
      <vt:lpstr>Slutenvårdsärende med behov av samordning SIP-möte efter hemgång</vt:lpstr>
      <vt:lpstr>Slutenvårdsärende med behov av samordning SIP-möte efter hemgång</vt:lpstr>
      <vt:lpstr>Slutenvårdsärende med behov av samordning SIP-möte efter hemgång</vt:lpstr>
      <vt:lpstr>Slutenvårdsärende med behov av samordning SIP-möte efter hemgång</vt:lpstr>
      <vt:lpstr>Checklistan</vt:lpstr>
      <vt:lpstr>Övning 3</vt:lpstr>
      <vt:lpstr>Slutenvårdsärende med behov av samordning SIP-möte efter hemgång</vt:lpstr>
      <vt:lpstr>Mötesflik - ärende</vt:lpstr>
      <vt:lpstr>Slutenvårdsärende med behov av samordning SIP-möte efter hemgång</vt:lpstr>
      <vt:lpstr>Övning 4</vt:lpstr>
      <vt:lpstr>Slutenvårdsärende med behov av samordning SIP-möte efter hemgång</vt:lpstr>
      <vt:lpstr>Mötesflik - SIP</vt:lpstr>
      <vt:lpstr>Slutenvårdsärende med behov av samordning SIP-möte efter hemgång</vt:lpstr>
      <vt:lpstr>Information vid utskrivning</vt:lpstr>
      <vt:lpstr>Slutenvårdsärende med behov av samordning SIP-möte efter hemgång</vt:lpstr>
      <vt:lpstr>Övning 5</vt:lpstr>
      <vt:lpstr>Slutenvårdsärende med behov av samordning SIP-möte efter hemgång</vt:lpstr>
      <vt:lpstr>Meddelande om Utskrivningsklar</vt:lpstr>
      <vt:lpstr>Slutenvårdsärende med behov av samordning SIP-möte efter hemgång</vt:lpstr>
      <vt:lpstr>Slutenvårdsärende med behov av samordning SIP-möte efter hemgång</vt:lpstr>
      <vt:lpstr>Slutenvårdsärende med behov av samordning SIP-möte efter hemgång</vt:lpstr>
      <vt:lpstr>Utskrivningsmeddelande</vt:lpstr>
      <vt:lpstr>Övning 6</vt:lpstr>
      <vt:lpstr>PowerPoint-presentation</vt:lpstr>
      <vt:lpstr>Fika paus</vt:lpstr>
      <vt:lpstr>Slutenvårdsärende med behov av samordning SIP-möte efter hemgång</vt:lpstr>
      <vt:lpstr>Samordnad individuell plan (SIP)</vt:lpstr>
      <vt:lpstr>PowerPoint-presentation</vt:lpstr>
      <vt:lpstr>Slutenvårdsärende med behov av samordning SIP-möte efter hemgång</vt:lpstr>
      <vt:lpstr>Slutenvårdsärende med behov av samordning SIP-möte efter hemgång</vt:lpstr>
      <vt:lpstr>Slutenvårdsärende med behov av samordning SIP-möte efter hemgång</vt:lpstr>
      <vt:lpstr>Övning 7</vt:lpstr>
      <vt:lpstr>Slutenvårdsärende med behov av samordning med SIP-möte på sjukhuset</vt:lpstr>
      <vt:lpstr>Slutenvårdsärende med behov av samordning med SIP-möte på sjukhuset</vt:lpstr>
      <vt:lpstr>Slutenvårdsärende med behov av samordning med SIP-möte på sjukhuset</vt:lpstr>
      <vt:lpstr>Slutenvårdsärende utan behov av samordning </vt:lpstr>
      <vt:lpstr>Slutenvårdsärenden, Betalberäkning</vt:lpstr>
      <vt:lpstr>PowerPoint-presentation</vt:lpstr>
      <vt:lpstr>Kort bensträckare</vt:lpstr>
      <vt:lpstr>PowerPoint-presentation</vt:lpstr>
      <vt:lpstr>Parallella ärenden i SAMSA </vt:lpstr>
      <vt:lpstr>PowerPoint-presentation</vt:lpstr>
      <vt:lpstr>Öppenvårdsärenden i SAMSA </vt:lpstr>
      <vt:lpstr>Öppenvårdsärenden i SAMSA </vt:lpstr>
      <vt:lpstr>Öppenvårdsärenden i SAMSA </vt:lpstr>
      <vt:lpstr>PowerPoint-presentation</vt:lpstr>
      <vt:lpstr>Översikt</vt:lpstr>
      <vt:lpstr>Översikt</vt:lpstr>
      <vt:lpstr>Rapporter </vt:lpstr>
      <vt:lpstr>Rapporter </vt:lpstr>
      <vt:lpstr>Övergången till ”nya SAMSA” </vt:lpstr>
      <vt:lpstr>Material finns att hämta </vt:lpstr>
      <vt:lpstr>Frågor och diskussion </vt:lpstr>
      <vt:lpstr>PowerPoint-presentation</vt:lpstr>
    </vt:vector>
  </TitlesOfParts>
  <Company>Västra Götalandsregionen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 storgrupp - anpassat SAMSA_v1.0</dc:title>
  <dc:creator>Maria Fredriksson</dc:creator>
  <cp:lastModifiedBy>Christer Nygren</cp:lastModifiedBy>
  <cp:revision>73</cp:revision>
  <cp:lastPrinted>2018-08-08T12:31:34Z</cp:lastPrinted>
  <dcterms:created xsi:type="dcterms:W3CDTF">2018-06-26T15:11:56Z</dcterms:created>
  <dcterms:modified xsi:type="dcterms:W3CDTF">2018-09-06T14:54:11Z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rights.accessrights">
    <vt:lpwstr>[Intranät]</vt:lpwstr>
  </property>
  <property fmtid="{D5CDD505-2E9C-101B-9397-08002B2CF9AE}" pid="3" name="DC.title.filename">
    <vt:lpwstr>Utbildning storgrupp - anpassat SAMSA_v1.0.pptx</vt:lpwstr>
  </property>
  <property fmtid="{D5CDD505-2E9C-101B-9397-08002B2CF9AE}" pid="4" name="DC.identifier.checksum">
    <vt:lpwstr>53fde287c57581c7f7ea2fd7da272aee</vt:lpwstr>
  </property>
  <property fmtid="{D5CDD505-2E9C-101B-9397-08002B2CF9AE}" pid="5" name="DC.contributor.savedby.id">
    <vt:lpwstr>ingrid_svensson</vt:lpwstr>
  </property>
  <property fmtid="{D5CDD505-2E9C-101B-9397-08002B2CF9AE}" pid="6" name="DC.source.origin">
    <vt:lpwstr>Alfresco</vt:lpwstr>
  </property>
  <property fmtid="{D5CDD505-2E9C-101B-9397-08002B2CF9AE}" pid="7" name="dcterms.created">
    <vt:lpwstr>2018-08-21</vt:lpwstr>
  </property>
  <property fmtid="{D5CDD505-2E9C-101B-9397-08002B2CF9AE}" pid="8" name="DC.identifier.version">
    <vt:lpwstr>0.1</vt:lpwstr>
  </property>
  <property fmtid="{D5CDD505-2E9C-101B-9397-08002B2CF9AE}" pid="9" name="DC.contributor.savedby">
    <vt:lpwstr>Ingrid Svensson (ingrid_svensson)</vt:lpwstr>
  </property>
  <property fmtid="{D5CDD505-2E9C-101B-9397-08002B2CF9AE}" pid="10" name="DC.language">
    <vt:lpwstr>[Svenska]</vt:lpwstr>
  </property>
  <property fmtid="{D5CDD505-2E9C-101B-9397-08002B2CF9AE}" pid="11" name="DC.format.extension">
    <vt:lpwstr>pptx</vt:lpwstr>
  </property>
  <property fmtid="{D5CDD505-2E9C-101B-9397-08002B2CF9AE}" pid="12" name="DC.format.extent.mimetype">
    <vt:lpwstr>application/vnd.openxmlformats-officedocument.presentationml.presentation</vt:lpwstr>
  </property>
  <property fmtid="{D5CDD505-2E9C-101B-9397-08002B2CF9AE}" pid="13" name="nodeRef">
    <vt:lpwstr>a5ae5d97-931d-4cfc-b7aa-9d397d9c5e79</vt:lpwstr>
  </property>
  <property fmtid="{D5CDD505-2E9C-101B-9397-08002B2CF9AE}" pid="14" name="DC.date.saved">
    <vt:lpwstr>2018-08-21</vt:lpwstr>
  </property>
  <property fmtid="{D5CDD505-2E9C-101B-9397-08002B2CF9AE}" pid="15" name="updated">
    <vt:lpwstr>2018-08-21</vt:lpwstr>
  </property>
</Properties>
</file>