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7"/>
  </p:sldMasterIdLst>
  <p:notesMasterIdLst>
    <p:notesMasterId r:id="rId101"/>
  </p:notesMasterIdLst>
  <p:handoutMasterIdLst>
    <p:handoutMasterId r:id="rId102"/>
  </p:handoutMasterIdLst>
  <p:sldIdLst>
    <p:sldId id="352" r:id="rId8"/>
    <p:sldId id="396" r:id="rId9"/>
    <p:sldId id="387" r:id="rId10"/>
    <p:sldId id="388" r:id="rId11"/>
    <p:sldId id="389" r:id="rId12"/>
    <p:sldId id="397" r:id="rId13"/>
    <p:sldId id="320" r:id="rId14"/>
    <p:sldId id="278" r:id="rId15"/>
    <p:sldId id="319" r:id="rId16"/>
    <p:sldId id="368" r:id="rId17"/>
    <p:sldId id="354" r:id="rId18"/>
    <p:sldId id="274" r:id="rId19"/>
    <p:sldId id="313" r:id="rId20"/>
    <p:sldId id="300" r:id="rId21"/>
    <p:sldId id="295" r:id="rId22"/>
    <p:sldId id="298" r:id="rId23"/>
    <p:sldId id="299" r:id="rId24"/>
    <p:sldId id="275" r:id="rId25"/>
    <p:sldId id="294" r:id="rId26"/>
    <p:sldId id="276" r:id="rId27"/>
    <p:sldId id="398" r:id="rId28"/>
    <p:sldId id="304" r:id="rId29"/>
    <p:sldId id="312" r:id="rId30"/>
    <p:sldId id="258" r:id="rId31"/>
    <p:sldId id="260" r:id="rId32"/>
    <p:sldId id="257" r:id="rId33"/>
    <p:sldId id="264" r:id="rId34"/>
    <p:sldId id="261" r:id="rId35"/>
    <p:sldId id="262" r:id="rId36"/>
    <p:sldId id="256" r:id="rId37"/>
    <p:sldId id="394" r:id="rId38"/>
    <p:sldId id="268" r:id="rId39"/>
    <p:sldId id="263" r:id="rId40"/>
    <p:sldId id="266" r:id="rId41"/>
    <p:sldId id="356" r:id="rId42"/>
    <p:sldId id="314" r:id="rId43"/>
    <p:sldId id="315" r:id="rId44"/>
    <p:sldId id="316" r:id="rId45"/>
    <p:sldId id="366" r:id="rId46"/>
    <p:sldId id="367" r:id="rId47"/>
    <p:sldId id="399" r:id="rId48"/>
    <p:sldId id="395" r:id="rId49"/>
    <p:sldId id="285" r:id="rId50"/>
    <p:sldId id="288" r:id="rId51"/>
    <p:sldId id="321" r:id="rId52"/>
    <p:sldId id="286" r:id="rId53"/>
    <p:sldId id="302" r:id="rId54"/>
    <p:sldId id="289" r:id="rId55"/>
    <p:sldId id="290" r:id="rId56"/>
    <p:sldId id="317" r:id="rId57"/>
    <p:sldId id="318" r:id="rId58"/>
    <p:sldId id="270" r:id="rId59"/>
    <p:sldId id="271" r:id="rId60"/>
    <p:sldId id="272" r:id="rId61"/>
    <p:sldId id="281" r:id="rId62"/>
    <p:sldId id="280" r:id="rId63"/>
    <p:sldId id="282" r:id="rId64"/>
    <p:sldId id="283" r:id="rId65"/>
    <p:sldId id="284" r:id="rId66"/>
    <p:sldId id="267" r:id="rId67"/>
    <p:sldId id="400" r:id="rId68"/>
    <p:sldId id="371" r:id="rId69"/>
    <p:sldId id="363" r:id="rId70"/>
    <p:sldId id="391" r:id="rId71"/>
    <p:sldId id="364" r:id="rId72"/>
    <p:sldId id="393" r:id="rId73"/>
    <p:sldId id="373" r:id="rId74"/>
    <p:sldId id="374" r:id="rId75"/>
    <p:sldId id="365" r:id="rId76"/>
    <p:sldId id="392" r:id="rId77"/>
    <p:sldId id="375" r:id="rId78"/>
    <p:sldId id="381" r:id="rId79"/>
    <p:sldId id="359" r:id="rId80"/>
    <p:sldId id="296" r:id="rId81"/>
    <p:sldId id="372" r:id="rId82"/>
    <p:sldId id="297" r:id="rId83"/>
    <p:sldId id="378" r:id="rId84"/>
    <p:sldId id="369" r:id="rId85"/>
    <p:sldId id="376" r:id="rId86"/>
    <p:sldId id="361" r:id="rId87"/>
    <p:sldId id="307" r:id="rId88"/>
    <p:sldId id="309" r:id="rId89"/>
    <p:sldId id="383" r:id="rId90"/>
    <p:sldId id="384" r:id="rId91"/>
    <p:sldId id="385" r:id="rId92"/>
    <p:sldId id="386" r:id="rId93"/>
    <p:sldId id="382" r:id="rId94"/>
    <p:sldId id="362" r:id="rId95"/>
    <p:sldId id="322" r:id="rId96"/>
    <p:sldId id="347" r:id="rId97"/>
    <p:sldId id="348" r:id="rId98"/>
    <p:sldId id="323" r:id="rId99"/>
    <p:sldId id="339" r:id="rId100"/>
  </p:sldIdLst>
  <p:sldSz cx="9144000" cy="6858000" type="screen4x3"/>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CA9"/>
    <a:srgbClr val="F3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421" autoAdjust="0"/>
  </p:normalViewPr>
  <p:slideViewPr>
    <p:cSldViewPr>
      <p:cViewPr varScale="1">
        <p:scale>
          <a:sx n="48" d="100"/>
          <a:sy n="48" d="100"/>
        </p:scale>
        <p:origin x="2016" y="48"/>
      </p:cViewPr>
      <p:guideLst>
        <p:guide orient="horz" pos="2160"/>
        <p:guide pos="2880"/>
      </p:guideLst>
    </p:cSldViewPr>
  </p:slideViewPr>
  <p:notesTextViewPr>
    <p:cViewPr>
      <p:scale>
        <a:sx n="1" d="1"/>
        <a:sy n="1" d="1"/>
      </p:scale>
      <p:origin x="0" y="0"/>
    </p:cViewPr>
  </p:notesTextViewPr>
  <p:sorterViewPr>
    <p:cViewPr>
      <p:scale>
        <a:sx n="100" d="100"/>
        <a:sy n="100" d="100"/>
      </p:scale>
      <p:origin x="0" y="6510"/>
    </p:cViewPr>
  </p:sorterViewPr>
  <p:notesViewPr>
    <p:cSldViewPr>
      <p:cViewPr>
        <p:scale>
          <a:sx n="110" d="100"/>
          <a:sy n="110" d="100"/>
        </p:scale>
        <p:origin x="-2616" y="2010"/>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19.xml"/><Relationship Id="rId21" Type="http://schemas.openxmlformats.org/officeDocument/2006/relationships/slide" Target="slides/slide14.xml"/><Relationship Id="rId42" Type="http://schemas.openxmlformats.org/officeDocument/2006/relationships/slide" Target="slides/slide35.xml"/><Relationship Id="rId47" Type="http://schemas.openxmlformats.org/officeDocument/2006/relationships/slide" Target="slides/slide40.xml"/><Relationship Id="rId63" Type="http://schemas.openxmlformats.org/officeDocument/2006/relationships/slide" Target="slides/slide56.xml"/><Relationship Id="rId68" Type="http://schemas.openxmlformats.org/officeDocument/2006/relationships/slide" Target="slides/slide61.xml"/><Relationship Id="rId84" Type="http://schemas.openxmlformats.org/officeDocument/2006/relationships/slide" Target="slides/slide77.xml"/><Relationship Id="rId89" Type="http://schemas.openxmlformats.org/officeDocument/2006/relationships/slide" Target="slides/slide82.xml"/><Relationship Id="rId7" Type="http://schemas.openxmlformats.org/officeDocument/2006/relationships/slideMaster" Target="slideMasters/slideMaster1.xml"/><Relationship Id="rId71" Type="http://schemas.openxmlformats.org/officeDocument/2006/relationships/slide" Target="slides/slide64.xml"/><Relationship Id="rId92" Type="http://schemas.openxmlformats.org/officeDocument/2006/relationships/slide" Target="slides/slide85.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66" Type="http://schemas.openxmlformats.org/officeDocument/2006/relationships/slide" Target="slides/slide59.xml"/><Relationship Id="rId74" Type="http://schemas.openxmlformats.org/officeDocument/2006/relationships/slide" Target="slides/slide67.xml"/><Relationship Id="rId79" Type="http://schemas.openxmlformats.org/officeDocument/2006/relationships/slide" Target="slides/slide72.xml"/><Relationship Id="rId87" Type="http://schemas.openxmlformats.org/officeDocument/2006/relationships/slide" Target="slides/slide80.xml"/><Relationship Id="rId102" Type="http://schemas.openxmlformats.org/officeDocument/2006/relationships/handoutMaster" Target="handoutMasters/handoutMaster1.xml"/><Relationship Id="rId5" Type="http://schemas.openxmlformats.org/officeDocument/2006/relationships/customXml" Target="../customXml/item5.xml"/><Relationship Id="rId61" Type="http://schemas.openxmlformats.org/officeDocument/2006/relationships/slide" Target="slides/slide54.xml"/><Relationship Id="rId82" Type="http://schemas.openxmlformats.org/officeDocument/2006/relationships/slide" Target="slides/slide75.xml"/><Relationship Id="rId90" Type="http://schemas.openxmlformats.org/officeDocument/2006/relationships/slide" Target="slides/slide83.xml"/><Relationship Id="rId95" Type="http://schemas.openxmlformats.org/officeDocument/2006/relationships/slide" Target="slides/slide88.xml"/><Relationship Id="rId19" Type="http://schemas.openxmlformats.org/officeDocument/2006/relationships/slide" Target="slides/slide1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slide" Target="slides/slide57.xml"/><Relationship Id="rId69" Type="http://schemas.openxmlformats.org/officeDocument/2006/relationships/slide" Target="slides/slide62.xml"/><Relationship Id="rId77" Type="http://schemas.openxmlformats.org/officeDocument/2006/relationships/slide" Target="slides/slide70.xml"/><Relationship Id="rId100" Type="http://schemas.openxmlformats.org/officeDocument/2006/relationships/slide" Target="slides/slide93.xml"/><Relationship Id="rId105" Type="http://schemas.openxmlformats.org/officeDocument/2006/relationships/theme" Target="theme/theme1.xml"/><Relationship Id="rId8" Type="http://schemas.openxmlformats.org/officeDocument/2006/relationships/slide" Target="slides/slide1.xml"/><Relationship Id="rId51" Type="http://schemas.openxmlformats.org/officeDocument/2006/relationships/slide" Target="slides/slide44.xml"/><Relationship Id="rId72" Type="http://schemas.openxmlformats.org/officeDocument/2006/relationships/slide" Target="slides/slide65.xml"/><Relationship Id="rId80" Type="http://schemas.openxmlformats.org/officeDocument/2006/relationships/slide" Target="slides/slide73.xml"/><Relationship Id="rId85" Type="http://schemas.openxmlformats.org/officeDocument/2006/relationships/slide" Target="slides/slide78.xml"/><Relationship Id="rId93" Type="http://schemas.openxmlformats.org/officeDocument/2006/relationships/slide" Target="slides/slide86.xml"/><Relationship Id="rId98" Type="http://schemas.openxmlformats.org/officeDocument/2006/relationships/slide" Target="slides/slide9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slide" Target="slides/slide60.xml"/><Relationship Id="rId103" Type="http://schemas.openxmlformats.org/officeDocument/2006/relationships/presProps" Target="presProps.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 Id="rId70" Type="http://schemas.openxmlformats.org/officeDocument/2006/relationships/slide" Target="slides/slide63.xml"/><Relationship Id="rId75" Type="http://schemas.openxmlformats.org/officeDocument/2006/relationships/slide" Target="slides/slide68.xml"/><Relationship Id="rId83" Type="http://schemas.openxmlformats.org/officeDocument/2006/relationships/slide" Target="slides/slide76.xml"/><Relationship Id="rId88" Type="http://schemas.openxmlformats.org/officeDocument/2006/relationships/slide" Target="slides/slide81.xml"/><Relationship Id="rId91" Type="http://schemas.openxmlformats.org/officeDocument/2006/relationships/slide" Target="slides/slide84.xml"/><Relationship Id="rId96" Type="http://schemas.openxmlformats.org/officeDocument/2006/relationships/slide" Target="slides/slide89.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106" Type="http://schemas.openxmlformats.org/officeDocument/2006/relationships/tableStyles" Target="tableStyles.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slide" Target="slides/slide58.xml"/><Relationship Id="rId73" Type="http://schemas.openxmlformats.org/officeDocument/2006/relationships/slide" Target="slides/slide66.xml"/><Relationship Id="rId78" Type="http://schemas.openxmlformats.org/officeDocument/2006/relationships/slide" Target="slides/slide71.xml"/><Relationship Id="rId81" Type="http://schemas.openxmlformats.org/officeDocument/2006/relationships/slide" Target="slides/slide74.xml"/><Relationship Id="rId86" Type="http://schemas.openxmlformats.org/officeDocument/2006/relationships/slide" Target="slides/slide79.xml"/><Relationship Id="rId94" Type="http://schemas.openxmlformats.org/officeDocument/2006/relationships/slide" Target="slides/slide87.xml"/><Relationship Id="rId99" Type="http://schemas.openxmlformats.org/officeDocument/2006/relationships/slide" Target="slides/slide92.xml"/><Relationship Id="rId10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3" Type="http://schemas.openxmlformats.org/officeDocument/2006/relationships/slide" Target="slides/slide6.xml"/><Relationship Id="rId18" Type="http://schemas.openxmlformats.org/officeDocument/2006/relationships/slide" Target="slides/slide11.xml"/><Relationship Id="rId39" Type="http://schemas.openxmlformats.org/officeDocument/2006/relationships/slide" Target="slides/slide32.xml"/><Relationship Id="rId34" Type="http://schemas.openxmlformats.org/officeDocument/2006/relationships/slide" Target="slides/slide27.xml"/><Relationship Id="rId50" Type="http://schemas.openxmlformats.org/officeDocument/2006/relationships/slide" Target="slides/slide43.xml"/><Relationship Id="rId55" Type="http://schemas.openxmlformats.org/officeDocument/2006/relationships/slide" Target="slides/slide48.xml"/><Relationship Id="rId76" Type="http://schemas.openxmlformats.org/officeDocument/2006/relationships/slide" Target="slides/slide69.xml"/><Relationship Id="rId97" Type="http://schemas.openxmlformats.org/officeDocument/2006/relationships/slide" Target="slides/slide90.xml"/><Relationship Id="rId10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7AF15A21-CC85-4894-A191-8D464211B816}" type="datetimeFigureOut">
              <a:rPr lang="sv-SE" smtClean="0"/>
              <a:t>2019-05-28</a:t>
            </a:fld>
            <a:endParaRPr lang="sv-SE"/>
          </a:p>
        </p:txBody>
      </p:sp>
      <p:sp>
        <p:nvSpPr>
          <p:cNvPr id="4" name="Platshållare för sidfot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B18FE946-2C84-40A9-8424-4FCA5AADA6DF}" type="slidenum">
              <a:rPr lang="sv-SE" smtClean="0"/>
              <a:t>‹#›</a:t>
            </a:fld>
            <a:endParaRPr lang="sv-SE"/>
          </a:p>
        </p:txBody>
      </p:sp>
    </p:spTree>
    <p:extLst>
      <p:ext uri="{BB962C8B-B14F-4D97-AF65-F5344CB8AC3E}">
        <p14:creationId xmlns:p14="http://schemas.microsoft.com/office/powerpoint/2010/main" val="38194649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5F8D9E79-AFB2-488D-88A7-6FF7328AB68A}" type="datetimeFigureOut">
              <a:rPr lang="sv-SE" smtClean="0"/>
              <a:t>2019-05-28</a:t>
            </a:fld>
            <a:endParaRPr lang="sv-SE"/>
          </a:p>
        </p:txBody>
      </p:sp>
      <p:sp>
        <p:nvSpPr>
          <p:cNvPr id="4" name="Platshållare för bildobjekt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EC0CEA15-2737-4F63-964C-2B51FD440E52}" type="slidenum">
              <a:rPr lang="sv-SE" smtClean="0"/>
              <a:t>‹#›</a:t>
            </a:fld>
            <a:endParaRPr lang="sv-SE"/>
          </a:p>
        </p:txBody>
      </p:sp>
    </p:spTree>
    <p:extLst>
      <p:ext uri="{BB962C8B-B14F-4D97-AF65-F5344CB8AC3E}">
        <p14:creationId xmlns:p14="http://schemas.microsoft.com/office/powerpoint/2010/main" val="561204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1</a:t>
            </a:fld>
            <a:endParaRPr lang="sv-SE"/>
          </a:p>
        </p:txBody>
      </p:sp>
    </p:spTree>
    <p:extLst>
      <p:ext uri="{BB962C8B-B14F-4D97-AF65-F5344CB8AC3E}">
        <p14:creationId xmlns:p14="http://schemas.microsoft.com/office/powerpoint/2010/main" val="1303781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717414"/>
            <a:ext cx="6624736" cy="5144830"/>
          </a:xfrm>
        </p:spPr>
        <p:txBody>
          <a:bodyPr/>
          <a:lstStyle/>
          <a:p>
            <a:r>
              <a:rPr lang="sv-SE" sz="1100" b="1" dirty="0"/>
              <a:t>Krav på samtycke</a:t>
            </a:r>
          </a:p>
          <a:p>
            <a:r>
              <a:rPr lang="sv-SE" sz="1100" dirty="0"/>
              <a:t>Vid krav på samtycke krävs ett aktivt ställningstagande från patientens sida för att vårdgivaren ska få vidta den aktuella åtgärden. Om samtycket uteblir, t.ex. genom att patienten är passiv, får åtgärden inte vidtas. Samtycket ska vara frivilligt, särskilt och otvetydigt för att leva upp till personuppgiftslagens krav. Det innebär bl.a. att den som samtycker ska vara informerad och kunna förutse vad samtycket omfattar. </a:t>
            </a:r>
          </a:p>
          <a:p>
            <a:endParaRPr lang="sv-SE" sz="1100" dirty="0"/>
          </a:p>
          <a:p>
            <a:r>
              <a:rPr lang="sv-SE" sz="1100" dirty="0"/>
              <a:t>Att ta del av andra vårdgivares uppgifter i system för sammanhållen journalföring är ett exempel på en situation där patientdatalagen ställer krav på samtycke från patienten för att vårdgivaren ska få vidta åtgärden.</a:t>
            </a:r>
          </a:p>
          <a:p>
            <a:endParaRPr lang="sv-SE" sz="1100" b="1" dirty="0"/>
          </a:p>
          <a:p>
            <a:r>
              <a:rPr lang="sv-SE" sz="1100" b="1" dirty="0"/>
              <a:t>Rätten att motsätta sig (opt-out)</a:t>
            </a:r>
          </a:p>
          <a:p>
            <a:r>
              <a:rPr lang="sv-SE" sz="1100" dirty="0"/>
              <a:t>Rätten att motsätta sig, eller opt-out som det ibland kallas, innebär i praktiken att den som är tyst samtycker. Om en informerad patient är passiv och inte säger något får vårdgivaren vidta åtgärden. </a:t>
            </a:r>
          </a:p>
          <a:p>
            <a:endParaRPr lang="sv-SE" sz="1100" dirty="0"/>
          </a:p>
          <a:p>
            <a:r>
              <a:rPr lang="sv-SE" sz="1100" dirty="0"/>
              <a:t>Att göra patientuppgifter tillgängliga (skede 1) i system för sammanhållen journalföring är exempel på en situation där patientdatalagen ger vårdgivaren en rätt att vidta åtgärden (d.v.s. att göra uppgifterna tillgängliga) om en informerad patient inte ger uttryck för att vilja motsätta sig. Motsvarande gäller även för registrering i nationella kvalitetsregister, där vårdgivaren kan registrera uppgifter om en informerad patient inte aktivt motsatt sig.</a:t>
            </a:r>
          </a:p>
          <a:p>
            <a:endParaRPr lang="sv-SE" sz="1100" dirty="0"/>
          </a:p>
          <a:p>
            <a:r>
              <a:rPr lang="sv-SE" sz="1100" dirty="0"/>
              <a:t>Principen bygger på ett antagande om att en informerad patient som inte ger uttryck för sin vilja inte heller har något emot att den aktuella åtgärden, t.ex. medverkan i sammanhållen journalföring eller nationella kvalitetsregister. Det kan även uttryckas så att informationsplikten ligger på vårdgivaren och aktivitetsmöjligheten på patienten. Vårdgivaren behöver med andra ord inte aktivt försöka få patienten att ge uttryck för sin inställning, utan det är upp till patienten själv att ta ett sådant initiativ. </a:t>
            </a:r>
            <a:endParaRPr lang="sv-SE" sz="1100" b="1" dirty="0"/>
          </a:p>
          <a:p>
            <a:endParaRPr lang="sv-SE" sz="1100" b="1" dirty="0"/>
          </a:p>
          <a:p>
            <a:r>
              <a:rPr lang="sv-SE" sz="1100" dirty="0"/>
              <a:t>För den patient som aktivt motsätter sig, får vårddokumentation inte göras tillgänglig i system för sammanhållen journalföring eller registreras i nationella kvalitetsregister. Det innebär dock inte att patienten har rätt att motsätta sig att uppgifter journalförs eller används lokalt av en vårdgivare för att kvalitetssäkra vården.</a:t>
            </a:r>
          </a:p>
          <a:p>
            <a:endParaRPr lang="sv-SE" sz="1100"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10</a:t>
            </a:fld>
            <a:endParaRPr lang="sv-SE" dirty="0"/>
          </a:p>
        </p:txBody>
      </p:sp>
    </p:spTree>
    <p:extLst>
      <p:ext uri="{BB962C8B-B14F-4D97-AF65-F5344CB8AC3E}">
        <p14:creationId xmlns:p14="http://schemas.microsoft.com/office/powerpoint/2010/main" val="1045113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C0CEA15-2737-4F63-964C-2B51FD440E52}" type="slidenum">
              <a:rPr lang="sv-SE" smtClean="0"/>
              <a:t>11</a:t>
            </a:fld>
            <a:endParaRPr lang="sv-SE"/>
          </a:p>
        </p:txBody>
      </p:sp>
    </p:spTree>
    <p:extLst>
      <p:ext uri="{BB962C8B-B14F-4D97-AF65-F5344CB8AC3E}">
        <p14:creationId xmlns:p14="http://schemas.microsoft.com/office/powerpoint/2010/main" val="2043335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372914" y="4717414"/>
            <a:ext cx="6048672" cy="4784789"/>
          </a:xfrm>
        </p:spPr>
        <p:txBody>
          <a:bodyPr/>
          <a:lstStyle/>
          <a:p>
            <a:r>
              <a:rPr lang="sv-SE" sz="1100" b="1" dirty="0"/>
              <a:t>Huvudsyftet – god och säker vård</a:t>
            </a:r>
          </a:p>
          <a:p>
            <a:r>
              <a:rPr lang="sv-SE" sz="1100" dirty="0"/>
              <a:t>Syftet med att föra patientjournal (3 kap. 2 § patientdatalagen) är i första hand att bidra till en god och säker vård av patienten. Patientjournalen är främst ett arbetsinstrument och stöd för dem som på olika sätt och vid olika tidpunkter deltar i patientens vård. En väl förd patientjournal har inte bara avgörande betydelse för vårdens kvalitet och säkerhet utan ökar även tryggheten för hälso- och sjukvårdspersonalen.</a:t>
            </a:r>
          </a:p>
          <a:p>
            <a:endParaRPr lang="sv-SE" sz="1100" dirty="0"/>
          </a:p>
          <a:p>
            <a:r>
              <a:rPr lang="sv-SE" sz="1100" b="1" dirty="0"/>
              <a:t>Informationskälla för patienten</a:t>
            </a:r>
          </a:p>
          <a:p>
            <a:r>
              <a:rPr lang="sv-SE" sz="1100" dirty="0"/>
              <a:t>Patientjournalen är även en informationskälla för patienten och ger denne möjligheter till insyn, kunskap och ökad delaktighet i sin hälsa och vård. </a:t>
            </a:r>
          </a:p>
          <a:p>
            <a:endParaRPr lang="sv-SE" sz="1100" dirty="0"/>
          </a:p>
          <a:p>
            <a:r>
              <a:rPr lang="sv-SE" sz="1100" b="1" dirty="0"/>
              <a:t>Underlag för kvalitetssäkring</a:t>
            </a:r>
          </a:p>
          <a:p>
            <a:r>
              <a:rPr lang="sv-SE" sz="1100" dirty="0"/>
              <a:t>De uppgifter som dokumenteras i en patientjournal ligger även till grund för att följa upp, säkra och utveckla kvaliteten i hälso- och sjukvården. Även av denna anledning är det av avgörande betydelse att uppgifter i patientjournalen är korrekta. </a:t>
            </a:r>
          </a:p>
          <a:p>
            <a:endParaRPr lang="sv-SE" sz="1100" dirty="0"/>
          </a:p>
          <a:p>
            <a:r>
              <a:rPr lang="sv-SE" sz="1100" b="1" dirty="0"/>
              <a:t>Källmaterial för forskning och utbildning</a:t>
            </a:r>
          </a:p>
          <a:p>
            <a:r>
              <a:rPr lang="sv-SE" sz="1100" dirty="0"/>
              <a:t>Vidare används journaluppgifter som källmaterial vid forskning. Även i utbildningssammanhang är patientjournalen en viktig källa, även om det där många gånger handlar om att ta del av information som inte går att härleda till en specifik person.  </a:t>
            </a:r>
          </a:p>
          <a:p>
            <a:endParaRPr lang="sv-SE" sz="1100" dirty="0"/>
          </a:p>
          <a:p>
            <a:r>
              <a:rPr lang="sv-SE" sz="1100" b="1" dirty="0"/>
              <a:t>Betydelse i rättsliga sammanhang </a:t>
            </a:r>
          </a:p>
          <a:p>
            <a:r>
              <a:rPr lang="sv-SE" sz="1100" dirty="0"/>
              <a:t>Patientjournalen används också i samband med kontroll, tillsyn och vid olika rättsliga sammanhang, t.ex. för att dokumentera sjukdomar eller skador i skadestånds- och försäkringssammanhang eller för att utreda anmälningar mot hälso- och sjukvårdspersonal. Uppgifterna i patientjournalen kan alltså få både rättsliga och ekonomiska betydelser för patienter och yrkesutövare.</a:t>
            </a:r>
          </a:p>
          <a:p>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12</a:t>
            </a:fld>
            <a:endParaRPr lang="sv-SE"/>
          </a:p>
        </p:txBody>
      </p:sp>
    </p:spTree>
    <p:extLst>
      <p:ext uri="{BB962C8B-B14F-4D97-AF65-F5344CB8AC3E}">
        <p14:creationId xmlns:p14="http://schemas.microsoft.com/office/powerpoint/2010/main" val="27563291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372914" y="4717415"/>
            <a:ext cx="6120680" cy="4469130"/>
          </a:xfrm>
        </p:spPr>
        <p:txBody>
          <a:bodyPr/>
          <a:lstStyle/>
          <a:p>
            <a:r>
              <a:rPr lang="sv-SE" sz="1100" b="1" dirty="0"/>
              <a:t>Krav på journalföring – oavsett patientens inställning</a:t>
            </a:r>
          </a:p>
          <a:p>
            <a:r>
              <a:rPr lang="sv-SE" sz="1100" dirty="0"/>
              <a:t>Vid vård av patienter ska det föras patientjournal och det finns ett antal yrkesgrupper som är skyldiga att journalföra. En patient kan inte motsätta sig att en journal förs eller att personuppgifter behandlas, vare sig det sker manuellt på papper eller i ett elektroniskt patientjournalsystem. Patienten kan inte heller bestämma i frågor som rör vem som ska dokumentera i patientjournalen. Det är ytterst vårdgivaren som, utifrån regelverket i patientdatalagen och Socialstyrelsens föreskrifter (SOSFS 2008:14) om informationshantering och journalföring, avgör formerna för journalföringen.</a:t>
            </a:r>
          </a:p>
          <a:p>
            <a:endParaRPr lang="sv-SE" sz="1100" dirty="0"/>
          </a:p>
          <a:p>
            <a:r>
              <a:rPr lang="sv-SE" sz="1100" b="1" dirty="0"/>
              <a:t>Patientens rätt till självbestämmande och integritet</a:t>
            </a:r>
          </a:p>
          <a:p>
            <a:r>
              <a:rPr lang="sv-SE" sz="1100" dirty="0"/>
              <a:t>I samband med journalföring och annan informationshantering i hälso- och sjukvården ska patientens rätt till självbestämmande och personlig integritet iakttas. Vid journalföring innebär det exempelvis att uppgifter om patienten ska vara korrekta och relevanta i förhållande till syftet med journalföringen. Dokumenterade uppgifter om patienten ska också hanteras och förvaras så att obehöriga inte kan komma åt dem. Om patienten anser att en uppgift är oriktig eller missvisande så ska det antecknas i journalen.</a:t>
            </a:r>
          </a:p>
          <a:p>
            <a:endParaRPr lang="sv-SE" sz="1100" dirty="0"/>
          </a:p>
          <a:p>
            <a:r>
              <a:rPr lang="sv-SE" sz="1100" dirty="0"/>
              <a:t>Även om patienten inte kan bestämma om journal ska föras har patienten ändå en viss rätt att påverka hur uppgifter som är journalförda hanteras inom och mellan vårdgivares verksamheter. Patienten kan exempelvis begära att den elektroniska tillgången till patientens uppgifter begränsas mellan olika vårdenheter eller vårdprocesser inom en vårdgivares verksamhet. Närmare bestämmelser om patientens rättigheter att spärra uppgifter finns i 4 kap. 4 § patientdatalagen.</a:t>
            </a:r>
          </a:p>
          <a:p>
            <a:endParaRPr lang="sv-SE" dirty="0">
              <a:effectLst/>
            </a:endParaRPr>
          </a:p>
          <a:p>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13</a:t>
            </a:fld>
            <a:endParaRPr lang="sv-SE"/>
          </a:p>
        </p:txBody>
      </p:sp>
    </p:spTree>
    <p:extLst>
      <p:ext uri="{BB962C8B-B14F-4D97-AF65-F5344CB8AC3E}">
        <p14:creationId xmlns:p14="http://schemas.microsoft.com/office/powerpoint/2010/main" val="27563291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372914" y="4717415"/>
            <a:ext cx="6048672" cy="4469130"/>
          </a:xfrm>
        </p:spPr>
        <p:txBody>
          <a:bodyPr/>
          <a:lstStyle/>
          <a:p>
            <a:r>
              <a:rPr lang="sv-SE" sz="1100" dirty="0"/>
              <a:t>Syftet med att föra patientjournal är i första hand att bidra till en god och säker vård av patienten.</a:t>
            </a:r>
          </a:p>
          <a:p>
            <a:endParaRPr lang="sv-SE" sz="1100" dirty="0"/>
          </a:p>
          <a:p>
            <a:r>
              <a:rPr lang="sv-SE" sz="1100" b="1" dirty="0"/>
              <a:t>En patientjournal för varje patient</a:t>
            </a:r>
          </a:p>
          <a:p>
            <a:r>
              <a:rPr lang="sv-SE" sz="1100" dirty="0"/>
              <a:t>En patientjournal ska enligt 3 kap. 1 § patientdatalagen föras för varje patient och får inte vara gemensam för flera patienter. </a:t>
            </a:r>
          </a:p>
          <a:p>
            <a:endParaRPr lang="sv-SE" sz="1100" dirty="0"/>
          </a:p>
          <a:p>
            <a:r>
              <a:rPr lang="sv-SE" sz="1100" dirty="0"/>
              <a:t>Det är viktigt att den som genomför en behandling som gäller barn eller föräldrar håller reda på vem som får behandling och i vilken journal olika uppgifter ska dokumenteras. Det har betydelse för en säker vård, men kan också ha betydelse i sekretesshänseende m.m.</a:t>
            </a:r>
          </a:p>
          <a:p>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14</a:t>
            </a:fld>
            <a:endParaRPr lang="sv-SE"/>
          </a:p>
        </p:txBody>
      </p:sp>
    </p:spTree>
    <p:extLst>
      <p:ext uri="{BB962C8B-B14F-4D97-AF65-F5344CB8AC3E}">
        <p14:creationId xmlns:p14="http://schemas.microsoft.com/office/powerpoint/2010/main" val="2756329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300906" y="4717414"/>
            <a:ext cx="6192688" cy="5000814"/>
          </a:xfrm>
        </p:spPr>
        <p:txBody>
          <a:bodyPr/>
          <a:lstStyle/>
          <a:p>
            <a:r>
              <a:rPr lang="sv-SE" sz="1100" b="1" dirty="0"/>
              <a:t>Krav på vad patientjournalen ska innehålla</a:t>
            </a:r>
          </a:p>
          <a:p>
            <a:r>
              <a:rPr lang="sv-SE" sz="1100" dirty="0"/>
              <a:t>En patientjournal </a:t>
            </a:r>
            <a:r>
              <a:rPr lang="sv-SE" sz="1100" u="sng" dirty="0"/>
              <a:t>ska</a:t>
            </a:r>
            <a:r>
              <a:rPr lang="sv-SE" sz="1100" dirty="0"/>
              <a:t> innehålla de uppgifter som behövs för en god och säker vård av patienten (3 kap. 6 § 1 st. patientdatalagen). Det är exempelvis uppgift om patientens identitet, väsentliga uppgifter om bakgrunden till vården, uppgifter om ställda diagnoser, anledning till mer betydande åtgärder, väsentliga uppgifter om vidtagna och planerade åtgärder m.m. (3 kap. 6 § 2 st. patientdatalagen)</a:t>
            </a:r>
          </a:p>
          <a:p>
            <a:endParaRPr lang="sv-SE" sz="1100" dirty="0"/>
          </a:p>
          <a:p>
            <a:r>
              <a:rPr lang="sv-SE" sz="1100" dirty="0"/>
              <a:t>Patientjournalen är främst ett arbetsinstrument för den som ansvarar för patientens vård, men även någon som inte har träffat patienten tidigare ska kunna använda den för att bedöma vilka åtgärder som kan behöva vidtas. Journalen ska därför kunna användas av hälso- och sjukvårdspersonalen för planering, genomförande och uppföljning av vården. En väl förd patientjournal har stor betydelse för patientsäkerheten och ökar tryggheten för personalen inom hälso- och sjukvården och tandvården. I en patientjournal ska det vara lätt att följa vilka bedömningar och överväganden som gjorts liksom eventuella komplikationer som förekommit samt prognosen för den utförda behandlingen. En bra journalföring minskar risken för onödiga missförstånd om vården ifrågasätts eller om någon annan tar över ansvaret för en behandling med mera. Av samma skäl som redovisats är det viktigt att journalen inte fylls med information som inte behövs för en god och säker vård.</a:t>
            </a:r>
          </a:p>
          <a:p>
            <a:endParaRPr lang="sv-SE" sz="1100" dirty="0"/>
          </a:p>
          <a:p>
            <a:r>
              <a:rPr lang="sv-SE" sz="1100" b="1" dirty="0"/>
              <a:t>Begränsning av vad patientjournalen får innehålla</a:t>
            </a:r>
          </a:p>
          <a:p>
            <a:r>
              <a:rPr lang="sv-SE" sz="1100" dirty="0"/>
              <a:t>För att tydliggöra att en patientjournal inte får innehålla irrelevanta uppgifter följer av patientdatalagen att journalen endast </a:t>
            </a:r>
            <a:r>
              <a:rPr lang="sv-SE" sz="1100" u="sng" dirty="0"/>
              <a:t>får</a:t>
            </a:r>
            <a:r>
              <a:rPr lang="sv-SE" sz="1100" dirty="0"/>
              <a:t> innehålla de uppgifter som behövs för vården av en patient eller för administration som rör patienter och som syftar till att ge vård i enskilda fall eller som annars föranleds av vård i enskilda fall (3 kap. 5 § patientdatalagen). Dessutom får journalen innehålla de uppgifter som enligt lag eller annan författning ska antecknas i en patientjournal.</a:t>
            </a:r>
          </a:p>
          <a:p>
            <a:r>
              <a:rPr lang="sv-SE" sz="1100" dirty="0"/>
              <a:t> </a:t>
            </a:r>
          </a:p>
          <a:p>
            <a:r>
              <a:rPr lang="sv-SE" sz="1100" dirty="0"/>
              <a:t>I patientdatalagen, Socialstyrelsens föreskrifter (SOSFS 2008:14) om informationshantering och journalföring och i andra föreskrifter finns bestämmelser om vad som ska dokumenteras.</a:t>
            </a:r>
          </a:p>
          <a:p>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15</a:t>
            </a:fld>
            <a:endParaRPr lang="sv-SE" dirty="0"/>
          </a:p>
        </p:txBody>
      </p:sp>
    </p:spTree>
    <p:extLst>
      <p:ext uri="{BB962C8B-B14F-4D97-AF65-F5344CB8AC3E}">
        <p14:creationId xmlns:p14="http://schemas.microsoft.com/office/powerpoint/2010/main" val="27563291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228898" y="4717415"/>
            <a:ext cx="6408712" cy="4469130"/>
          </a:xfrm>
        </p:spPr>
        <p:txBody>
          <a:bodyPr/>
          <a:lstStyle/>
          <a:p>
            <a:r>
              <a:rPr lang="sv-SE" sz="1100" b="1" dirty="0"/>
              <a:t>Ett samlingsbegrepp</a:t>
            </a:r>
          </a:p>
          <a:p>
            <a:r>
              <a:rPr lang="sv-SE" sz="1100" dirty="0"/>
              <a:t>Vårddokumentation är ett samlingsbegrepp för de uppgifter som behövs och som måste dokumenteras i och för vården av patienter (patientjournalföring) samt de uppgifter som behövs för sådan administration som rör patienter och som syftar till att bereda vård i enskilda fall eller som annars föranleds av vård i enskilda fall. Det handlar i princip om alla uppgifter som behövs i den individinriktade patientverksamheten, d.v.s. även sådana uppgifter som faller vid sidan av skyldigheten att föra patientjournal.</a:t>
            </a:r>
          </a:p>
          <a:p>
            <a:endParaRPr lang="sv-SE" sz="1100" dirty="0"/>
          </a:p>
          <a:p>
            <a:r>
              <a:rPr lang="sv-SE" sz="1100" b="1" dirty="0"/>
              <a:t>Även ekonomiadministration m.m. är vårddokumentation</a:t>
            </a:r>
          </a:p>
          <a:p>
            <a:r>
              <a:rPr lang="sv-SE" sz="1100" dirty="0"/>
              <a:t>Det innebär exempelvis att begreppet vårddokumentation täcker både patientjournalföringen och all patientrelaterad administration som äger rum i hälso- och sjukvården, t.ex. ekonomiska regleringar mellan patienter och vårdgivare, kontaktuppgifter, individuella väntetider eller köplaceringar, tidbokningar, olika former av interndebiteringar, ekonomiska regleringar mellan kommuner och landsting i egenskap av huvudmän och privata vårdgivare m.m. </a:t>
            </a:r>
          </a:p>
          <a:p>
            <a:endParaRPr lang="sv-SE" sz="1100" dirty="0"/>
          </a:p>
          <a:p>
            <a:endParaRPr lang="sv-SE" sz="1100" dirty="0"/>
          </a:p>
          <a:p>
            <a:endParaRPr lang="sv-SE" sz="1100" dirty="0"/>
          </a:p>
          <a:p>
            <a:endParaRPr lang="sv-SE" sz="1100" dirty="0"/>
          </a:p>
          <a:p>
            <a:endParaRPr lang="sv-SE" sz="1100" dirty="0"/>
          </a:p>
          <a:p>
            <a:endParaRPr lang="sv-SE" sz="1100" dirty="0"/>
          </a:p>
          <a:p>
            <a:endParaRPr lang="sv-SE" sz="1100" dirty="0"/>
          </a:p>
          <a:p>
            <a:endParaRPr lang="sv-SE" sz="1100" dirty="0"/>
          </a:p>
          <a:p>
            <a:endParaRPr lang="sv-SE" sz="1100" dirty="0"/>
          </a:p>
          <a:p>
            <a:endParaRPr lang="sv-SE" sz="1100" dirty="0"/>
          </a:p>
          <a:p>
            <a:endParaRPr lang="sv-SE" sz="1100"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16</a:t>
            </a:fld>
            <a:endParaRPr lang="sv-SE"/>
          </a:p>
        </p:txBody>
      </p:sp>
    </p:spTree>
    <p:extLst>
      <p:ext uri="{BB962C8B-B14F-4D97-AF65-F5344CB8AC3E}">
        <p14:creationId xmlns:p14="http://schemas.microsoft.com/office/powerpoint/2010/main" val="2756329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300906" y="4717414"/>
            <a:ext cx="6264696" cy="5144829"/>
          </a:xfrm>
        </p:spPr>
        <p:txBody>
          <a:bodyPr/>
          <a:lstStyle/>
          <a:p>
            <a:pPr hangingPunct="0"/>
            <a:r>
              <a:rPr lang="sv-SE" sz="1100" b="1" dirty="0"/>
              <a:t>Vårdgivare ansvarar för sin egen journal</a:t>
            </a:r>
          </a:p>
          <a:p>
            <a:pPr hangingPunct="0"/>
            <a:r>
              <a:rPr lang="sv-SE" sz="1100" dirty="0"/>
              <a:t>Vid vård av patienter ska det föras patientjournal (3 kap. 1 § patientdatalagen) Varje vårdgivare eller myndigheter inom en vårdgivare är personuppgiftsansvarig för de patientuppgifter som behandlas i verksamheten. Vårdgivaren ansvarar alltså för att journaler upprättas och hanteras på ett ändamålsenligt och säkert sätt i verksamheten. I det ansvaret ligger också ett ansvar för gallring och arkivering. Det innebär att varje vårdgivare måste föra sina egna journaler. En privat vårdgivare får exempelvis inte föra journal i ett landstings eller en kommuns journaler. </a:t>
            </a:r>
          </a:p>
          <a:p>
            <a:pPr hangingPunct="0"/>
            <a:endParaRPr lang="sv-SE" sz="1100" dirty="0"/>
          </a:p>
          <a:p>
            <a:pPr hangingPunct="0"/>
            <a:r>
              <a:rPr lang="sv-SE" sz="1100" dirty="0"/>
              <a:t>Mellan vårdgivare råder som huvudregel även sekretess, vilket bland annat innebär att särskilda villkor måste vara uppfyllda för att uppgifter ska få vara tillgängliga för flera olika vårdgivare. </a:t>
            </a:r>
          </a:p>
          <a:p>
            <a:pPr hangingPunct="0"/>
            <a:endParaRPr lang="sv-SE" sz="1100" dirty="0"/>
          </a:p>
          <a:p>
            <a:pPr hangingPunct="0"/>
            <a:r>
              <a:rPr lang="sv-SE" sz="1100" b="1" dirty="0"/>
              <a:t>Möjlighet att dokumentera i samma IT-system </a:t>
            </a:r>
          </a:p>
          <a:p>
            <a:pPr hangingPunct="0"/>
            <a:r>
              <a:rPr lang="sv-SE" sz="1100" dirty="0"/>
              <a:t>Kravet på att vårdgivare ansvarar för sin egen journal och att en patientjournal inte kan vara gemensam för flera vårdgivare hindrar däremot inte att flera vårdgivare använder samma journalsystem för sin journalföring. </a:t>
            </a:r>
          </a:p>
          <a:p>
            <a:pPr hangingPunct="0"/>
            <a:endParaRPr lang="sv-SE" sz="1100" dirty="0"/>
          </a:p>
          <a:p>
            <a:pPr hangingPunct="0"/>
            <a:r>
              <a:rPr lang="sv-SE" sz="1100" dirty="0"/>
              <a:t>Så länge de olika vårdgivarnas uppgifter är separerade från varandra, logiskt eller fysiskt, och vårdgivarna i övrigt kan leva upp till sina skyldigheter enligt patientdatalagen, offentlighets- och sekretesslagen, patientsäkerhetslagen, arkivlagen m.fl. är det möjligt att föra journal i samma system. </a:t>
            </a:r>
          </a:p>
          <a:p>
            <a:pPr hangingPunct="0"/>
            <a:endParaRPr lang="sv-SE" sz="1100" dirty="0"/>
          </a:p>
          <a:p>
            <a:pPr hangingPunct="0"/>
            <a:r>
              <a:rPr lang="sv-SE" sz="1100" dirty="0"/>
              <a:t>Vårdgivare som för patientjournal i samma system har således ingen annan legal rätt  eller möjlighet att ta del av varandras uppgifter än vad som gäller för vårdgivare som använder olika journalsystem. De faktiska möjligheterna att effektivt utbyta uppgifter mellan vårdgivare som samarbetar i vården av patienter ökar dock generellt om samma journalsystem, eller system som kan kommunicera med varandra, används.</a:t>
            </a:r>
          </a:p>
        </p:txBody>
      </p:sp>
      <p:sp>
        <p:nvSpPr>
          <p:cNvPr id="4" name="Platshållare för bildnummer 3"/>
          <p:cNvSpPr>
            <a:spLocks noGrp="1"/>
          </p:cNvSpPr>
          <p:nvPr>
            <p:ph type="sldNum" sz="quarter" idx="10"/>
          </p:nvPr>
        </p:nvSpPr>
        <p:spPr/>
        <p:txBody>
          <a:bodyPr/>
          <a:lstStyle/>
          <a:p>
            <a:fld id="{EC0CEA15-2737-4F63-964C-2B51FD440E52}" type="slidenum">
              <a:rPr lang="sv-SE" smtClean="0"/>
              <a:t>17</a:t>
            </a:fld>
            <a:endParaRPr lang="sv-SE"/>
          </a:p>
        </p:txBody>
      </p:sp>
    </p:spTree>
    <p:extLst>
      <p:ext uri="{BB962C8B-B14F-4D97-AF65-F5344CB8AC3E}">
        <p14:creationId xmlns:p14="http://schemas.microsoft.com/office/powerpoint/2010/main" val="27563291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300906" y="4717414"/>
            <a:ext cx="6192688" cy="5000813"/>
          </a:xfrm>
        </p:spPr>
        <p:txBody>
          <a:bodyPr/>
          <a:lstStyle/>
          <a:p>
            <a:r>
              <a:rPr lang="sv-SE" sz="1100" b="1" dirty="0"/>
              <a:t>Legitimerad personal och personal med särskilt förordnande</a:t>
            </a:r>
          </a:p>
          <a:p>
            <a:r>
              <a:rPr lang="sv-SE" sz="1100" dirty="0"/>
              <a:t>Vid vård av patienter ska det föras patientjournal. I 3 kap. 3 § patientdatalagen anges vilka som är skyldiga att föra patientjournal. Skyldigheten gäller främst den som har legitimation eller ett särskilt förordnande att utöva ett visst yrke inom hälso- och sjukvården eller tandvården. Den som är verksam som kurator i den allmänna hälso- och sjukvården är också skyldig att föra journal. </a:t>
            </a:r>
          </a:p>
          <a:p>
            <a:r>
              <a:rPr lang="sv-SE" sz="1100" dirty="0"/>
              <a:t> </a:t>
            </a:r>
          </a:p>
          <a:p>
            <a:r>
              <a:rPr lang="sv-SE" sz="1100" b="1" dirty="0"/>
              <a:t>Den som biträder legitimerad personal</a:t>
            </a:r>
          </a:p>
          <a:p>
            <a:r>
              <a:rPr lang="sv-SE" sz="1100" dirty="0"/>
              <a:t>I vissa fall måste även icke-legitimerad personal föra patientjournaler, exempelvis personal inom hälso- och sjukvården som biträder en legitimerad yrkesutövare. </a:t>
            </a:r>
          </a:p>
          <a:p>
            <a:endParaRPr lang="sv-SE" sz="1100" dirty="0">
              <a:effectLst/>
            </a:endParaRPr>
          </a:p>
          <a:p>
            <a:r>
              <a:rPr lang="sv-SE" sz="1100" b="1" dirty="0"/>
              <a:t>Vårdgivaren avgör vem som får föra patientjournal</a:t>
            </a:r>
          </a:p>
          <a:p>
            <a:r>
              <a:rPr lang="sv-SE" sz="1100" dirty="0"/>
              <a:t>Även andra personalkategorier än de som räknas till hälso- och sjukvårdspersonal får dokumentera i en patientjournal om det följer av arbetsuppgifterna. Det kan exempelvis handla om undersköterskor och skötare som på olika sätt deltar i patientens vård och behandling. Det är viktigt att vårdgivaren, när denne organiserar och fördelar arbetet, tydliggör hur samtliga medarbetare ska agera i frågor som rör dokumentation och informationshantering.</a:t>
            </a:r>
            <a:endParaRPr lang="sv-SE" sz="1100" dirty="0">
              <a:effectLst/>
            </a:endParaRPr>
          </a:p>
        </p:txBody>
      </p:sp>
      <p:sp>
        <p:nvSpPr>
          <p:cNvPr id="4" name="Platshållare för bildnummer 3"/>
          <p:cNvSpPr>
            <a:spLocks noGrp="1"/>
          </p:cNvSpPr>
          <p:nvPr>
            <p:ph type="sldNum" sz="quarter" idx="10"/>
          </p:nvPr>
        </p:nvSpPr>
        <p:spPr/>
        <p:txBody>
          <a:bodyPr/>
          <a:lstStyle/>
          <a:p>
            <a:fld id="{EC0CEA15-2737-4F63-964C-2B51FD440E52}" type="slidenum">
              <a:rPr lang="sv-SE" smtClean="0"/>
              <a:t>18</a:t>
            </a:fld>
            <a:endParaRPr lang="sv-SE"/>
          </a:p>
        </p:txBody>
      </p:sp>
    </p:spTree>
    <p:extLst>
      <p:ext uri="{BB962C8B-B14F-4D97-AF65-F5344CB8AC3E}">
        <p14:creationId xmlns:p14="http://schemas.microsoft.com/office/powerpoint/2010/main" val="27563291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228898" y="4717414"/>
            <a:ext cx="6408712" cy="4856797"/>
          </a:xfrm>
        </p:spPr>
        <p:txBody>
          <a:bodyPr/>
          <a:lstStyle/>
          <a:p>
            <a:r>
              <a:rPr lang="sv-SE" sz="1100" b="1" dirty="0">
                <a:effectLst/>
              </a:rPr>
              <a:t>Vårdgivarens övergripande ansvar</a:t>
            </a:r>
          </a:p>
          <a:p>
            <a:r>
              <a:rPr lang="sv-SE" sz="1100" dirty="0">
                <a:effectLst/>
              </a:rPr>
              <a:t>Vårdgivaren ansvarar för att det förs journal i enlighet med patientdatalagen och att journalföringen är ändamålsenlig. Om vårdgivaren anser att uppgifter som patienten bidrar med är av värde för vården kan vårdgivaren bestämma om detta. För att elektroniska blanketter ska kunna användas måste även bestämmelser om informationssäkerhet vara uppfyllda.</a:t>
            </a:r>
          </a:p>
          <a:p>
            <a:endParaRPr lang="sv-SE" sz="1100" dirty="0"/>
          </a:p>
          <a:p>
            <a:r>
              <a:rPr lang="sv-SE" sz="1100" b="1" dirty="0"/>
              <a:t>Vårdgivaren kan göra det möjligt för patienten att bidra med information elektroniskt</a:t>
            </a:r>
          </a:p>
          <a:p>
            <a:r>
              <a:rPr lang="sv-SE" sz="1100" dirty="0"/>
              <a:t>Olika former av hälsodeklarationer som patienter kan fylla i t.ex. inför en kontakt med vården är exempel på sådan informationsinhämtning som kan ske elektroniskt och på ett effektivt sätt bidra till innehållet i patientjournalen. Det kan även handla om att patienter registrerar och elektroniskt rapporterar in olika mätvärden till en vårdgivare. </a:t>
            </a:r>
          </a:p>
          <a:p>
            <a:endParaRPr lang="sv-SE" sz="1100" dirty="0">
              <a:effectLst/>
            </a:endParaRPr>
          </a:p>
          <a:p>
            <a:r>
              <a:rPr lang="sv-SE" sz="1100" dirty="0"/>
              <a:t>Att patienter med hjälp av den tekniska utvecklingen elektroniskt kan bidra med sådana uppgifter som har betydelse för en god och säker vård innebär dock inte att det är patienten som för journalen. Det bör istället betraktas som att vårdgivaren i sina rutiner för att inhämta den information som behövs för god och säker vård tillhandahåller definierade möjligheter för patienten att bidra med viktig information. Ur ett journalföringsperspektiv är det heller ingen egentlig skillnad mellan en hälsodeklaration som förut inkom på papper och tillfogades journalen och en hälsodeklaration som lämnas in elektroniskt och tas om hand elektroniskt i journalen.</a:t>
            </a:r>
          </a:p>
          <a:p>
            <a:endParaRPr lang="sv-SE" sz="1100" dirty="0">
              <a:effectLst/>
            </a:endParaRPr>
          </a:p>
          <a:p>
            <a:r>
              <a:rPr lang="sv-SE" sz="1100" b="1" dirty="0"/>
              <a:t>Elektronisk kommunikation ställer krav på säkerhet</a:t>
            </a:r>
            <a:endParaRPr lang="sv-SE" sz="1100" b="1" dirty="0">
              <a:effectLst/>
            </a:endParaRPr>
          </a:p>
          <a:p>
            <a:r>
              <a:rPr lang="sv-SE" sz="1100" dirty="0"/>
              <a:t>En större del av den elektroniska kommunikationen mellan vårdgivare och patienter sker idag via internet. Av den anledningen är det nödvändigt att vårdgivare som tillhandahåller dessa möjligheter även ser till att vidta de säkerhetsåtgärder som krävs, t.ex. för att skydda uppgifterna från obehörig åtkomst. Såväl ur ett patientsäkerhetsperspektiv som ur integritetshänseende är det även viktigt att patientens identitet säkerställs vid sådan elektronisk kommunikation som går över internet. </a:t>
            </a:r>
            <a:endParaRPr lang="sv-SE" sz="1100" dirty="0">
              <a:effectLst/>
            </a:endParaRPr>
          </a:p>
          <a:p>
            <a:endParaRPr lang="sv-SE" dirty="0">
              <a:effectLst/>
            </a:endParaRPr>
          </a:p>
        </p:txBody>
      </p:sp>
      <p:sp>
        <p:nvSpPr>
          <p:cNvPr id="4" name="Platshållare för bildnummer 3"/>
          <p:cNvSpPr>
            <a:spLocks noGrp="1"/>
          </p:cNvSpPr>
          <p:nvPr>
            <p:ph type="sldNum" sz="quarter" idx="10"/>
          </p:nvPr>
        </p:nvSpPr>
        <p:spPr/>
        <p:txBody>
          <a:bodyPr/>
          <a:lstStyle/>
          <a:p>
            <a:fld id="{EC0CEA15-2737-4F63-964C-2B51FD440E52}" type="slidenum">
              <a:rPr lang="sv-SE" smtClean="0"/>
              <a:t>19</a:t>
            </a:fld>
            <a:endParaRPr lang="sv-SE"/>
          </a:p>
        </p:txBody>
      </p:sp>
    </p:spTree>
    <p:extLst>
      <p:ext uri="{BB962C8B-B14F-4D97-AF65-F5344CB8AC3E}">
        <p14:creationId xmlns:p14="http://schemas.microsoft.com/office/powerpoint/2010/main" val="2756329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717414"/>
            <a:ext cx="6624736" cy="5072822"/>
          </a:xfrm>
        </p:spPr>
        <p:txBody>
          <a:bodyPr/>
          <a:lstStyle/>
          <a:p>
            <a:r>
              <a:rPr lang="sv-SE" sz="1100" b="1" dirty="0"/>
              <a:t>Kort om detta material</a:t>
            </a:r>
          </a:p>
          <a:p>
            <a:r>
              <a:rPr lang="sv-SE" sz="1100" dirty="0"/>
              <a:t>Detta material är en del av utredningens delredovisning enligt direktiv 2013:43, enligt vilka utredningen ska beskriva de möjligheter som befintlig lagstiftning ger för att praktiskt kunna hantera och utbyta uppgifter där så anses möjligt. Istället för att utforma delredovisningen som en promemoria har utredningen valt att ta fram ett mer praktiskt användbart verktyg i form av frågor och svar. Syftet med materialet är att ge stöd till en mer verksamhetsnära nivå i hälso- och sjukvården och socialtjänsten. </a:t>
            </a:r>
          </a:p>
          <a:p>
            <a:endParaRPr lang="sv-SE" sz="1100" dirty="0"/>
          </a:p>
          <a:p>
            <a:r>
              <a:rPr lang="sv-SE" sz="1100" dirty="0"/>
              <a:t>Materialet speglar utredningens bedömning av gällande rätt den 31/12 2013 och är framtaget av utredningen tillsammans med utredningens expertgrupp där bl.a. myndigheter och organisationer som Datainspektionen, Socialstyrelsen, Sveriges Kommuner och Landsting, Inspektionen för vård och omsorg och Statens medicinsk-etiska råd finns representerade. </a:t>
            </a:r>
          </a:p>
          <a:p>
            <a:endParaRPr lang="sv-SE" sz="1100" dirty="0"/>
          </a:p>
          <a:p>
            <a:r>
              <a:rPr lang="sv-SE" sz="1100" b="1" dirty="0"/>
              <a:t>Delredovisning innehåller även tre promemorior</a:t>
            </a:r>
          </a:p>
          <a:p>
            <a:r>
              <a:rPr lang="sv-SE" sz="1100" dirty="0"/>
              <a:t>Förutom dessa frågor och svar ingår tre kortare promemorior i utredningens delredovisning. De tre promemoriorna handlar om</a:t>
            </a:r>
          </a:p>
          <a:p>
            <a:r>
              <a:rPr lang="sv-SE" sz="1100" dirty="0"/>
              <a:t>- Studerandens möjlighet att använda patientuppgifter</a:t>
            </a:r>
          </a:p>
          <a:p>
            <a:r>
              <a:rPr lang="sv-SE" sz="1100" dirty="0"/>
              <a:t>- Att använda patientuppgifter för att följa upp resultatet av patienternas vård</a:t>
            </a:r>
          </a:p>
          <a:p>
            <a:r>
              <a:rPr lang="sv-SE" sz="1100" dirty="0"/>
              <a:t>- Att ta del av andra vårdgivares uppgifter i system för sammanhållen journalföring</a:t>
            </a:r>
          </a:p>
          <a:p>
            <a:endParaRPr lang="sv-SE" sz="1100" dirty="0"/>
          </a:p>
          <a:p>
            <a:r>
              <a:rPr lang="sv-SE" sz="1100" b="1" dirty="0"/>
              <a:t>Läsanvisning</a:t>
            </a:r>
          </a:p>
          <a:p>
            <a:r>
              <a:rPr lang="sv-SE" sz="1100" dirty="0"/>
              <a:t>För varje frågeställning finns ett mer utförligt resonemang i dokumentets anteckningssidor. Läsaren rekommenderas alltid att ta del av dessa för en korrekt och mer nyanserad bild av respektive frågeställning. </a:t>
            </a:r>
          </a:p>
          <a:p>
            <a:endParaRPr lang="sv-SE" sz="1100" dirty="0"/>
          </a:p>
          <a:p>
            <a:r>
              <a:rPr lang="sv-SE" sz="1100" dirty="0"/>
              <a:t>Svaren på frågorna tar endast hänsyn till de övergripande rättsliga aspekterna. Enskilda yrkesutövares faktiska möjligheter att använda och utbyta uppgifter är även beroende av  den egna verksamhetens administrativa regelverk samt organisatoriska och </a:t>
            </a:r>
            <a:r>
              <a:rPr lang="sv-SE" sz="1100"/>
              <a:t>tekniska förutsättningar m.m</a:t>
            </a:r>
            <a:r>
              <a:rPr lang="sv-SE" sz="1100" dirty="0"/>
              <a:t>.</a:t>
            </a:r>
          </a:p>
          <a:p>
            <a:endParaRPr lang="sv-SE" sz="1100" dirty="0"/>
          </a:p>
          <a:p>
            <a:r>
              <a:rPr lang="sv-SE" sz="1100" dirty="0"/>
              <a:t>Materialet är fritt för var och en att använda och anpassa efter de behov och förutsättningar som finns i respektive verksamhet.</a:t>
            </a:r>
          </a:p>
        </p:txBody>
      </p:sp>
      <p:sp>
        <p:nvSpPr>
          <p:cNvPr id="4" name="Platshållare för bildnummer 3"/>
          <p:cNvSpPr>
            <a:spLocks noGrp="1"/>
          </p:cNvSpPr>
          <p:nvPr>
            <p:ph type="sldNum" sz="quarter" idx="10"/>
          </p:nvPr>
        </p:nvSpPr>
        <p:spPr/>
        <p:txBody>
          <a:bodyPr/>
          <a:lstStyle/>
          <a:p>
            <a:fld id="{EC0CEA15-2737-4F63-964C-2B51FD440E52}" type="slidenum">
              <a:rPr lang="sv-SE" smtClean="0"/>
              <a:t>2</a:t>
            </a:fld>
            <a:endParaRPr lang="sv-SE"/>
          </a:p>
        </p:txBody>
      </p:sp>
    </p:spTree>
    <p:extLst>
      <p:ext uri="{BB962C8B-B14F-4D97-AF65-F5344CB8AC3E}">
        <p14:creationId xmlns:p14="http://schemas.microsoft.com/office/powerpoint/2010/main" val="13731862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717414"/>
            <a:ext cx="6552728" cy="5072821"/>
          </a:xfrm>
        </p:spPr>
        <p:txBody>
          <a:bodyPr/>
          <a:lstStyle/>
          <a:p>
            <a:r>
              <a:rPr lang="sv-SE" sz="1100" dirty="0"/>
              <a:t>Skyldigheten att föra patientjournal gäller främst den som har legitimation eller ett särskilt förordnande att utöva ett visst yrke inom hälso- och sjukvården. I vissa fall måste även icke-legitimerad personal föra journal, exempelvis den som biträder en legitimerad yrkesutövare. </a:t>
            </a:r>
          </a:p>
          <a:p>
            <a:endParaRPr lang="sv-SE" sz="1100" dirty="0"/>
          </a:p>
          <a:p>
            <a:r>
              <a:rPr lang="sv-SE" sz="1100" b="1" dirty="0"/>
              <a:t>Vårdgivaren avgör vilka, utöver de journalföringspliktiga, som ska journalföra</a:t>
            </a:r>
          </a:p>
          <a:p>
            <a:r>
              <a:rPr lang="sv-SE" sz="1100" dirty="0"/>
              <a:t>Vårdgivaren ska ha rutiner för journalföring som ser till att sådana uppgifter som behövs för en god och säker vård dokumenteras i patientjournalen och att de yrkesutövare som behöver uppgifterna får tillgång till dem. Det innebär att det är vårdgivaren som, t.ex. i särskilt boende eller i hemsjukvården, bestämmer vilka utöver sjuksköterskor och annan legitimerad personal som ska dokumentera i och kunna ta del av uppgifter patientjournaler.</a:t>
            </a:r>
          </a:p>
          <a:p>
            <a:r>
              <a:rPr lang="sv-SE" sz="1100" dirty="0"/>
              <a:t> </a:t>
            </a:r>
          </a:p>
          <a:p>
            <a:r>
              <a:rPr lang="sv-SE" sz="1100" dirty="0"/>
              <a:t>Den som deltar i vården av en patient kan behöva dokumentera uppgifter som har betydelse för patientens fortsatta vård och behandling, även om den anställde inte är journalföringspliktig enligt lag. Det kan dessutom vara svårt att särskilja socialtjänstens omvårdnadsdokumentation från vad som ska betraktas som hälso- och sjukvårdsdokumentation, framförallt när det gäller verksamheter där den enskilde har ett sammansatt behov av vård och omsorg. Var ska exempelvis uppgifter om kost, sömn, aktiviteter, förändringar i funktionsnivåer, humör etc. dokumenteras? I patientjournalen, i socialtjänstens journaler eller på båda ställena? Här är det viktigt med ett individfokus. Var behöver uppgifterna finnas för att göra nytta för individen i vård och omsorg? Vilken personal behöver uppgifterna för att kunna utföra sitt arbete?</a:t>
            </a:r>
          </a:p>
          <a:p>
            <a:r>
              <a:rPr lang="sv-SE" sz="1100" dirty="0"/>
              <a:t> </a:t>
            </a:r>
          </a:p>
          <a:p>
            <a:r>
              <a:rPr lang="sv-SE" sz="1100" b="1" dirty="0"/>
              <a:t>Utredning pågår</a:t>
            </a:r>
          </a:p>
          <a:p>
            <a:r>
              <a:rPr lang="sv-SE" sz="1100" dirty="0"/>
              <a:t>Utredningen om rätt information i vård och omsorg  har i uppdrag att öka förutsättningarna för en mer ändamålsenlig och sammanhållen informationshantering inom och mellan hälso- och sjukvården och socialtjänsten. I uppdraget ingår bland annat att analysera hur informationshanteringen rörande personer med sammansatta behov av vård och omsorg kan underlättas. Utredningens huvudbetänkande ska överlämnas den 30 april 2014.</a:t>
            </a:r>
          </a:p>
          <a:p>
            <a:endParaRPr lang="sv-SE" dirty="0">
              <a:effectLst/>
            </a:endParaRPr>
          </a:p>
        </p:txBody>
      </p:sp>
      <p:sp>
        <p:nvSpPr>
          <p:cNvPr id="4" name="Platshållare för bildnummer 3"/>
          <p:cNvSpPr>
            <a:spLocks noGrp="1"/>
          </p:cNvSpPr>
          <p:nvPr>
            <p:ph type="sldNum" sz="quarter" idx="10"/>
          </p:nvPr>
        </p:nvSpPr>
        <p:spPr/>
        <p:txBody>
          <a:bodyPr/>
          <a:lstStyle/>
          <a:p>
            <a:fld id="{EC0CEA15-2737-4F63-964C-2B51FD440E52}" type="slidenum">
              <a:rPr lang="sv-SE" smtClean="0"/>
              <a:t>20</a:t>
            </a:fld>
            <a:endParaRPr lang="sv-SE"/>
          </a:p>
        </p:txBody>
      </p:sp>
    </p:spTree>
    <p:extLst>
      <p:ext uri="{BB962C8B-B14F-4D97-AF65-F5344CB8AC3E}">
        <p14:creationId xmlns:p14="http://schemas.microsoft.com/office/powerpoint/2010/main" val="27563291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21</a:t>
            </a:fld>
            <a:endParaRPr lang="sv-SE">
              <a:solidFill>
                <a:prstClr val="black"/>
              </a:solidFill>
            </a:endParaRPr>
          </a:p>
        </p:txBody>
      </p:sp>
    </p:spTree>
    <p:extLst>
      <p:ext uri="{BB962C8B-B14F-4D97-AF65-F5344CB8AC3E}">
        <p14:creationId xmlns:p14="http://schemas.microsoft.com/office/powerpoint/2010/main" val="20433353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605660"/>
            <a:ext cx="6624736" cy="5184576"/>
          </a:xfrm>
        </p:spPr>
        <p:txBody>
          <a:bodyPr>
            <a:noAutofit/>
          </a:bodyPr>
          <a:lstStyle/>
          <a:p>
            <a:r>
              <a:rPr lang="sv-SE" sz="1100" dirty="0"/>
              <a:t>Den som arbetar hos en vårdgivare får ta del av dokumenterade uppgifter om en patient endast om han eller hon deltar i vården av patienten eller av annat skäl behöver uppgifterna för sitt arbete inom hälso- och sjukvården (4 kap. 1 § patientdatalagen).</a:t>
            </a:r>
          </a:p>
          <a:p>
            <a:endParaRPr lang="sv-SE" sz="1100" dirty="0"/>
          </a:p>
          <a:p>
            <a:r>
              <a:rPr lang="sv-SE" sz="1100" b="1" dirty="0"/>
              <a:t>Vårdgivaren organiserar arbetet</a:t>
            </a:r>
          </a:p>
          <a:p>
            <a:pPr hangingPunct="0"/>
            <a:r>
              <a:rPr lang="sv-SE" sz="1100" dirty="0"/>
              <a:t>Vårdgivaren har ett övergripande ansvar för att organisera det dagliga arbetet. Det innebär t.ex. att vårdgivaren måste använda den kompetens som finns i verksamheten effektivt och i övrigt organisera arbetet på ett ändamålsenligt sätt som garanterar kvaliteten och säkerheten i verksamheten.</a:t>
            </a:r>
          </a:p>
          <a:p>
            <a:pPr hangingPunct="0"/>
            <a:endParaRPr lang="sv-SE" sz="1100" dirty="0"/>
          </a:p>
          <a:p>
            <a:pPr hangingPunct="0"/>
            <a:r>
              <a:rPr lang="sv-SE" sz="1100" dirty="0"/>
              <a:t>Många vårdgivare har därför organiserat olika former av arbetslag som består av medarbetare med flera olika kompetenser och erfarenheter, som samarbetar med varandra i den patientnära vården. Det är också vanligt att olika yrkesutövare bidrar med sin kompetens genom att delta i olika typer av ronder, t.ex. röntgenronder eller motsvarande konferenser. De som medverkar i en sådan rond för att deras kompetens behövs deltar därmed i patientens vård och behandling. De behöver alltså inte delta i patientens vård på något annat sätt, t.ex. personligen ha träffat patienten eller vara dennes ansvarige behandlande läkare, för att få ta del av de patientuppgifter som behövs. Det är nämligen tillåtet för alla som deltar i vården av patienten att ta del av de uppgifter man själv behöver för att kunna utföra sitt arbete. På motsvarande sätt är det tillåtet för t.ex. den som har jour att inför sitt arbetspass förbereda sig genom att ta del av relevanta patientuppgifter rörande de patienter som finns i verksamheten just då, exempelvis ligger inne på avdelningen.</a:t>
            </a:r>
          </a:p>
          <a:p>
            <a:pPr hangingPunct="0"/>
            <a:r>
              <a:rPr lang="sv-SE" sz="1100" dirty="0"/>
              <a:t> </a:t>
            </a:r>
          </a:p>
          <a:p>
            <a:pPr hangingPunct="0"/>
            <a:r>
              <a:rPr lang="sv-SE" sz="1100" b="1" dirty="0"/>
              <a:t>Exempel när någon deltar i vården av patienten</a:t>
            </a:r>
          </a:p>
          <a:p>
            <a:pPr hangingPunct="0"/>
            <a:r>
              <a:rPr lang="sv-SE" sz="1100" dirty="0"/>
              <a:t>Att delta i vården av patienten kan ske på många sätt, exempelvis genom att</a:t>
            </a:r>
          </a:p>
          <a:p>
            <a:pPr marL="171450" indent="-171450" hangingPunct="0">
              <a:buFontTx/>
              <a:buChar char="-"/>
            </a:pPr>
            <a:r>
              <a:rPr lang="sv-SE" sz="1100" dirty="0"/>
              <a:t>träffa patienten personligen</a:t>
            </a:r>
          </a:p>
          <a:p>
            <a:pPr marL="171450" indent="-171450" hangingPunct="0">
              <a:buFontTx/>
              <a:buChar char="-"/>
            </a:pPr>
            <a:r>
              <a:rPr lang="sv-SE" sz="1100" dirty="0"/>
              <a:t>bli konsulterad av en kollega</a:t>
            </a:r>
          </a:p>
          <a:p>
            <a:pPr marL="171450" indent="-171450" hangingPunct="0">
              <a:buFontTx/>
              <a:buChar char="-"/>
            </a:pPr>
            <a:r>
              <a:rPr lang="sv-SE" sz="1100" dirty="0"/>
              <a:t>delta i en multiprofessionell rond</a:t>
            </a:r>
          </a:p>
          <a:p>
            <a:pPr marL="171450" indent="-171450" hangingPunct="0">
              <a:buFontTx/>
              <a:buChar char="-"/>
            </a:pPr>
            <a:r>
              <a:rPr lang="sv-SE" sz="1100" dirty="0"/>
              <a:t>ge patienten sjukvårdsrådgivning på telefon</a:t>
            </a:r>
          </a:p>
          <a:p>
            <a:pPr marL="171450" indent="-171450" hangingPunct="0">
              <a:buFontTx/>
              <a:buChar char="-"/>
            </a:pPr>
            <a:r>
              <a:rPr lang="sv-SE" sz="1100" dirty="0"/>
              <a:t>kommunicera med patienten över Internet</a:t>
            </a:r>
          </a:p>
          <a:p>
            <a:pPr marL="171450" indent="-171450" hangingPunct="0">
              <a:buFontTx/>
              <a:buChar char="-"/>
            </a:pPr>
            <a:r>
              <a:rPr lang="sv-SE" sz="1100" dirty="0"/>
              <a:t>ta emot en remiss rörande patienten</a:t>
            </a:r>
          </a:p>
          <a:p>
            <a:pPr hangingPunct="0"/>
            <a:endParaRPr lang="sv-SE" sz="1100" dirty="0"/>
          </a:p>
          <a:p>
            <a:pPr hangingPunct="0"/>
            <a:r>
              <a:rPr lang="sv-SE" dirty="0"/>
              <a:t> </a:t>
            </a:r>
          </a:p>
        </p:txBody>
      </p:sp>
      <p:sp>
        <p:nvSpPr>
          <p:cNvPr id="4" name="Platshållare för bildnummer 3"/>
          <p:cNvSpPr>
            <a:spLocks noGrp="1"/>
          </p:cNvSpPr>
          <p:nvPr>
            <p:ph type="sldNum" sz="quarter" idx="10"/>
          </p:nvPr>
        </p:nvSpPr>
        <p:spPr/>
        <p:txBody>
          <a:bodyPr/>
          <a:lstStyle/>
          <a:p>
            <a:fld id="{EC0CEA15-2737-4F63-964C-2B51FD440E52}" type="slidenum">
              <a:rPr lang="sv-SE" smtClean="0"/>
              <a:t>22</a:t>
            </a:fld>
            <a:endParaRPr lang="sv-SE" dirty="0"/>
          </a:p>
        </p:txBody>
      </p:sp>
    </p:spTree>
    <p:extLst>
      <p:ext uri="{BB962C8B-B14F-4D97-AF65-F5344CB8AC3E}">
        <p14:creationId xmlns:p14="http://schemas.microsoft.com/office/powerpoint/2010/main" val="27563291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605660"/>
            <a:ext cx="6624736" cy="5184575"/>
          </a:xfrm>
        </p:spPr>
        <p:txBody>
          <a:bodyPr/>
          <a:lstStyle/>
          <a:p>
            <a:r>
              <a:rPr lang="sv-SE" sz="1100" dirty="0"/>
              <a:t>Den som arbetar hos en vårdgivare får ta del av dokumenterade uppgifter om en patient endast om han eller hon deltar i vården av patienten eller av annat skäl behöver uppgifterna för sitt arbete inom hälso- och sjukvården (4 kap. 1 § patientdatalagen).</a:t>
            </a:r>
          </a:p>
          <a:p>
            <a:endParaRPr lang="sv-SE" sz="1100" dirty="0"/>
          </a:p>
          <a:p>
            <a:r>
              <a:rPr lang="sv-SE" sz="1100" dirty="0"/>
              <a:t>Vilka sådana andra skäl som är tillåtna framgår huvudsakligen av bestämmelsen i 2 kap. 4 § patientdatalagen, men även av de enskilda medarbetarnas arbetsuppgifter och arbetsbeskrivningar eller motsvarande.</a:t>
            </a:r>
          </a:p>
          <a:p>
            <a:endParaRPr lang="sv-SE" sz="1100" dirty="0"/>
          </a:p>
          <a:p>
            <a:r>
              <a:rPr lang="sv-SE" sz="1100" b="1" dirty="0"/>
              <a:t>Patientuppgifter får användas för flera syften</a:t>
            </a:r>
          </a:p>
          <a:p>
            <a:r>
              <a:rPr lang="sv-SE" sz="1100" dirty="0"/>
              <a:t>Av 2 kap. 4 § patientdatalagen följer att uppgifter om patienter får användas om det behövs för</a:t>
            </a:r>
            <a:br>
              <a:rPr lang="sv-SE" sz="1100" dirty="0"/>
            </a:br>
            <a:r>
              <a:rPr lang="sv-SE" sz="1100" dirty="0"/>
              <a:t>1. att fullgöra de skyldigheter som anges i 3 kap. och upprätta annan dokumentation som behövs i och för vården av patienter (journalföring),</a:t>
            </a:r>
            <a:br>
              <a:rPr lang="sv-SE" sz="1100" dirty="0"/>
            </a:br>
            <a:r>
              <a:rPr lang="sv-SE" sz="1100" dirty="0"/>
              <a:t>2. administration som rör patienter och som syftar till att ge vård i enskilda fall eller som annars föranleds av vård i enskilda fall,</a:t>
            </a:r>
            <a:br>
              <a:rPr lang="sv-SE" sz="1100" dirty="0"/>
            </a:br>
            <a:r>
              <a:rPr lang="sv-SE" sz="1100" dirty="0"/>
              <a:t>3. att upprätta annan dokumentation som följer av lag, förordning eller annan författning,</a:t>
            </a:r>
            <a:br>
              <a:rPr lang="sv-SE" sz="1100" dirty="0"/>
            </a:br>
            <a:r>
              <a:rPr lang="sv-SE" sz="1100" dirty="0"/>
              <a:t>4. att systematiskt och fortlöpande utveckla och säkra kvaliteten i verksamheten,</a:t>
            </a:r>
            <a:br>
              <a:rPr lang="sv-SE" sz="1100" dirty="0"/>
            </a:br>
            <a:r>
              <a:rPr lang="sv-SE" sz="1100" dirty="0"/>
              <a:t>5. administration, planering, uppföljning, utvärdering och tillsyn av verksamheten, eller</a:t>
            </a:r>
            <a:br>
              <a:rPr lang="sv-SE" sz="1100" dirty="0"/>
            </a:br>
            <a:r>
              <a:rPr lang="sv-SE" sz="1100" dirty="0"/>
              <a:t>6. att framställa statistik om hälso- och sjukvården.</a:t>
            </a:r>
          </a:p>
          <a:p>
            <a:endParaRPr lang="sv-SE" sz="1100" dirty="0"/>
          </a:p>
          <a:p>
            <a:r>
              <a:rPr lang="sv-SE" sz="1100" b="1" dirty="0"/>
              <a:t>Uppdrag och arbetsuppgifter påverkar vem som får göra vad</a:t>
            </a:r>
          </a:p>
          <a:p>
            <a:r>
              <a:rPr lang="sv-SE" sz="1100" dirty="0"/>
              <a:t>Den personal som har i uppdrag att utföra arbetsuppgifter som t.ex. kräver att statistik tas fram eller att vårdprocesser utvärderas får därmed ta del av de patientuppgifter som behövs för de syftena. På samma sätt får personal, med stöd av det som ingår i deras arbetsuppgifter och vårdgivarens övriga riktlinjer, ta del av de patientuppgifter som behövs för att systematiskt och fortlöpande utveckla och säkra kvaliteten i verksamheten.</a:t>
            </a:r>
          </a:p>
          <a:p>
            <a:endParaRPr lang="sv-SE" sz="1100" dirty="0"/>
          </a:p>
          <a:p>
            <a:r>
              <a:rPr lang="sv-SE" sz="1100" dirty="0"/>
              <a:t>Det som får ta del av patientuppgifter för något av dessa andra skäl behöver alltså inte dessutom delta eller ha deltagit i patientens vård. Det räcker att medarbetaren behöver uppgifterna för något av dessa tillåtna skäl och har till uppgift att utföra sådana arbetsuppgifter.</a:t>
            </a:r>
          </a:p>
          <a:p>
            <a:endParaRPr lang="sv-SE" dirty="0"/>
          </a:p>
          <a:p>
            <a:pPr hangingPunct="0"/>
            <a:endParaRPr lang="sv-SE" dirty="0"/>
          </a:p>
          <a:p>
            <a:pPr hangingPunct="0"/>
            <a:r>
              <a:rPr lang="sv-SE" dirty="0"/>
              <a:t> </a:t>
            </a:r>
          </a:p>
        </p:txBody>
      </p:sp>
      <p:sp>
        <p:nvSpPr>
          <p:cNvPr id="4" name="Platshållare för bildnummer 3"/>
          <p:cNvSpPr>
            <a:spLocks noGrp="1"/>
          </p:cNvSpPr>
          <p:nvPr>
            <p:ph type="sldNum" sz="quarter" idx="10"/>
          </p:nvPr>
        </p:nvSpPr>
        <p:spPr/>
        <p:txBody>
          <a:bodyPr/>
          <a:lstStyle/>
          <a:p>
            <a:fld id="{EC0CEA15-2737-4F63-964C-2B51FD440E52}" type="slidenum">
              <a:rPr lang="sv-SE" smtClean="0"/>
              <a:t>23</a:t>
            </a:fld>
            <a:endParaRPr lang="sv-SE" dirty="0"/>
          </a:p>
        </p:txBody>
      </p:sp>
    </p:spTree>
    <p:extLst>
      <p:ext uri="{BB962C8B-B14F-4D97-AF65-F5344CB8AC3E}">
        <p14:creationId xmlns:p14="http://schemas.microsoft.com/office/powerpoint/2010/main" val="27563291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717415"/>
            <a:ext cx="6480720" cy="4469130"/>
          </a:xfrm>
        </p:spPr>
        <p:txBody>
          <a:bodyPr/>
          <a:lstStyle/>
          <a:p>
            <a:r>
              <a:rPr lang="sv-SE" sz="1100" dirty="0"/>
              <a:t>Den som arbetar hos en vårdgivare får ta del av dokumenterade uppgifter om en patient endast om han eller hon deltar i vården av patienten eller av annat skäl behöver uppgifterna för sitt arbete inom hälso- och sjukvården (4 kap. 1 § patientdatalagen). </a:t>
            </a:r>
          </a:p>
          <a:p>
            <a:endParaRPr lang="sv-SE" sz="1100" dirty="0"/>
          </a:p>
          <a:p>
            <a:r>
              <a:rPr lang="sv-SE" sz="1100" dirty="0"/>
              <a:t>Att ta del av patientuppgifter för att kunna förbereda sitt arbete är ett tillåtet ändamål enligt 2 kap. 4 § 1 och 2 patientdatalagen (vårddokumentation). Med ändamålet vårddokumentation avses inte bara själva insamlandet och registreringen av uppgifterna t.ex. i patientjournalen, utan även senare användning av uppgifterna i den omfattning som behövs i patientvården eller patientadministrationen.</a:t>
            </a:r>
          </a:p>
          <a:p>
            <a:endParaRPr lang="sv-SE" sz="1100" dirty="0"/>
          </a:p>
          <a:p>
            <a:r>
              <a:rPr lang="sv-SE" sz="1100" b="1" dirty="0"/>
              <a:t>En skyldighet och en rätt att förbereda sig inför arbetet</a:t>
            </a:r>
          </a:p>
          <a:p>
            <a:r>
              <a:rPr lang="sv-SE" sz="1100" dirty="0"/>
              <a:t>För den läkare som har i uppdrag att tjänstgöra som jour är det tillåtet att ta del av de uppgifter som behövs för att kunna förbereda och genomföra jourtjänstgöringen. Det kan t.ex. handla om att ta del av viktig information om de patienter som är inneliggande på en avdelning. Det kan även uttryckas som en skyldighet eftersom hälso- och sjukvårdspersonal är skyldiga att utöva sitt arbete i enlighet med vetenskap och beprövad erfarenhet.</a:t>
            </a:r>
          </a:p>
          <a:p>
            <a:endParaRPr lang="sv-SE" sz="1100" dirty="0"/>
          </a:p>
          <a:p>
            <a:r>
              <a:rPr lang="sv-SE" sz="1100" dirty="0"/>
              <a:t>På motsvarande sätt är det också tillåtet för läkare, eller andra yrkesutövare, som tar emot bokade patientbesök att ta del av de uppgifter om de inbokade patienterna som är nödvändiga för att vara förberedd och kunna genomföra besöket på ett bra sätt.</a:t>
            </a:r>
          </a:p>
          <a:p>
            <a:endParaRPr lang="sv-SE" sz="1100" dirty="0"/>
          </a:p>
          <a:p>
            <a:endParaRPr lang="sv-SE" sz="1100"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24</a:t>
            </a:fld>
            <a:endParaRPr lang="sv-SE"/>
          </a:p>
        </p:txBody>
      </p:sp>
    </p:spTree>
    <p:extLst>
      <p:ext uri="{BB962C8B-B14F-4D97-AF65-F5344CB8AC3E}">
        <p14:creationId xmlns:p14="http://schemas.microsoft.com/office/powerpoint/2010/main" val="40985011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228898" y="4717415"/>
            <a:ext cx="6408712" cy="4469130"/>
          </a:xfrm>
        </p:spPr>
        <p:txBody>
          <a:bodyPr/>
          <a:lstStyle/>
          <a:p>
            <a:r>
              <a:rPr lang="sv-SE" sz="1100" dirty="0"/>
              <a:t>Den som arbetar hos en vårdgivare får ta del av dokumenterade uppgifter om en patient endast om han eller hon deltar i vården av patienten eller av annat skäl behöver uppgifterna för sitt arbete inom hälso- och sjukvården (4 kap. 1 § patientdatalagen).  Det innebär att det är arbetet inom hälso- och sjukvården som är avgörande för vilka uppgifter en anställd får ta del av. Det faktum att den som arbetar i hälso- och sjukvården kan ha tekniska möjligheter att ta del av uppgifter om sig själv har ingen betydelse i sammanhanget. </a:t>
            </a:r>
          </a:p>
          <a:p>
            <a:endParaRPr lang="sv-SE" sz="1100" dirty="0"/>
          </a:p>
          <a:p>
            <a:r>
              <a:rPr lang="sv-SE" sz="1100" dirty="0"/>
              <a:t>Eftersom den som arbetar i vården sannolikt inte har något uppdrag att delta i vården av sig själv eller av andra skäl ta del av uppgifter om sig själv, får denne inte logga in i journalsystemet och ta del av dessa uppgifter. </a:t>
            </a:r>
          </a:p>
          <a:p>
            <a:endParaRPr lang="sv-SE" sz="1100" dirty="0"/>
          </a:p>
          <a:p>
            <a:r>
              <a:rPr lang="sv-SE" sz="1100" dirty="0"/>
              <a:t>Motsvarande resonemang gäller för åtkomst till vänners, släktingars och familjemedlemmarnas journaler. Den som arbetar i vården får endast ta del av vänners, släktingars eller familjemedlemmars uppgifter om han eller hon i enlighet med sina arbetsuppgifter deltar i vården av dessa eller av annat skäl behöver uppgifterna för sitt arbete i hälso- och sjukvården.</a:t>
            </a:r>
          </a:p>
          <a:p>
            <a:endParaRPr lang="sv-SE" sz="1100" dirty="0"/>
          </a:p>
          <a:p>
            <a:r>
              <a:rPr lang="sv-SE" sz="1100" b="1" dirty="0"/>
              <a:t>Utlämnande av uppgifter kan ske</a:t>
            </a:r>
          </a:p>
          <a:p>
            <a:r>
              <a:rPr lang="sv-SE" sz="1100" dirty="0"/>
              <a:t>Hälso- och sjukvårdspersonal har samma rätt som andra patienter att få sin patientjournal utlämnad. Han eller hon får vända sig till vården och begära att få ta del av uppgifterna. Det är sedan upp till vårdgivaren att avgöra hur uppgifterna ska lämnas ut. Det kan ske manuellt, genom elektroniskt utlämnande eller genom direktåtkomst.</a:t>
            </a:r>
          </a:p>
        </p:txBody>
      </p:sp>
      <p:sp>
        <p:nvSpPr>
          <p:cNvPr id="4" name="Platshållare för bildnummer 3"/>
          <p:cNvSpPr>
            <a:spLocks noGrp="1"/>
          </p:cNvSpPr>
          <p:nvPr>
            <p:ph type="sldNum" sz="quarter" idx="10"/>
          </p:nvPr>
        </p:nvSpPr>
        <p:spPr/>
        <p:txBody>
          <a:bodyPr/>
          <a:lstStyle/>
          <a:p>
            <a:fld id="{EC0CEA15-2737-4F63-964C-2B51FD440E52}" type="slidenum">
              <a:rPr lang="sv-SE" smtClean="0"/>
              <a:t>25</a:t>
            </a:fld>
            <a:endParaRPr lang="sv-SE"/>
          </a:p>
        </p:txBody>
      </p:sp>
    </p:spTree>
    <p:extLst>
      <p:ext uri="{BB962C8B-B14F-4D97-AF65-F5344CB8AC3E}">
        <p14:creationId xmlns:p14="http://schemas.microsoft.com/office/powerpoint/2010/main" val="40985011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717414"/>
            <a:ext cx="6480720" cy="4928805"/>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100" b="1" kern="1200" dirty="0">
                <a:solidFill>
                  <a:schemeClr val="tx1"/>
                </a:solidFill>
                <a:effectLst/>
                <a:latin typeface="+mn-lt"/>
                <a:ea typeface="+mn-ea"/>
                <a:cs typeface="+mn-cs"/>
              </a:rPr>
              <a:t>De som medverkar vid en röntgenrond deltar i vården av patienten</a:t>
            </a:r>
          </a:p>
          <a:p>
            <a:pPr marL="0" marR="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tx1"/>
                </a:solidFill>
                <a:effectLst/>
                <a:latin typeface="+mn-lt"/>
                <a:ea typeface="+mn-ea"/>
                <a:cs typeface="+mn-cs"/>
              </a:rPr>
              <a:t>Vårdgivaren ansvarar för att organisera det dagliga arbetet på ett ändamålsenligt och säkert sätt. Det innebär t.ex. att vårdgivaren måste använda den kompetens som finns i verksamheten på ett effektivt sätt. Många vårdgivare har därför organiserat arbetslag som består av flera medarbetare med olika kompetenser och erfarenheter som samarbetar med varandra i den patientnära vården. </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100" dirty="0"/>
          </a:p>
          <a:p>
            <a:pPr marL="0" marR="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tx1"/>
                </a:solidFill>
                <a:effectLst/>
                <a:latin typeface="+mn-lt"/>
                <a:ea typeface="+mn-ea"/>
                <a:cs typeface="+mn-cs"/>
              </a:rPr>
              <a:t>Det är också vanligt att olika yrkesutövare bidrar med sin kompetens genom att delta i olika typer av ronder, t.ex. röntgenronder. Den som </a:t>
            </a:r>
            <a:r>
              <a:rPr lang="sv-SE" sz="1100" dirty="0"/>
              <a:t>medverkar </a:t>
            </a:r>
            <a:r>
              <a:rPr lang="sv-SE" sz="1100" kern="1200" dirty="0">
                <a:solidFill>
                  <a:schemeClr val="tx1"/>
                </a:solidFill>
                <a:effectLst/>
                <a:latin typeface="+mn-lt"/>
                <a:ea typeface="+mn-ea"/>
                <a:cs typeface="+mn-cs"/>
              </a:rPr>
              <a:t>i en sådan rond för att bidra med sin kompetens behöver inte delta i patientens vård på något annat sätt för att få medverka under ronden och  ta del av nödvändiga uppgifte</a:t>
            </a:r>
            <a:r>
              <a:rPr lang="sv-SE" sz="1100" dirty="0"/>
              <a:t>r om patienten. </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100" dirty="0"/>
          </a:p>
          <a:p>
            <a:pPr marL="0" marR="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tx1"/>
                </a:solidFill>
                <a:effectLst/>
                <a:latin typeface="+mn-lt"/>
                <a:ea typeface="+mn-ea"/>
                <a:cs typeface="+mn-cs"/>
              </a:rPr>
              <a:t>Eftersom det är vårdgivaren som organiserar arbetet och bestämmer vad som ingår i medarbetarnas arbetsuppgifter kan medarbetarna känna sig trygga med den personuppgiftshantering som är nödvändig även i sådana sammanhang.</a:t>
            </a:r>
          </a:p>
        </p:txBody>
      </p:sp>
      <p:sp>
        <p:nvSpPr>
          <p:cNvPr id="4" name="Platshållare för bildnummer 3"/>
          <p:cNvSpPr>
            <a:spLocks noGrp="1"/>
          </p:cNvSpPr>
          <p:nvPr>
            <p:ph type="sldNum" sz="quarter" idx="10"/>
          </p:nvPr>
        </p:nvSpPr>
        <p:spPr/>
        <p:txBody>
          <a:bodyPr/>
          <a:lstStyle/>
          <a:p>
            <a:fld id="{EC0CEA15-2737-4F63-964C-2B51FD440E52}" type="slidenum">
              <a:rPr lang="sv-SE" smtClean="0"/>
              <a:t>26</a:t>
            </a:fld>
            <a:endParaRPr lang="sv-SE"/>
          </a:p>
        </p:txBody>
      </p:sp>
    </p:spTree>
    <p:extLst>
      <p:ext uri="{BB962C8B-B14F-4D97-AF65-F5344CB8AC3E}">
        <p14:creationId xmlns:p14="http://schemas.microsoft.com/office/powerpoint/2010/main" val="42100216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717414"/>
            <a:ext cx="6552728" cy="4928805"/>
          </a:xfrm>
        </p:spPr>
        <p:txBody>
          <a:bodyPr/>
          <a:lstStyle/>
          <a:p>
            <a:r>
              <a:rPr lang="sv-SE" sz="1100" b="1" dirty="0"/>
              <a:t>Remisshantering inom samma vårdgivares verksamhet</a:t>
            </a:r>
          </a:p>
          <a:p>
            <a:r>
              <a:rPr lang="sv-SE" sz="1100" dirty="0"/>
              <a:t>Frågan handlar om en situation där remitterande och remissmottagande verksamhet befinner sig inom en och samma vårdgivare, t.ex. en landstingsdriven vårdcentral och ett landstingsdrivet sjukhus.</a:t>
            </a:r>
          </a:p>
          <a:p>
            <a:endParaRPr lang="sv-SE" sz="1100" dirty="0"/>
          </a:p>
          <a:p>
            <a:r>
              <a:rPr lang="sv-SE" sz="1100" dirty="0"/>
              <a:t>Den som arbetar hos en vårdgivare får ta del av dokumenterade uppgifter om en patient endast om han eller hon deltar i vården av patienten eller av annat skäl behöver uppgifterna för sitt arbete inom hälso- och sjukvården (4 kap. 1 § patientdatalagen). I</a:t>
            </a:r>
            <a:r>
              <a:rPr lang="sv-SE" sz="1100" baseline="0" dirty="0"/>
              <a:t> 2 kap. 4 § </a:t>
            </a:r>
            <a:r>
              <a:rPr lang="sv-SE" sz="1100" dirty="0"/>
              <a:t>patientdatalagen</a:t>
            </a:r>
            <a:r>
              <a:rPr lang="sv-SE" sz="1100" baseline="0" dirty="0"/>
              <a:t> regleras för vilka ändamål som vårdgivaren får  behandla patientuppgifter. </a:t>
            </a:r>
          </a:p>
          <a:p>
            <a:endParaRPr lang="sv-SE" sz="1100" dirty="0"/>
          </a:p>
          <a:p>
            <a:r>
              <a:rPr lang="sv-SE" sz="1100" baseline="0" dirty="0"/>
              <a:t>Den remitterande läkaren </a:t>
            </a:r>
            <a:r>
              <a:rPr lang="sv-SE" sz="1100" dirty="0"/>
              <a:t>deltar i vården av patienten och har fortfarande ansvar för att patienten blir omhändertagen på den mottagande enheten och måste få bevaka och ta del av remissvar enligt de rutiner som vårdgivaren har för detta.</a:t>
            </a:r>
          </a:p>
          <a:p>
            <a:endParaRPr lang="sv-SE" sz="1100" dirty="0"/>
          </a:p>
          <a:p>
            <a:r>
              <a:rPr lang="sv-SE" sz="1100" dirty="0"/>
              <a:t>Vårdgivare kan även utforma riktlinjer som ger uttryck för remitterande personals behov av att ta del av remissmottagarens journalanteckningar för ett systematiskt kvalitetsarbete. Det kan exempelvis handla om öka kvaliteten och säkerheten i vårdgivarens remisshantering genom att på ett systematiskt och fortlöpande sätt följa upp om remittenters bedömningar och åtgärder är korrekta m.m.</a:t>
            </a:r>
          </a:p>
          <a:p>
            <a:endParaRPr lang="sv-SE" sz="1100" dirty="0"/>
          </a:p>
          <a:p>
            <a:r>
              <a:rPr lang="sv-SE" sz="1100" dirty="0"/>
              <a:t>När det gäller hantering av remisser ska även Socialstyrelsens föreskrifter (SOSFS 2004:11) om ansvar för remisser för patienter inom hälso- och sjukvård, tandvården m.m. följas.</a:t>
            </a:r>
          </a:p>
          <a:p>
            <a:endParaRPr lang="sv-SE" sz="1100" dirty="0"/>
          </a:p>
          <a:p>
            <a:endParaRPr lang="sv-SE" sz="1100"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27</a:t>
            </a:fld>
            <a:endParaRPr lang="sv-SE"/>
          </a:p>
        </p:txBody>
      </p:sp>
    </p:spTree>
    <p:extLst>
      <p:ext uri="{BB962C8B-B14F-4D97-AF65-F5344CB8AC3E}">
        <p14:creationId xmlns:p14="http://schemas.microsoft.com/office/powerpoint/2010/main" val="27563291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677668"/>
            <a:ext cx="6624736" cy="5184576"/>
          </a:xfrm>
        </p:spPr>
        <p:txBody>
          <a:bodyPr/>
          <a:lstStyle/>
          <a:p>
            <a:r>
              <a:rPr lang="sv-SE" sz="1050" dirty="0"/>
              <a:t>Frågan handlar dels vem som får gå in i journalsystemet för att identifiera och ta fram relevanta fallbeskrivningar för kvalitetsarbetet, dels hur sådana underlag i nästa skede får användas i verksamheten.</a:t>
            </a:r>
          </a:p>
          <a:p>
            <a:endParaRPr lang="sv-SE" sz="1050" dirty="0"/>
          </a:p>
          <a:p>
            <a:r>
              <a:rPr lang="sv-SE" sz="1050" dirty="0"/>
              <a:t>Den som arbetar hos en vårdgivare får ta del av dokumenterade uppgifter om en patient endast om han eller hon deltar i vården av patienten eller av annat skäl behöver uppgifterna för sitt arbete inom hälso- och sjukvården (4 kap. 1 § patientdatalagen). I</a:t>
            </a:r>
            <a:r>
              <a:rPr lang="sv-SE" sz="1050" baseline="0" dirty="0"/>
              <a:t> 2 kap. 4 § </a:t>
            </a:r>
            <a:r>
              <a:rPr lang="sv-SE" sz="1050" dirty="0"/>
              <a:t>patientdatalagen</a:t>
            </a:r>
            <a:r>
              <a:rPr lang="sv-SE" sz="1050" baseline="0" dirty="0"/>
              <a:t> regleras för vilka ändamål som </a:t>
            </a:r>
            <a:r>
              <a:rPr lang="sv-SE" sz="1050" dirty="0"/>
              <a:t>patientuppgifter</a:t>
            </a:r>
            <a:r>
              <a:rPr lang="sv-SE" sz="1050" baseline="0" dirty="0"/>
              <a:t> får  behandlas. Bland dessa</a:t>
            </a:r>
            <a:r>
              <a:rPr lang="sv-SE" sz="1050" dirty="0"/>
              <a:t> </a:t>
            </a:r>
            <a:r>
              <a:rPr lang="sv-SE" sz="1050" baseline="0" dirty="0"/>
              <a:t>ändamål finns t.ex. att systematiskt och fortlöpande utveckla och säkra kvaliteten i verksamheten.</a:t>
            </a:r>
            <a:r>
              <a:rPr lang="sv-SE" sz="1050" dirty="0"/>
              <a:t> </a:t>
            </a:r>
            <a:r>
              <a:rPr lang="sv-SE" sz="1050" baseline="0" dirty="0"/>
              <a:t>Ett moment</a:t>
            </a:r>
            <a:r>
              <a:rPr lang="sv-SE" sz="1050" dirty="0"/>
              <a:t> som kan ingå i kvalitetsarbetet är att dra lärdom av kliniska fallbeskrivningar och återföra kunskap till de som arbetar i vården. Det kan vara en del i strävan efter att ständigt utveckla verksamhetens kvalitet och personalens kompetens. </a:t>
            </a:r>
            <a:r>
              <a:rPr lang="sv-SE" sz="1050" baseline="0" dirty="0"/>
              <a:t>Vårdgivaren måste  också vara tydlig med vad som förväntas av medarbetarna vad gäller kvalitetsarbetet</a:t>
            </a:r>
            <a:r>
              <a:rPr lang="sv-SE" sz="1050" dirty="0"/>
              <a:t> och var gränserna går för den informationshantering som ska ligga till grund för arbetet.</a:t>
            </a:r>
          </a:p>
          <a:p>
            <a:endParaRPr lang="sv-SE" sz="1050" baseline="0" dirty="0"/>
          </a:p>
          <a:p>
            <a:r>
              <a:rPr lang="sv-SE" sz="1050" b="1" dirty="0"/>
              <a:t>Behov av rutiner och uppdrag till personal som ska ta fram fallbeskrivningar</a:t>
            </a:r>
            <a:endParaRPr lang="sv-SE" sz="1050" b="1" baseline="0" dirty="0"/>
          </a:p>
          <a:p>
            <a:r>
              <a:rPr lang="sv-SE" sz="1050" dirty="0"/>
              <a:t>All hantering av personuppgifter ska ske med beaktande av patienternas behov av integritetsskydd. Det innebär bl.a. att inte fler uppgifter än nödvändigt ska användas med hänsyn till det syfte och de behov som finns i enskilda situationer. Vid hantering av personuppgifter för syften som inte rör enskilda patienters vård och behandling, t.ex. kvalitetssäkring, är det särskilt angeläget att vårdgivare tar ställning till vilka uppgifter som är motiverade att hantera och hur hanteringen i övrigt kan utformas så att patienternas personliga integritet respekteras. Vid en sådan bedömning kan det inte anses motiverat att samtliga som har tillgång till ett journalsystem ska ha möjlighet att fritt leta efter intressanta fallbeskrivningar.</a:t>
            </a:r>
          </a:p>
          <a:p>
            <a:endParaRPr lang="sv-SE" sz="1050" dirty="0"/>
          </a:p>
          <a:p>
            <a:r>
              <a:rPr lang="sv-SE" sz="1050" dirty="0"/>
              <a:t>Ett sätt att balansera behovet av fallbeskrivningar för verksamhetens kvalitetsarbete och patienternas behov av integritetsskydd är att vårdgivaren lägger uppdraget att ta fram fallbeskrivningar på den som är ansvarig för patientens vård. Den som redan känner till patientens situation och har tillgång till uppgifterna i den individinriktade verksamheten torde även ha bäst förutsättningar att avgöra vad som i enskilda fall kvalificerar som underlag till kvalitetsarbetet och vad som inte är relevant. Ett annat sätt kan vara att vårdgivaren utser ett fåtal personer som i sina verksamhetsområden får i uppdrag att uppmärksamma och se till att viktiga patientfall kommer upp till diskussion. </a:t>
            </a:r>
          </a:p>
          <a:p>
            <a:endParaRPr lang="sv-SE" sz="1050" dirty="0"/>
          </a:p>
          <a:p>
            <a:r>
              <a:rPr lang="sv-SE" sz="1050" dirty="0"/>
              <a:t>Oavsett vilka rutiner en vårdgivare tar fram och vilka uppdrag medarbetare tilldelas ska skarpa identitetsuppgifter om en patient, t.ex. namn och personnummer, inte förekomma vid kollegiala kvalitetsdiskussioner. De uppgifterna behövs för att ta fram underlaget, men sedan inte under själva diskussionen.</a:t>
            </a:r>
          </a:p>
          <a:p>
            <a:endParaRPr lang="sv-SE" sz="1100" dirty="0"/>
          </a:p>
          <a:p>
            <a:endParaRPr lang="sv-SE" sz="1100"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28</a:t>
            </a:fld>
            <a:endParaRPr lang="sv-SE" dirty="0"/>
          </a:p>
        </p:txBody>
      </p:sp>
    </p:spTree>
    <p:extLst>
      <p:ext uri="{BB962C8B-B14F-4D97-AF65-F5344CB8AC3E}">
        <p14:creationId xmlns:p14="http://schemas.microsoft.com/office/powerpoint/2010/main" val="27563291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717414"/>
            <a:ext cx="6624736" cy="5072822"/>
          </a:xfrm>
        </p:spPr>
        <p:txBody>
          <a:bodyPr/>
          <a:lstStyle/>
          <a:p>
            <a:r>
              <a:rPr lang="sv-SE" sz="1100" dirty="0"/>
              <a:t>Den som arbetar hos en vårdgivare får ta del av dokumenterade uppgifter om en patient endast om han eller hon deltar i vården av patienten eller av annat skäl behöver uppgifterna för sitt arbete inom hälso- och sjukvården (4 kap. 1 § patientdatalagen). I 2 kap. 4 § patientdatalagen regleras för vilka ändamål som patientuppgifter får  behandlas. </a:t>
            </a:r>
          </a:p>
          <a:p>
            <a:endParaRPr lang="sv-SE" sz="1100" dirty="0"/>
          </a:p>
          <a:p>
            <a:r>
              <a:rPr lang="sv-SE" sz="1100" dirty="0"/>
              <a:t>Renodlad utbildningsverksamhet är inte hälso- och sjukvård och anses vara en självständig verksamhetsgren, skild från hälso- och sjukvård,  även om den bedrivs inom en och samma myndighet som bedriver  hälso- och sjukvården. I patientdatalagens tillämpningsområde ingår alltså inte utbildningsverksamheten som sådan. För att patientuppgifter ska få användas i ren utbildning och undervisning krävs således att sekretessen för uppgifterna bryts så att ett utlämnande kan göras. Patienten kan själv bryta sekretessen genom att lämna sitt samtycke. Ett annat sätt är att uppgifterna, innan de lämnas ut för att användas i utbildningssammanhang, rensas från sådant som kan identifiera patienten, exempelvis namn, personnummer och annat som är mer direkt utpekande.</a:t>
            </a:r>
          </a:p>
          <a:p>
            <a:endParaRPr lang="sv-SE" sz="1100" b="1" dirty="0"/>
          </a:p>
          <a:p>
            <a:r>
              <a:rPr lang="sv-SE" sz="1100" b="1" dirty="0"/>
              <a:t>Uppdrag till den personal som ska ta fram fallbeskrivningar</a:t>
            </a:r>
            <a:endParaRPr lang="sv-SE" sz="1100" dirty="0"/>
          </a:p>
          <a:p>
            <a:r>
              <a:rPr lang="sv-SE" sz="1100" dirty="0"/>
              <a:t>Även om utbildning är en självständig verksamhetsgren ingår det i vissa medarbetares arbetsuppgifter att medverka till och delta i utbildning av läkare, sjuksköterskor, tandläkare, barnmorskor m.fl. Dokumentation i patientjournaler är en viktig kunskapskälla i utbildningsverksamheten. En uppgift att ta fram och lämna ut relevanta patientfall kan därför ses som en arbetsuppgift som kan tilldelas vissa personer inom olika verksamhetsområden där utbildning och undervisning bedrivs. Hanteringen av personuppgifterna kan anses göras som ett led i ett tillåtet utlämnande av uppgifter. Ändamålet med hanteringen omfattas därmed av de i 2 kap. 4 och 5 §§ patientdatalagen tillåtna ändamålen. </a:t>
            </a:r>
          </a:p>
          <a:p>
            <a:endParaRPr lang="sv-SE" sz="1100" dirty="0"/>
          </a:p>
          <a:p>
            <a:r>
              <a:rPr lang="sv-SE" sz="1100" dirty="0"/>
              <a:t>All hantering av personuppgifter ska göras med beaktande av patienternas behov av integritetsskydd. Vid hantering av personuppgifter för syften som inte rör enskilda patienters vård och behandling är det särskilt angeläget att vårdgivare tar ställning till vilka uppgifter som är motiverade att hantera och hur hanteringen i övrigt kan utformas så att patienternas personliga integritet respekteras. Vid en sådan bedömning kan det inte anses motiverat att samtliga som har tillgång till ett journalsystem ska ha möjlighet att fritt leta efter intressanta fallbeskrivningar. En sådan arbetsuppgift bör tilldelas endast ett fåtal medarbetare, exempelvis utbildningsansvarig sjuksköterska, läkare m.fl. yrkeskategorier inom olika verksamhetsområden.</a:t>
            </a:r>
          </a:p>
          <a:p>
            <a:endParaRPr lang="sv-SE" sz="1100" dirty="0"/>
          </a:p>
          <a:p>
            <a:endParaRPr lang="sv-SE" sz="1100" dirty="0"/>
          </a:p>
          <a:p>
            <a:endParaRPr lang="sv-SE" sz="1100" dirty="0"/>
          </a:p>
          <a:p>
            <a:endParaRPr lang="sv-SE" sz="1100" dirty="0"/>
          </a:p>
          <a:p>
            <a:endParaRPr lang="sv-SE" sz="1100" dirty="0"/>
          </a:p>
          <a:p>
            <a:endParaRPr lang="sv-SE" sz="1100" dirty="0"/>
          </a:p>
          <a:p>
            <a:endParaRPr lang="sv-SE" sz="1100" dirty="0"/>
          </a:p>
          <a:p>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29</a:t>
            </a:fld>
            <a:endParaRPr lang="sv-SE"/>
          </a:p>
        </p:txBody>
      </p:sp>
    </p:spTree>
    <p:extLst>
      <p:ext uri="{BB962C8B-B14F-4D97-AF65-F5344CB8AC3E}">
        <p14:creationId xmlns:p14="http://schemas.microsoft.com/office/powerpoint/2010/main" val="2756329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C0CEA15-2737-4F63-964C-2B51FD440E52}" type="slidenum">
              <a:rPr lang="sv-SE" smtClean="0"/>
              <a:t>3</a:t>
            </a:fld>
            <a:endParaRPr lang="sv-SE"/>
          </a:p>
        </p:txBody>
      </p:sp>
    </p:spTree>
    <p:extLst>
      <p:ext uri="{BB962C8B-B14F-4D97-AF65-F5344CB8AC3E}">
        <p14:creationId xmlns:p14="http://schemas.microsoft.com/office/powerpoint/2010/main" val="2857491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677668"/>
            <a:ext cx="6624736" cy="5184576"/>
          </a:xfrm>
        </p:spPr>
        <p:txBody>
          <a:bodyPr/>
          <a:lstStyle/>
          <a:p>
            <a:r>
              <a:rPr lang="sv-SE" sz="1100" dirty="0"/>
              <a:t>I en vårdgivares verksamhet får uppgifter om patienter bl.a. användas för att ”systematiskt och fortlöpande utveckla och säkra kvaliteten i verksamheten (2 kap. 4 § patientdatalagen). Vidare får den som arbetar hos en vårdgivare ta del av uppgifter om en patient antingen om man deltar i vården av patienten eller om man av ”annat skäl behöver uppgifterna för sitt arbete inom hälso- och sjukvården” (4 kap. 1 § patientdatalagen). Ett exempel på ett sådant skäl är när personal behöver patientuppgifter för att kunna kvalitetssäkra sina insatser och bedömningar.</a:t>
            </a:r>
          </a:p>
          <a:p>
            <a:endParaRPr lang="sv-SE" sz="1100" baseline="0" dirty="0"/>
          </a:p>
          <a:p>
            <a:r>
              <a:rPr lang="sv-SE" sz="1100" b="1" dirty="0"/>
              <a:t>Uppdrag och riktlinjer för ett systematiskt kvalitetsarbete</a:t>
            </a:r>
            <a:endParaRPr lang="sv-SE" sz="1100" b="1" baseline="0" dirty="0"/>
          </a:p>
          <a:p>
            <a:r>
              <a:rPr lang="sv-SE" sz="1100" dirty="0"/>
              <a:t>Det innebär att det generellt är tillåtet för personal att ta del av patientuppgifter för att säkra och utveckla kvaliteten i verksamheten. Lagstiftaren har dock i detalj inte reglerat hur det ska göras, vilken personal som ska göra det, vilka uppgifter som behöver användas etc. Här har vårdgivare och hälso- och sjukvårdspersonal ett ansvar för att ta fram uppdrag och verksamhetsnära riktlinjer för hur man arbetar med att systematiskt följa upp resultatet för patienterna. Kvalitetsarbetet kan göras på många olika sätt och på olika nivåer, men det ställs krav på en systematik i arbetet. Att ta del av patientuppgifter för kvalitetssäkring ska ha stöd i medarbetares uppdrag och vårdgivarens riktlinjer. </a:t>
            </a:r>
          </a:p>
          <a:p>
            <a:endParaRPr lang="sv-SE" sz="1100" dirty="0"/>
          </a:p>
          <a:p>
            <a:r>
              <a:rPr lang="sv-SE" sz="1100" b="1" dirty="0"/>
              <a:t>Uppföljning av enskilda fall kan vara en del av det systematiska kvalitetsarbetet</a:t>
            </a:r>
          </a:p>
          <a:p>
            <a:r>
              <a:rPr lang="sv-SE" sz="1100" dirty="0"/>
              <a:t>Vårdgivare behöver tillsammans med professionerna ta fram verksamhetsnära riktlinjer som på ett systematiskt sätt beskriver hur kvalitetssäkringen ska gå till, vilka uppgifter om vilka patienter som behöver användas och hur kunskap ska återföras till verksamheten. Riktlinjerna bör tydlig ge stöd för personal att följa upp resultatet för patienter de behandlat. Det kan handla om att anestesiläkaren behöver följa upp om bedömningen läkaren gjorde kring en narkos föll väl ut eller om resultatet för patienten blev sämre än förväntat. Det kan handla om att läkaren som opererade ett barns benbrott behöver ta del av röntgenbilder m.m. från återbesöket för att kvalitetssäkra sin insats vid operationen, alldeles oavsett om det är en annan läkare som träffar barnet vid återbesöket. Det kan handla om att akutläkaren som bedömt en patient med diffusa magsmärtor behöver följa upp om bedömningen var korrekt. Vårdgivaren har ett ansvar för att tydliggöra att den typ av återkoppling som hälso- och sjukvårdspersonal har behov av kan vara en del i vårdgivarens arbete med att systematiskt och fortlöpande utveckla och säkra kvaliteten i verksamheten.</a:t>
            </a:r>
          </a:p>
          <a:p>
            <a:endParaRPr lang="sv-SE" sz="1100" dirty="0"/>
          </a:p>
          <a:p>
            <a:r>
              <a:rPr lang="sv-SE" sz="1100" dirty="0"/>
              <a:t>Som alltid ska personal endast ta del av de personuppgifter som behövs för kvalitetssäkringen.</a:t>
            </a:r>
            <a:endParaRPr lang="sv-SE" baseline="0" dirty="0"/>
          </a:p>
          <a:p>
            <a:endParaRPr lang="sv-SE" baseline="0" dirty="0"/>
          </a:p>
          <a:p>
            <a:endParaRPr lang="sv-SE" baseline="0"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30</a:t>
            </a:fld>
            <a:endParaRPr lang="sv-SE" dirty="0"/>
          </a:p>
        </p:txBody>
      </p:sp>
    </p:spTree>
    <p:extLst>
      <p:ext uri="{BB962C8B-B14F-4D97-AF65-F5344CB8AC3E}">
        <p14:creationId xmlns:p14="http://schemas.microsoft.com/office/powerpoint/2010/main" val="27563291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876300" y="717550"/>
            <a:ext cx="4965700" cy="3724275"/>
          </a:xfrm>
        </p:spPr>
      </p:sp>
      <p:sp>
        <p:nvSpPr>
          <p:cNvPr id="3" name="Platshållare för anteckningar 2"/>
          <p:cNvSpPr>
            <a:spLocks noGrp="1"/>
          </p:cNvSpPr>
          <p:nvPr>
            <p:ph type="body" idx="1"/>
          </p:nvPr>
        </p:nvSpPr>
        <p:spPr>
          <a:xfrm>
            <a:off x="84882" y="4717414"/>
            <a:ext cx="6624736" cy="5072821"/>
          </a:xfrm>
        </p:spPr>
        <p:txBody>
          <a:bodyPr/>
          <a:lstStyle/>
          <a:p>
            <a:r>
              <a:rPr lang="sv-SE" sz="1100" dirty="0"/>
              <a:t>Patientdatalagen har inte försämrat möjligheterna för utbildning och undervisning i hälso- och sjukvården. Reglerna för hur personuppgifter får användas i undervisning var samma i den lagstiftning som gällde innan patientdatalagen. </a:t>
            </a:r>
          </a:p>
          <a:p>
            <a:endParaRPr lang="sv-SE" sz="1100" dirty="0"/>
          </a:p>
          <a:p>
            <a:r>
              <a:rPr lang="sv-SE" sz="1100" b="1" dirty="0"/>
              <a:t>Ren utbildningsverksamhet regleras inte i patientdatalagen</a:t>
            </a:r>
          </a:p>
          <a:p>
            <a:r>
              <a:rPr lang="sv-SE" sz="1100" dirty="0"/>
              <a:t>Patientdatalagen reglerar hur vårdgivare får använda personuppgifter inom hälso- och sjukvården. Det är därmed vårdgivares individinriktade arbete med patienter och sådant som knyter an till det, t.ex. verksamhetsutveckling och kvalitetssäkring, som i första hand avses. Renodlad undervisnings- och utbildningsverksamhet är inte hälso- och sjukvård och omfattas därmed inte av patientdatalagens tillämpningsområde. Utbildningsverksamhet är i förhållande till den individinriktade hälso- och sjukvården i sekretesshänseende att betrakta som en självständig verksamhetsgren skild från hälso- och sjukvården. För att uppgifter ska kunna användas i undervisning måste de lämnas ut antingen med patientens samtycke eller efter att uppgifterna bearbetats så att patientens identitet inte röjs. </a:t>
            </a:r>
          </a:p>
          <a:p>
            <a:endParaRPr lang="sv-SE" sz="1100" dirty="0"/>
          </a:p>
          <a:p>
            <a:r>
              <a:rPr lang="sv-SE" sz="1100" dirty="0"/>
              <a:t>När studenter deltar i den faktiska patientvården omfattas däremot deras arbete av patientdatalagen. I sådana fall kan vårdgivare låta studenter ta del av och dokumentera i patientjournaler. Normalt sett förutsätter det patientens samtycke och att arbetet sker under handledares uppsikt. </a:t>
            </a:r>
          </a:p>
          <a:p>
            <a:endParaRPr lang="sv-SE" sz="1100" dirty="0"/>
          </a:p>
          <a:p>
            <a:r>
              <a:rPr lang="sv-SE" sz="1100" b="1" dirty="0"/>
              <a:t>Uppgifterna får lämnas ut om sekretessen bryts</a:t>
            </a:r>
          </a:p>
          <a:p>
            <a:r>
              <a:rPr lang="sv-SE" sz="1100" dirty="0"/>
              <a:t>Eftersom renodlad utbildningsverksamhet inte räknas som en del av den individinriktade hälso- och sjukvården måste sekretessen brytas för att uppgifterna ska få lämnas ut till studerande i rena undervisningssituationer. Det kan patienten själv göra genom att ge sitt samtycke. Ett annat alternativ är att avidentifiera de uppgifter som ska användas i undervisningen så att patientens identitet inte röjs. </a:t>
            </a:r>
          </a:p>
          <a:p>
            <a:endParaRPr lang="sv-SE" sz="1100" dirty="0"/>
          </a:p>
          <a:p>
            <a:r>
              <a:rPr lang="sv-SE" sz="1100" dirty="0"/>
              <a:t>Vårdgivare som i stor omfattning medverkar i utbildningsverksamhet behöver rutiner och tekniska stöd för att tillhandahålla relevant information i utbildningssituationer. Att införa ett särskilt IT-stöd för utlämnande som möjliggör att patientjournaler avidentifieras och tillhandahålls elektroniskt skulle kunna bidra till en informations-hantering som tillgodoser utbildningens behov av uppgifter och patienternas behov av integritetsskydd.</a:t>
            </a:r>
            <a:endParaRPr lang="sv-SE" dirty="0"/>
          </a:p>
          <a:p>
            <a:r>
              <a:rPr lang="sv-SE" dirty="0"/>
              <a:t> </a:t>
            </a:r>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31</a:t>
            </a:fld>
            <a:endParaRPr lang="sv-SE">
              <a:solidFill>
                <a:prstClr val="black"/>
              </a:solidFill>
            </a:endParaRPr>
          </a:p>
        </p:txBody>
      </p:sp>
    </p:spTree>
    <p:extLst>
      <p:ext uri="{BB962C8B-B14F-4D97-AF65-F5344CB8AC3E}">
        <p14:creationId xmlns:p14="http://schemas.microsoft.com/office/powerpoint/2010/main" val="27563291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876300" y="717550"/>
            <a:ext cx="4965700" cy="3724275"/>
          </a:xfrm>
        </p:spPr>
      </p:sp>
      <p:sp>
        <p:nvSpPr>
          <p:cNvPr id="3" name="Platshållare för anteckningar 2"/>
          <p:cNvSpPr>
            <a:spLocks noGrp="1"/>
          </p:cNvSpPr>
          <p:nvPr>
            <p:ph type="body" idx="1"/>
          </p:nvPr>
        </p:nvSpPr>
        <p:spPr>
          <a:xfrm>
            <a:off x="228898" y="4717414"/>
            <a:ext cx="6336704" cy="5000814"/>
          </a:xfrm>
        </p:spPr>
        <p:txBody>
          <a:bodyPr/>
          <a:lstStyle/>
          <a:p>
            <a:r>
              <a:rPr lang="sv-SE" sz="1100" dirty="0"/>
              <a:t>Den som arbetar hos en vårdgivare får ta del av dokumenterade uppgifter om en patient endast om han eller hon deltar i vården av patienten eller av annat skäl behöver uppgifterna för sitt arbete inom hälso- och sjukvården (4 kap. 1 § PDL). Det innebär exempelvis att en studerande som ett led i sin praktik deltar i vården av patienten och har patientens samtycke och vårdgivarens tillåtelse till det, anses delta i vården av patienten precis som övrig personal. I sådant fall kan studenten i den utsträckning det behövs för arbetet ta del av och dokumentera i patientjournalen.</a:t>
            </a:r>
          </a:p>
          <a:p>
            <a:endParaRPr lang="sv-SE" sz="1100" dirty="0"/>
          </a:p>
          <a:p>
            <a:r>
              <a:rPr lang="sv-SE" sz="1100" b="1" dirty="0"/>
              <a:t>Ren utbildningsverksamhet regleras inte i patientdatalagen</a:t>
            </a:r>
          </a:p>
          <a:p>
            <a:r>
              <a:rPr lang="sv-SE" sz="1100" dirty="0"/>
              <a:t>När det gäller att ta del av patientuppgifter för andra syften än sådan som rör patientens vård och behandling finns i patientdatalagen bestämmelser som anger vad som är tillåtet och inte. Bestämmelserna återfinns i 2 kap. 4 och 5 §§ och innebär bl.a. att det är tillåtet att använda patientuppgifter för att verksamhetsuppföljning, internt tillsyn, systematiskt kvalitetsarbete, planering av verksamheten etc. Renodlad undervisning och utbildning faller dock utanför dessa tillåtna syften. Undervisning och utbildning betraktas i sekretesshänseende inte heller som en del av hälso- och sjukvården. </a:t>
            </a:r>
          </a:p>
          <a:p>
            <a:endParaRPr lang="sv-SE" sz="1100" dirty="0"/>
          </a:p>
          <a:p>
            <a:r>
              <a:rPr lang="sv-SE" sz="1100" b="1" dirty="0"/>
              <a:t>Uppgifterna får lämnas ut om sekretessen bryts</a:t>
            </a:r>
          </a:p>
          <a:p>
            <a:r>
              <a:rPr lang="sv-SE" sz="1100" dirty="0"/>
              <a:t>Eftersom utbildningsverksamhet i detta avseende inte betraktas som en del av den individinriktade hälso- och sjukvården måste sekretessen brytas för att uppgifterna ska få lämnas ut till studerande i rena undervisningssituationer. Det kan patienten själv göra genom att ge sitt samtycke. Ett annat alternativ är att avidentifiera de uppgifter som ska användas i undervisningen så att patientens identitet inte röjs. </a:t>
            </a:r>
          </a:p>
          <a:p>
            <a:endParaRPr lang="sv-SE" sz="1100" dirty="0"/>
          </a:p>
          <a:p>
            <a:r>
              <a:rPr lang="sv-SE" sz="1100" dirty="0"/>
              <a:t>Vårdgivare som i stor omfattning medverkar i utbildningsverksamhet behöver rutiner och tekniska stöd för att tillhandahålla relevant information i utbildningssituationer. Att införa ett särskilt IT-stöd för utlämnande som möjliggör att patientjournaler avidentifieras och tillhandahålls elektroniskt skulle kunna bidra till en informationshantering som tillgodoser utbildningens behov av uppgifter och patienternas behov av integritetsskydd. </a:t>
            </a:r>
          </a:p>
        </p:txBody>
      </p:sp>
      <p:sp>
        <p:nvSpPr>
          <p:cNvPr id="4" name="Platshållare för bildnummer 3"/>
          <p:cNvSpPr>
            <a:spLocks noGrp="1"/>
          </p:cNvSpPr>
          <p:nvPr>
            <p:ph type="sldNum" sz="quarter" idx="10"/>
          </p:nvPr>
        </p:nvSpPr>
        <p:spPr/>
        <p:txBody>
          <a:bodyPr/>
          <a:lstStyle/>
          <a:p>
            <a:fld id="{EC0CEA15-2737-4F63-964C-2B51FD440E52}" type="slidenum">
              <a:rPr lang="sv-SE" smtClean="0"/>
              <a:t>32</a:t>
            </a:fld>
            <a:endParaRPr lang="sv-SE"/>
          </a:p>
        </p:txBody>
      </p:sp>
    </p:spTree>
    <p:extLst>
      <p:ext uri="{BB962C8B-B14F-4D97-AF65-F5344CB8AC3E}">
        <p14:creationId xmlns:p14="http://schemas.microsoft.com/office/powerpoint/2010/main" val="27563291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228898" y="4717414"/>
            <a:ext cx="6336704" cy="5000813"/>
          </a:xfrm>
        </p:spPr>
        <p:txBody>
          <a:bodyPr/>
          <a:lstStyle/>
          <a:p>
            <a:r>
              <a:rPr lang="sv-SE" sz="1100" dirty="0"/>
              <a:t>Den som arbetar hos en vårdgivare får ta del av dokumenterade uppgifter om en patient endast om han eller hon deltar i vården av patienten eller av annat skäl behöver uppgifterna för sitt arbete inom hälso- och sjukvården (4 kap. 1 § patientdatalagen). </a:t>
            </a:r>
          </a:p>
          <a:p>
            <a:endParaRPr lang="sv-SE" sz="1100" dirty="0"/>
          </a:p>
          <a:p>
            <a:r>
              <a:rPr lang="sv-SE" sz="1100" b="1" dirty="0"/>
              <a:t>Patientens samtycke</a:t>
            </a:r>
          </a:p>
          <a:p>
            <a:r>
              <a:rPr lang="sv-SE" sz="1100" dirty="0"/>
              <a:t>Det innebär exempelvis att en studerande som ett led i sin praktik deltar i vården av patienten och har patientens samtycke och vårdgivarens tillåtelse till det, anses delta i vården av patienten precis som övrig personal. I sådant fall kan studenten i den utsträckning det behövs för arbetet ta del av och dokumentera i patientjournalen. Med stöd av vårdgivarens riktlinjer för ett systematiskt kvalitetsarbete  kan den studerande även ta del av patientuppgifter för att följa upp resultatet av sina bedömningar och åtgärder.</a:t>
            </a:r>
          </a:p>
          <a:p>
            <a:endParaRPr lang="sv-SE" sz="1100" dirty="0"/>
          </a:p>
          <a:p>
            <a:r>
              <a:rPr lang="sv-SE" sz="1100" b="1" dirty="0"/>
              <a:t>Under handledares uppsikt</a:t>
            </a:r>
          </a:p>
          <a:p>
            <a:r>
              <a:rPr lang="sv-SE" sz="1100" dirty="0"/>
              <a:t>Precis som gäller för utförandet av själva hälso- och sjukvårdsinsatserna ska den studerandes journalföring och övrig informationshantering stå under handledares uppsikt och ledning.</a:t>
            </a:r>
          </a:p>
          <a:p>
            <a:endParaRPr lang="sv-SE" sz="1100" dirty="0"/>
          </a:p>
          <a:p>
            <a:r>
              <a:rPr lang="sv-SE" sz="1100" b="1" dirty="0"/>
              <a:t>Promemoria om studerandes tillgång till journaluppgifter</a:t>
            </a:r>
          </a:p>
          <a:p>
            <a:r>
              <a:rPr lang="sv-SE" sz="1100" dirty="0"/>
              <a:t>Frågorna om studerandes tillgång till journaluppgifter är många. I syfte att ytterligare belysa förutsättningarna för studerande att ta del av och använda journaluppgifter har Utredningen om rätt information i vård och omsorg tagit fram en kortfattad promemoria. Promemorian, liksom dessa frågor och svar, ingår i utredningens delredovisning enligt dir. 2013:43.</a:t>
            </a:r>
            <a:endParaRPr lang="sv-SE" dirty="0"/>
          </a:p>
          <a:p>
            <a:endParaRPr lang="sv-SE" dirty="0"/>
          </a:p>
          <a:p>
            <a:endParaRPr lang="sv-SE" dirty="0"/>
          </a:p>
          <a:p>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33</a:t>
            </a:fld>
            <a:endParaRPr lang="sv-SE"/>
          </a:p>
        </p:txBody>
      </p:sp>
    </p:spTree>
    <p:extLst>
      <p:ext uri="{BB962C8B-B14F-4D97-AF65-F5344CB8AC3E}">
        <p14:creationId xmlns:p14="http://schemas.microsoft.com/office/powerpoint/2010/main" val="27563291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717414"/>
            <a:ext cx="6624736" cy="5144830"/>
          </a:xfrm>
        </p:spPr>
        <p:txBody>
          <a:bodyPr/>
          <a:lstStyle/>
          <a:p>
            <a:r>
              <a:rPr lang="sv-SE" sz="1100" b="1" dirty="0"/>
              <a:t>Begreppet monitorering</a:t>
            </a:r>
          </a:p>
          <a:p>
            <a:r>
              <a:rPr lang="sv-SE" sz="1100" dirty="0"/>
              <a:t>I samband med forskning inom hälso- och sjukvården, t.ex. kliniska prövningar, ska en granskning göras av att studiedata överensstämmer med uppgifter i patientjournalen. Källdatagranskningen kallas för monitorering.</a:t>
            </a:r>
          </a:p>
          <a:p>
            <a:endParaRPr lang="sv-SE" sz="1100" dirty="0"/>
          </a:p>
          <a:p>
            <a:r>
              <a:rPr lang="sv-SE" sz="1100" b="1" dirty="0"/>
              <a:t>Sekretess mellan hälso- och sjukvård och forskning</a:t>
            </a:r>
          </a:p>
          <a:p>
            <a:r>
              <a:rPr lang="sv-SE" sz="1100" dirty="0"/>
              <a:t>Även om forskning är nära förknippat med hälso- och sjukvårdsaktörernas uppdrag anses forskning och den individinriktade hälso- och sjukvården i regel vara skilda verksamheter i sekretesshänseende. Det innebär att det normalt sett gäller sekretess mellan en vårdgivares vårdinriktade verksamhet och den verksamhet som en vårdgivare bedriver när denne genomför forskning på uppdrag av ett läkemedelsföretag (sponsor). </a:t>
            </a:r>
          </a:p>
          <a:p>
            <a:endParaRPr lang="sv-SE" sz="1100" dirty="0"/>
          </a:p>
          <a:p>
            <a:r>
              <a:rPr lang="sv-SE" sz="1100" b="1" dirty="0"/>
              <a:t>Utlämnande kan göras elektroniskt – dock inte genom direktåtkomst</a:t>
            </a:r>
          </a:p>
          <a:p>
            <a:r>
              <a:rPr lang="sv-SE" sz="1100" dirty="0"/>
              <a:t>Om det föreligger sekretess mellan dessa verksamheter måste uppgifterna ur patientjournalen formellt sett lämnas ut till den som ska utföra monitoreringen. I ett sådant fall saknar det betydelse om den som ska utföra monitoreringen är anställd hos vårdgivaren eller om det är någon annan person som sponsorn utsett. Ett utlämnande kan göras antingen manuellt på papper eller elektroniskt på medium för automatiserad behandling. Det finns dock ingen bestämmelse i patientdatalagen som särskilt tillåter att uppgifterna lämnas ut genom direktåtkomst. Den som ska utföra monitoreringen kan alltså inte ges inloggningsuppgifter till journalsystemet och själv leta efter de relevanta uppgifterna. Däremot kan vårdgivaren på elektronisk väg lämna ut just de uppgifter om just de patienter som ingår i studien och som behövs för monitoreringen.</a:t>
            </a:r>
          </a:p>
          <a:p>
            <a:endParaRPr lang="sv-SE" sz="1100" dirty="0"/>
          </a:p>
          <a:p>
            <a:r>
              <a:rPr lang="sv-SE" sz="1100" b="1" dirty="0"/>
              <a:t>Patientens samtycke bryter sekretessen</a:t>
            </a:r>
          </a:p>
          <a:p>
            <a:r>
              <a:rPr lang="sv-SE" sz="1100" dirty="0"/>
              <a:t>Oavsett om utlämnandet sker manuellt eller elektroniskt krävs att uppgifterna kan lämnas ut utan hinder av sekretess. Vanligtvis görs detta genom att den enskilde samtycker till att den som är sponsor för en läkemedelsstudie tar del av de uppgifter t.ex. i patientjournalen som behövs för studiens genomförande.</a:t>
            </a:r>
          </a:p>
          <a:p>
            <a:endParaRPr lang="sv-SE" sz="1100" dirty="0"/>
          </a:p>
          <a:p>
            <a:r>
              <a:rPr lang="sv-SE" sz="1100" b="1" dirty="0"/>
              <a:t>Avgränsning</a:t>
            </a:r>
          </a:p>
          <a:p>
            <a:r>
              <a:rPr lang="sv-SE" sz="1100" dirty="0"/>
              <a:t>Ovanstående gäller endast om det bedöms vara sekretess mellan den aktuella forskningen och den vårdinriktade verksamheten. Forskning som bedrivs som ett led i vården och behandlingen av en patient med vårdgivaren som huvudman anses i sekretesshänseende normalt vara samma verksamhet som den vårdinriktade (se bl.a. prop. 2007/08:126 s. 201-203).</a:t>
            </a:r>
          </a:p>
          <a:p>
            <a:endParaRPr lang="sv-SE" dirty="0"/>
          </a:p>
          <a:p>
            <a:endParaRPr lang="sv-SE" dirty="0"/>
          </a:p>
          <a:p>
            <a:endParaRPr lang="sv-SE" dirty="0"/>
          </a:p>
          <a:p>
            <a:endParaRPr lang="sv-SE" dirty="0"/>
          </a:p>
          <a:p>
            <a:endParaRPr lang="sv-SE" dirty="0"/>
          </a:p>
          <a:p>
            <a:endParaRPr lang="sv-SE" dirty="0"/>
          </a:p>
          <a:p>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34</a:t>
            </a:fld>
            <a:endParaRPr lang="sv-SE" dirty="0"/>
          </a:p>
        </p:txBody>
      </p:sp>
    </p:spTree>
    <p:extLst>
      <p:ext uri="{BB962C8B-B14F-4D97-AF65-F5344CB8AC3E}">
        <p14:creationId xmlns:p14="http://schemas.microsoft.com/office/powerpoint/2010/main" val="27563291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C0CEA15-2737-4F63-964C-2B51FD440E52}" type="slidenum">
              <a:rPr lang="sv-SE" smtClean="0"/>
              <a:t>35</a:t>
            </a:fld>
            <a:endParaRPr lang="sv-SE"/>
          </a:p>
        </p:txBody>
      </p:sp>
    </p:spTree>
    <p:extLst>
      <p:ext uri="{BB962C8B-B14F-4D97-AF65-F5344CB8AC3E}">
        <p14:creationId xmlns:p14="http://schemas.microsoft.com/office/powerpoint/2010/main" val="16868334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605660"/>
            <a:ext cx="6552728" cy="5112568"/>
          </a:xfrm>
        </p:spPr>
        <p:txBody>
          <a:bodyPr/>
          <a:lstStyle/>
          <a:p>
            <a:r>
              <a:rPr lang="sv-SE" sz="1100" dirty="0"/>
              <a:t>Patienten har viss rätt att påverka hur vårddokumentation görs elektroniskt tillgänglig inom en vårdgivares verksamhet. Patientdatalagen ger patienten en rätt att motsätta sig att uppgifter görs elektroniskt tillgängliga för andra vårdenheter eller vårdprocesser utanför den till vilka uppgifterna hör (inre spärr). I sådant fall ska uppgifterna spärras. Patienten kan när som helst begära att uppgifter spärras, d.v.s. även efter det att uppgifterna varit tillgängliga för andra vårdenheter eller vårdprocesser.</a:t>
            </a:r>
          </a:p>
          <a:p>
            <a:endParaRPr lang="sv-SE" sz="1100" dirty="0"/>
          </a:p>
          <a:p>
            <a:r>
              <a:rPr lang="sv-SE" sz="1100" b="1" dirty="0"/>
              <a:t>Innebörden av en spärr</a:t>
            </a:r>
          </a:p>
          <a:p>
            <a:r>
              <a:rPr lang="sv-SE" sz="1100" dirty="0"/>
              <a:t>En sådan spärr medför att yrkesutövare hos andra vårdenheter eller vårdprocesser inte elektroniskt får ta del av de spärrade uppgifterna för syften som rör patientens vård. Spärren hindrar dock inte att uppgifterna är tillgängliga om de behövs för andra ändamål än för vården av patienten, t.ex. uppföljning, kvalitetssäkring eller administration, planering av verksamheten etc. </a:t>
            </a:r>
          </a:p>
          <a:p>
            <a:endParaRPr lang="sv-SE" sz="1100" dirty="0"/>
          </a:p>
          <a:p>
            <a:r>
              <a:rPr lang="sv-SE" sz="1100" b="1" dirty="0"/>
              <a:t>Viktigt att fastställa de vårdenheter och/eller vårdprocesser som finns i verksamheten</a:t>
            </a:r>
          </a:p>
          <a:p>
            <a:r>
              <a:rPr lang="sv-SE" sz="1100" dirty="0"/>
              <a:t>För att kunna fullgöra skyldigheten att spärra uppgifter behöver vårdgivare fastställa vilka vårdenheter och vårdprocesser som finns i verksamheten. I en vårdprocess kan flera vårdenheter hos vårdgivaren ingå, vilket exempelvis betyder att en uppgift som är dokumenterad i en sådan vårdprocess inte ska spärras mot de ingående vårdenheterna, utan endast mot vårdenheter utanför den aktuella vårdprocessen.</a:t>
            </a:r>
          </a:p>
          <a:p>
            <a:endParaRPr lang="sv-SE" sz="1100" dirty="0"/>
          </a:p>
          <a:p>
            <a:r>
              <a:rPr lang="sv-SE" sz="1100" b="1" dirty="0"/>
              <a:t>En spärr får hävas genom samtycke eller i nödsituationer</a:t>
            </a:r>
          </a:p>
          <a:p>
            <a:r>
              <a:rPr lang="sv-SE" sz="1100" dirty="0"/>
              <a:t>En spärr får hävas av en behörig befattningshavare hos vårdgivaren om patienten samtycker till det. Det får även ske om samtycke inte kan inhämtas och uppgifterna kan antas ha betydelse för den vård som patienten oundgängligen behöver. Det ska alltså vara fråga om en allvarlig akutsituation då patienten inte kan ge sitt samtycke, t.ex. på grund av att patienten är medvetslös eller alltför medtagen.</a:t>
            </a:r>
          </a:p>
          <a:p>
            <a:endParaRPr lang="sv-SE" sz="1100" dirty="0"/>
          </a:p>
          <a:p>
            <a:r>
              <a:rPr lang="sv-SE" sz="1100" dirty="0"/>
              <a:t>I akutsituationer där patienten har förmåga att lämna eller avstå från att lämna samtycke ska patientens inställning respekteras. Om patienten i denna situation håller fast vid en spärr och alltså motsätter sig att någon utanför vårdenheten eller vårdprocessen tar del av uppgifterna måste personalen respektera det beslutet, hur ogrundat eller irrationellt det än kan tyckas vara (prop. 2007/08:126 s. 243).</a:t>
            </a:r>
            <a:endParaRPr lang="sv-SE" sz="1100" dirty="0">
              <a:effectLst/>
            </a:endParaRPr>
          </a:p>
        </p:txBody>
      </p:sp>
      <p:sp>
        <p:nvSpPr>
          <p:cNvPr id="4" name="Platshållare för bildnummer 3"/>
          <p:cNvSpPr>
            <a:spLocks noGrp="1"/>
          </p:cNvSpPr>
          <p:nvPr>
            <p:ph type="sldNum" sz="quarter" idx="10"/>
          </p:nvPr>
        </p:nvSpPr>
        <p:spPr/>
        <p:txBody>
          <a:bodyPr/>
          <a:lstStyle/>
          <a:p>
            <a:fld id="{EC0CEA15-2737-4F63-964C-2B51FD440E52}" type="slidenum">
              <a:rPr lang="sv-SE" smtClean="0"/>
              <a:t>36</a:t>
            </a:fld>
            <a:endParaRPr lang="sv-SE"/>
          </a:p>
        </p:txBody>
      </p:sp>
    </p:spTree>
    <p:extLst>
      <p:ext uri="{BB962C8B-B14F-4D97-AF65-F5344CB8AC3E}">
        <p14:creationId xmlns:p14="http://schemas.microsoft.com/office/powerpoint/2010/main" val="27563291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228898" y="4717414"/>
            <a:ext cx="6336704" cy="4928805"/>
          </a:xfrm>
        </p:spPr>
        <p:txBody>
          <a:bodyPr/>
          <a:lstStyle/>
          <a:p>
            <a:r>
              <a:rPr lang="sv-SE" sz="1100" dirty="0"/>
              <a:t>Om patienten själv inte kan samtycka till att spärren hävs, t.ex. på grund av att patienten är medvetslös eller alltför medtagen, får en ”behörig befattningshavare” häva spärren om uppgifterna kan antas ha betydelse för den vård som patienten oundgängligen behöver. </a:t>
            </a:r>
          </a:p>
          <a:p>
            <a:endParaRPr lang="sv-SE" sz="1100" dirty="0"/>
          </a:p>
          <a:p>
            <a:r>
              <a:rPr lang="sv-SE" sz="1100" b="1" dirty="0"/>
              <a:t>Akuta situationer</a:t>
            </a:r>
          </a:p>
          <a:p>
            <a:r>
              <a:rPr lang="sv-SE" sz="1100" dirty="0"/>
              <a:t>Det ska alltså vara fråga om en allvarlig akutsituation, då patienten inte kan ta ställning till samtyckesfrågan och då uppgifterna bedöms vara av betydelse för de vård- eller behandlingsinsatser som omgående måste sättas in. Med tanke på patientens säkerhet ska det alltså inte vara möjligt att avvakta en tid för att han eller hon ska kunna lämna sitt samtycke. </a:t>
            </a:r>
          </a:p>
          <a:p>
            <a:endParaRPr lang="sv-SE" sz="1100" dirty="0"/>
          </a:p>
          <a:p>
            <a:r>
              <a:rPr lang="sv-SE" sz="1100" b="1" dirty="0"/>
              <a:t>Vem är behörig befattningshavare?</a:t>
            </a:r>
          </a:p>
          <a:p>
            <a:r>
              <a:rPr lang="sv-SE" sz="1100" dirty="0"/>
              <a:t>Vem som är behörig befattningshavare bestäms av vårdgivaren. En definition är att det med behörig befattningshavare avses den som  arbetar hos en vårdgivare och har tilldelats en behörighet att ta del av patientuppgifter och som i ett enskilt fall deltar i vården av patienten och av det skälet behöver uppgifterna för att kunna utföra sitt arbete. Normalt sett är det alltså den hälso- och sjukvårdspersonal som i det enskilda fallet deltar i patientens vård som är behörig att häva spärr i nödsituationer.</a:t>
            </a:r>
          </a:p>
        </p:txBody>
      </p:sp>
      <p:sp>
        <p:nvSpPr>
          <p:cNvPr id="4" name="Platshållare för bildnummer 3"/>
          <p:cNvSpPr>
            <a:spLocks noGrp="1"/>
          </p:cNvSpPr>
          <p:nvPr>
            <p:ph type="sldNum" sz="quarter" idx="10"/>
          </p:nvPr>
        </p:nvSpPr>
        <p:spPr/>
        <p:txBody>
          <a:bodyPr/>
          <a:lstStyle/>
          <a:p>
            <a:fld id="{EC0CEA15-2737-4F63-964C-2B51FD440E52}" type="slidenum">
              <a:rPr lang="sv-SE" smtClean="0"/>
              <a:t>37</a:t>
            </a:fld>
            <a:endParaRPr lang="sv-SE" dirty="0"/>
          </a:p>
        </p:txBody>
      </p:sp>
    </p:spTree>
    <p:extLst>
      <p:ext uri="{BB962C8B-B14F-4D97-AF65-F5344CB8AC3E}">
        <p14:creationId xmlns:p14="http://schemas.microsoft.com/office/powerpoint/2010/main" val="27563291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717414"/>
            <a:ext cx="6624736" cy="5000813"/>
          </a:xfrm>
        </p:spPr>
        <p:txBody>
          <a:bodyPr/>
          <a:lstStyle/>
          <a:p>
            <a:r>
              <a:rPr lang="sv-SE" sz="1100" dirty="0"/>
              <a:t>Patientdatalagen ger patienten en rätt att motsätta sig att uppgifter görs elektroniskt tillgängliga för andra vårdenheter eller vårdprocesser utanför den till vilka uppgifterna hör (inre spärr). I sådant fall ska uppgifterna spärras. Patienten kan när som helst begära att uppgifter spärras, d.v.s. även efter det att uppgifterna varit tillgängliga för andra vårdenheter eller vårdprocesser. </a:t>
            </a:r>
          </a:p>
          <a:p>
            <a:endParaRPr lang="sv-SE" sz="1100" dirty="0"/>
          </a:p>
          <a:p>
            <a:r>
              <a:rPr lang="sv-SE" sz="1100" b="1" dirty="0"/>
              <a:t>Alla uppgifter kan spärras – men alla önskemål behöver inte tillgodoses</a:t>
            </a:r>
          </a:p>
          <a:p>
            <a:r>
              <a:rPr lang="sv-SE" sz="1100" dirty="0"/>
              <a:t>Det finns inga bestämmelser som hindrar att en patient väljer att spärra uppgifter om ordinerade läkemedel eller om viktig medicinsk information (VMI). Samtidigt finns det heller inga bestämmelser som ger patienten en rätt, eller vårdgivaren en skyldighet, att spärra endast utvalda delar av de uppgifter som dokumenterats hos en vårdenhet eller inom en vårdprocess.  </a:t>
            </a:r>
          </a:p>
          <a:p>
            <a:endParaRPr lang="sv-SE" sz="1100" dirty="0"/>
          </a:p>
          <a:p>
            <a:r>
              <a:rPr lang="sv-SE" sz="1100" dirty="0"/>
              <a:t>Patientens rättighet innebär en skyldighet för vårdgivare att kunna spärra alla uppgifter som dokumenterats hos en vårdenhet eller inom en vårdprocess. Vårdgivare inte behöver tillmötesgå varje patients individuella önskemål, exempelvis om patienten önskar att endast spärra vissa uppgifter hos en vårdenhet. I en sådan situation är vårdgivaren endast skyldig att erbjuda patienten att de önskade uppgifterna spärras tillsammans med alla andra uppgifter som dokumenterats hos den aktuella vårdenheten.</a:t>
            </a:r>
          </a:p>
          <a:p>
            <a:endParaRPr lang="sv-SE" sz="1100" dirty="0"/>
          </a:p>
          <a:p>
            <a:r>
              <a:rPr lang="sv-SE" sz="1100" b="1" dirty="0"/>
              <a:t>Vårdgivare kan tillhandahålla mer detaljerade spärrmöjligheter</a:t>
            </a:r>
          </a:p>
          <a:p>
            <a:r>
              <a:rPr lang="sv-SE" sz="1100" dirty="0"/>
              <a:t>Samtidigt finns det inget som hindrar att vårdgivare på eget initiativ tar fram rutiner och IT-stöd som gör det möjligt att erbjuda patienter att på en mer detaljerad nivå välja vilka uppgifter som ska spärras och vilka som ska vara elektroniskt tillgängliga. Av patientsäkerhetsskäl kan det exempelvis finnas anledning att ge patienter som vill spärra viss information en möjlighet att samtidigt låta just viktiga uppgifter om läkemedelsordinationer, allergier, överkänsligheter m.m. fortfarande vara elektroniskt tillgängliga för andra vårdenheter och vårdprocesser. </a:t>
            </a:r>
          </a:p>
          <a:p>
            <a:endParaRPr lang="sv-SE" sz="1100" dirty="0"/>
          </a:p>
          <a:p>
            <a:r>
              <a:rPr lang="sv-SE" sz="1100" b="1" dirty="0"/>
              <a:t>Information till patienten</a:t>
            </a:r>
          </a:p>
          <a:p>
            <a:r>
              <a:rPr lang="sv-SE" sz="1100" dirty="0"/>
              <a:t>Det är viktigt att en patient som framför önskemål om att spärra uppgifter får information om vilka spärrar som kan erbjudas, hur spärrar kan hävas samt vilka eventuella risker som kan uppstå för patienten och hälso- och sjukvårdspersonalen om viss information inte finns tillgänglig i samband med vård och behandling. </a:t>
            </a:r>
          </a:p>
          <a:p>
            <a:endParaRPr lang="sv-SE" sz="1100" dirty="0"/>
          </a:p>
          <a:p>
            <a:endParaRPr lang="sv-SE" sz="1100" dirty="0"/>
          </a:p>
          <a:p>
            <a:endParaRPr lang="sv-SE" sz="1100" dirty="0"/>
          </a:p>
          <a:p>
            <a:endParaRPr lang="sv-SE" sz="1100" dirty="0"/>
          </a:p>
          <a:p>
            <a:endParaRPr lang="sv-SE" sz="1100" dirty="0"/>
          </a:p>
          <a:p>
            <a:endParaRPr lang="sv-SE" sz="1100" dirty="0">
              <a:effectLst/>
            </a:endParaRPr>
          </a:p>
        </p:txBody>
      </p:sp>
      <p:sp>
        <p:nvSpPr>
          <p:cNvPr id="4" name="Platshållare för bildnummer 3"/>
          <p:cNvSpPr>
            <a:spLocks noGrp="1"/>
          </p:cNvSpPr>
          <p:nvPr>
            <p:ph type="sldNum" sz="quarter" idx="10"/>
          </p:nvPr>
        </p:nvSpPr>
        <p:spPr/>
        <p:txBody>
          <a:bodyPr/>
          <a:lstStyle/>
          <a:p>
            <a:fld id="{EC0CEA15-2737-4F63-964C-2B51FD440E52}" type="slidenum">
              <a:rPr lang="sv-SE" smtClean="0"/>
              <a:t>38</a:t>
            </a:fld>
            <a:endParaRPr lang="sv-SE" dirty="0"/>
          </a:p>
        </p:txBody>
      </p:sp>
    </p:spTree>
    <p:extLst>
      <p:ext uri="{BB962C8B-B14F-4D97-AF65-F5344CB8AC3E}">
        <p14:creationId xmlns:p14="http://schemas.microsoft.com/office/powerpoint/2010/main" val="27563291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717414"/>
            <a:ext cx="6624736" cy="5144830"/>
          </a:xfrm>
        </p:spPr>
        <p:txBody>
          <a:bodyPr/>
          <a:lstStyle/>
          <a:p>
            <a:r>
              <a:rPr lang="sv-SE" sz="1100" dirty="0"/>
              <a:t>Patientjournaler i den </a:t>
            </a:r>
            <a:r>
              <a:rPr lang="sv-SE" sz="1100" b="1" dirty="0"/>
              <a:t>offentliga hälso- och sjukvården </a:t>
            </a:r>
            <a:r>
              <a:rPr lang="sv-SE" sz="1100" dirty="0"/>
              <a:t>utgör allmänna handlingar. Den enskilde har vanligtvis rätt att ta del av uppgifterna om sig själv. Som huvudregel gäller inte sekretessen i förhållande till personen själv. </a:t>
            </a:r>
          </a:p>
          <a:p>
            <a:endParaRPr lang="sv-SE" sz="1100" dirty="0"/>
          </a:p>
          <a:p>
            <a:r>
              <a:rPr lang="sv-SE" sz="1100" b="1" dirty="0"/>
              <a:t>Offentlighets- och sekretesslagen – sekretess mot patienten i vissa fall</a:t>
            </a:r>
          </a:p>
          <a:p>
            <a:r>
              <a:rPr lang="sv-SE" sz="1100" dirty="0"/>
              <a:t>Av 25 kap. 6 § följer att sekretessen gäller i förhållande till den vård- eller behandlingsbehövande själv för uppgift om hans eller hennes hälsotillstånd, om det (med hänsyn till ändamålet med vården eller behandlingen) är av synnerlig vikt att uppgiften inte lämnas till honom eller henne. Det ska vara en medicinskt betingad anledning med hänsyn till pågående vård. Bestämmelsen får tillämpas endast när det verkligen är nödvändigt.</a:t>
            </a:r>
          </a:p>
          <a:p>
            <a:endParaRPr lang="sv-SE" sz="1100" dirty="0"/>
          </a:p>
          <a:p>
            <a:r>
              <a:rPr lang="sv-SE" sz="1100" dirty="0"/>
              <a:t>Sekretess kan även gälla för uppgifter som lämnats av en annan enskild person om uppgiften rör hälsotillstånd eller andra personliga förhållanden och om det kan antas att det är fara för att uppgiftslämnaren blir utsatt för våld eller annat allvarligt men om uppgiften röjs. Om någon t.ex. har uppmärksammat vården om att en anhörig har behov av psykiatrisk vård, kan uppgifterna i utsagan omfattas av sekretess om det föreligger någon hotbild mot den som lämnat uppgiften. Sekretesskyddet inträder endast om det behövs för att skydda någon mot repressalier av mera allvarligt slag. Uppgifter om anmälares och uppgiftslämnares identitet kan inte rutinmässigt undanhållas den som berörs av anmälningen eller utsagan. </a:t>
            </a:r>
          </a:p>
          <a:p>
            <a:endParaRPr lang="sv-SE" sz="1100" dirty="0"/>
          </a:p>
          <a:p>
            <a:r>
              <a:rPr lang="sv-SE" sz="1100" dirty="0"/>
              <a:t>Inom den </a:t>
            </a:r>
            <a:r>
              <a:rPr lang="sv-SE" sz="1100" b="1" dirty="0"/>
              <a:t>privata hälso- och sjukvården </a:t>
            </a:r>
            <a:r>
              <a:rPr lang="sv-SE" sz="1100" dirty="0"/>
              <a:t>är journalerna inte allmänna handlingar. I stället finns en särskild huvudregel i patientdatalagen: en journalhandling inom enskild hälso- och sjukvård ska tillhandahållas så snart som möjligt om patienten eller en närstående begär det. Det kan till exempel vara i form av en kopia. I patientsäkerhetslagen finns sedan bestämmelser om tystnadsplikt, som i dessa fall i princip motsvarar bestämmelserna ovan. Tystnadsplikten gäller därmed även i förhållande till patienten själv om det med hänsyn till ändamålet med hälso- och sjukvården är av synnerlig vikt att uppgiften inte lämnas till patienten. Det finns även en tystnadspliktsbestämmelse som skyddar uppgiftslämnare motsvarande den som gäller i offentlig vård.</a:t>
            </a:r>
          </a:p>
          <a:p>
            <a:endParaRPr lang="sv-SE" sz="1100" dirty="0"/>
          </a:p>
          <a:p>
            <a:r>
              <a:rPr lang="sv-SE" sz="1100" b="1" dirty="0"/>
              <a:t>Information kan lämnas ut på olika sätt</a:t>
            </a:r>
          </a:p>
          <a:p>
            <a:r>
              <a:rPr lang="sv-SE" sz="1100" dirty="0"/>
              <a:t>Sammanfattningsvis har en patient i princip rätt att få ta del av all information som finns i patientjournalen, men eftersom det finns bestämmelser om sekretess och tystnadsplikt som ibland kan gälla gentemot patienten behöver en bedömning göras innan informationen lämnas ut. Information som får lämnas ut kan t.ex. lämnas ut muntligt, på papper eller på olika sätt elektroniskt. Det är viktigt att se till att utlämnandet görs till rätt person. </a:t>
            </a:r>
            <a:endParaRPr lang="sv-SE" sz="1100" dirty="0">
              <a:effectLst/>
            </a:endParaRPr>
          </a:p>
        </p:txBody>
      </p:sp>
      <p:sp>
        <p:nvSpPr>
          <p:cNvPr id="4" name="Platshållare för bildnummer 3"/>
          <p:cNvSpPr>
            <a:spLocks noGrp="1"/>
          </p:cNvSpPr>
          <p:nvPr>
            <p:ph type="sldNum" sz="quarter" idx="5"/>
          </p:nvPr>
        </p:nvSpPr>
        <p:spPr>
          <a:xfrm>
            <a:off x="3848645" y="9433106"/>
            <a:ext cx="2944283" cy="496570"/>
          </a:xfrm>
        </p:spPr>
        <p:txBody>
          <a:bodyPr/>
          <a:lstStyle/>
          <a:p>
            <a:fld id="{EC0CEA15-2737-4F63-964C-2B51FD440E52}" type="slidenum">
              <a:rPr lang="sv-SE" smtClean="0"/>
              <a:t>39</a:t>
            </a:fld>
            <a:endParaRPr lang="sv-SE" dirty="0"/>
          </a:p>
        </p:txBody>
      </p:sp>
    </p:spTree>
    <p:extLst>
      <p:ext uri="{BB962C8B-B14F-4D97-AF65-F5344CB8AC3E}">
        <p14:creationId xmlns:p14="http://schemas.microsoft.com/office/powerpoint/2010/main" val="2756329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C0CEA15-2737-4F63-964C-2B51FD440E52}" type="slidenum">
              <a:rPr lang="sv-SE" smtClean="0"/>
              <a:t>4</a:t>
            </a:fld>
            <a:endParaRPr lang="sv-SE"/>
          </a:p>
        </p:txBody>
      </p:sp>
    </p:spTree>
    <p:extLst>
      <p:ext uri="{BB962C8B-B14F-4D97-AF65-F5344CB8AC3E}">
        <p14:creationId xmlns:p14="http://schemas.microsoft.com/office/powerpoint/2010/main" val="410956581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677668"/>
            <a:ext cx="6552728" cy="5184576"/>
          </a:xfrm>
        </p:spPr>
        <p:txBody>
          <a:bodyPr/>
          <a:lstStyle/>
          <a:p>
            <a:r>
              <a:rPr lang="sv-SE" sz="1100" dirty="0"/>
              <a:t>Patienten har ingen rätt att kräva att information lämnas ut genom direktåtkomst eller på annat sätt elektroniskt (utlämnande på medium för automatiserad behandling). Vårdgivaren har dock själv en möjlighet att erbjuda sådana typer av utlämnanden. Idag görs sådana utlämnanden t.ex. inom ramen för Mina vårdkontakter.</a:t>
            </a:r>
          </a:p>
          <a:p>
            <a:endParaRPr lang="sv-SE" sz="1100" dirty="0"/>
          </a:p>
          <a:p>
            <a:r>
              <a:rPr lang="sv-SE" sz="1100" b="1" dirty="0"/>
              <a:t>Utlämnande på medium för automatiserad behandling</a:t>
            </a:r>
          </a:p>
          <a:p>
            <a:r>
              <a:rPr lang="sv-SE" sz="1100" dirty="0"/>
              <a:t>Om uppgifter får lämnas ut till patienten kan vårdgivaren lämna ut uppgifterna elektroniskt på olika sätt. Det kan exempelvis handla om utlämnande på cd, usb eller genom en säker elektronisk överföring av information. Den som lämnar ut uppgifterna måste alltid försäkra sig om att utlämnandet sker på ett sådant sätt att ingen obehörig kan ta del av dem. Det innebär dels att uppgifterna kan behöva skyddas (t.ex. genom kryptering) vid en eventuell överföring, dels att endast den avsedda mottagaren kan ta del av dem.</a:t>
            </a:r>
          </a:p>
          <a:p>
            <a:endParaRPr lang="sv-SE" sz="1100" dirty="0"/>
          </a:p>
          <a:p>
            <a:r>
              <a:rPr lang="sv-SE" sz="1100" b="1" dirty="0"/>
              <a:t>Direktåtkomst</a:t>
            </a:r>
          </a:p>
          <a:p>
            <a:r>
              <a:rPr lang="sv-SE" sz="1100" dirty="0"/>
              <a:t>Enligt patientdatalagen får vårdgivaren ge en patient direktåtkomst till hela eller delar av sin patientjournal. Vårdgivaren har ingen skyldighet att erbjuda detta, utan det är en möjlighet. </a:t>
            </a:r>
          </a:p>
          <a:p>
            <a:endParaRPr lang="sv-SE" sz="1100" dirty="0"/>
          </a:p>
          <a:p>
            <a:r>
              <a:rPr lang="sv-SE" sz="1100" b="1" dirty="0"/>
              <a:t>Krav på vårdgivare som lämnar ut genom direktåtkomst</a:t>
            </a:r>
          </a:p>
          <a:p>
            <a:r>
              <a:rPr lang="sv-SE" sz="1100" dirty="0"/>
              <a:t>Vid utlämnanden genom direktåtkomst ställs höga krav på säkerheten, så att ingen obehörig kan ta del av uppgifterna. I Socialstyrelsens föreskrifter (SOSFS 2008:14) finns närmare reglerat under vilka förutsättningar enskilda patienter får medges direktåtkomst till sina uppgifter. Av 2 kap. 13 § följer att enskilds direktåtkomst till sina patientuppgifter ska föregås av att den enskilde har identifierats genom stark autentisering. </a:t>
            </a:r>
          </a:p>
          <a:p>
            <a:endParaRPr lang="sv-SE" sz="1100" dirty="0"/>
          </a:p>
          <a:p>
            <a:r>
              <a:rPr lang="sv-SE" sz="1100" dirty="0"/>
              <a:t>I 2 kap. 14 § anges vidare att vårdgivare ska ansvara för att det finns ett system för bedömning av de uppgifter som kräver ett särskilt skydd i förhållande till den enskilde och som inte ska kunna lämnas ut genom direktåtkomst. Det handlar alltså om sådana uppgifter som omfattas av sekretess gentemot den enskilde själv. </a:t>
            </a:r>
          </a:p>
          <a:p>
            <a:endParaRPr lang="sv-SE" sz="1100" dirty="0"/>
          </a:p>
          <a:p>
            <a:r>
              <a:rPr lang="sv-SE" sz="1100" dirty="0"/>
              <a:t>Vårdgivare är även skyldig att informera den enskilde ifall vårdgivaren endast medger direktåtkomst till delar av patientuppgifterna. Dessutom ska vårdgivaren informera den enskilde om vart han eller hon kan vända sig för att få hjälp med att förstå dokumentationen.</a:t>
            </a:r>
            <a:endParaRPr lang="sv-SE" dirty="0"/>
          </a:p>
          <a:p>
            <a:r>
              <a:rPr lang="sv-SE" dirty="0"/>
              <a:t> </a:t>
            </a:r>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40</a:t>
            </a:fld>
            <a:endParaRPr lang="sv-SE" dirty="0">
              <a:solidFill>
                <a:prstClr val="black"/>
              </a:solidFill>
            </a:endParaRPr>
          </a:p>
        </p:txBody>
      </p:sp>
    </p:spTree>
    <p:extLst>
      <p:ext uri="{BB962C8B-B14F-4D97-AF65-F5344CB8AC3E}">
        <p14:creationId xmlns:p14="http://schemas.microsoft.com/office/powerpoint/2010/main" val="275632912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41</a:t>
            </a:fld>
            <a:endParaRPr lang="sv-SE">
              <a:solidFill>
                <a:prstClr val="black"/>
              </a:solidFill>
            </a:endParaRPr>
          </a:p>
        </p:txBody>
      </p:sp>
    </p:spTree>
    <p:extLst>
      <p:ext uri="{BB962C8B-B14F-4D97-AF65-F5344CB8AC3E}">
        <p14:creationId xmlns:p14="http://schemas.microsoft.com/office/powerpoint/2010/main" val="20433353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717414"/>
            <a:ext cx="6480720" cy="5144830"/>
          </a:xfrm>
        </p:spPr>
        <p:txBody>
          <a:bodyPr/>
          <a:lstStyle/>
          <a:p>
            <a:r>
              <a:rPr lang="sv-SE" sz="1100" dirty="0"/>
              <a:t>Sammanhållen journalföring ger en möjlighet för olika vårdgivare att ta del av varandras vårddokumentation genom direktåtkomst. Genom att tillämpa reglerna för sammanhållen journalföring finns viktig information om en patient alltid tillgänglig i den stund patienten får behov av vård alldeles oavsett var patienten söker vården. Det gör att behörig personal hos den vårdgivare som möter patienten omgående kan ta del av viktig information om patientens sjukdomshistoria, läkemedelsordinationer, allergier m.m. för att ge en god och säker vård. Det kan exempelvis handla om att behörig personal på ett universitetssjukhus i ett landsting själv kan ta del av patientuppgifter som dokumenterats på ett sjukhus i ett annat landsting, utan att först kontakta det sjukhuset och be att få journalkopior.</a:t>
            </a:r>
          </a:p>
          <a:p>
            <a:r>
              <a:rPr lang="sv-SE" sz="1100" dirty="0"/>
              <a:t> </a:t>
            </a:r>
          </a:p>
          <a:p>
            <a:r>
              <a:rPr lang="sv-SE" sz="1100" dirty="0"/>
              <a:t>Jämfört med att utbyta information på mer traditionellt sätt, d.v.s. att information lämnas ut med en tidsfördröjning enligt en administrativ utlämnandeprocess och på begäran av den som har behov av informationen, ger sammanhållen journalföring ökade möjligheter att se till att rätt information finns på rätt plats i rätt tid. Reglerna om sammanhållen journalföring är indelade i två steg. I skede 1 finns regler om hur uppgifterna får göras tillgängliga för andra vårdgivare. Och i skede 2 finns regler om hur och när andra vårdgivare faktiskt får ta del av uppgifterna.</a:t>
            </a:r>
          </a:p>
          <a:p>
            <a:endParaRPr lang="sv-SE" sz="1100" dirty="0"/>
          </a:p>
          <a:p>
            <a:r>
              <a:rPr lang="sv-SE" sz="1100" b="1" dirty="0"/>
              <a:t>Skede 1 – att göra uppgifter tillgängliga för andra vårdgivare</a:t>
            </a:r>
          </a:p>
          <a:p>
            <a:r>
              <a:rPr lang="sv-SE" sz="1100" dirty="0"/>
              <a:t>Det är endast uppgifter som är dokumenterade i vårdsyfte som får delas mellan vårdgivare på detta sätt. Innan uppgifterna görs tillgängliga ska patienten ha fått information om vad sammanhållen journalföring innebär och att patienten har rätt att motsätta sig att delta. Om patienten inte har motsatt sig får uppgifterna göras tillgängliga i system för sammanhållen journalföring. Det innebär endast att uppgifterna finns potentiellt tillgängliga, d.v.s. åtkomliga, för de som ingår i samarbetet om ett system för sammanhållen journalföring. För att en vårdgivare ska få titta på uppgifterna måste förutsättningarna i skede 2 vara uppfyllda.</a:t>
            </a:r>
          </a:p>
          <a:p>
            <a:endParaRPr lang="sv-SE" sz="1100" dirty="0"/>
          </a:p>
          <a:p>
            <a:r>
              <a:rPr lang="sv-SE" sz="1100" b="1" dirty="0"/>
              <a:t>Skede 2 – att ta del av uppgifter hos andra vårdgivare</a:t>
            </a:r>
          </a:p>
          <a:p>
            <a:r>
              <a:rPr lang="sv-SE" sz="1100" dirty="0"/>
              <a:t>En vårdgivare får ta del av andra vårdgivares uppgifter om uppgifterna kan antas ha betydelse för att förebygga, utreda eller behandla sjukdomar och skador hos patienten eller för att utfärda intyg om vården. Vårdgivaren måste dessutom ha en aktuell patientrelation med patienten och patientens samtycke till att ta del av uppgifterna.</a:t>
            </a:r>
            <a:endParaRPr lang="sv-SE" sz="1100" b="1"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42</a:t>
            </a:fld>
            <a:endParaRPr lang="sv-SE"/>
          </a:p>
        </p:txBody>
      </p:sp>
    </p:spTree>
    <p:extLst>
      <p:ext uri="{BB962C8B-B14F-4D97-AF65-F5344CB8AC3E}">
        <p14:creationId xmlns:p14="http://schemas.microsoft.com/office/powerpoint/2010/main" val="10451131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717414"/>
            <a:ext cx="6552728" cy="5144830"/>
          </a:xfrm>
        </p:spPr>
        <p:txBody>
          <a:bodyPr/>
          <a:lstStyle/>
          <a:p>
            <a:r>
              <a:rPr lang="sv-SE" sz="1100" dirty="0"/>
              <a:t>Sammanhållen journalföring innebär en möjlighet för olika vårdgivare att ta del av varandras vårddokumentation genom direktåtkomst. Genom att tillämpa reglerna för sammanhållen journalföring  finns viktig information om en patient alltid tillgänglig i den stund patienten får behov av vård alldeles oavsett var patienten söker vården. Det gör t.ex. att primärvårdsläkaren som möter en äldre person på vårdcentralen direkt kan ta del av det som är dokumenterat på ett särskilt boende eller i specialist- och slutenvården, utan att först kontakta dessa och begära journalkopior. På motsvarande sätt är det möjligt för t.ex. en sjuksköterska på det särskilda boendet att själv ta del av uppgifter från primärvården om provsvar, ordinerade läkemedel m.m.</a:t>
            </a:r>
          </a:p>
          <a:p>
            <a:r>
              <a:rPr lang="sv-SE" sz="1100" dirty="0"/>
              <a:t> </a:t>
            </a:r>
          </a:p>
          <a:p>
            <a:r>
              <a:rPr lang="sv-SE" sz="1100" dirty="0"/>
              <a:t>Jämfört med att utbyta information på mer traditionellt sätt, d.v.s. att information lämnas ut med en tidsfördröjning enligt en administrativ utlämnandeprocess och på begäran av den som har behov av informationen, ger sammanhållen journalföring ökade möjligheter att se till att rätt information finns på rätt plats i rätt tid. Reglerna om sammanhållen journalföring är indelade i två steg. I skede 1 finns regler om hur uppgifterna får göras tillgängliga för andra vårdgivare. Och i skede 2 finns regler om hur och när andra vårdgivare faktiskt får ta del av uppgifterna</a:t>
            </a:r>
          </a:p>
          <a:p>
            <a:endParaRPr lang="sv-SE" sz="1100" dirty="0"/>
          </a:p>
          <a:p>
            <a:r>
              <a:rPr lang="sv-SE" sz="1100" b="1" dirty="0"/>
              <a:t>Skede 1 – att göra uppgifter tillgängliga för andra vårdgivare</a:t>
            </a:r>
          </a:p>
          <a:p>
            <a:r>
              <a:rPr lang="sv-SE" sz="1100" dirty="0"/>
              <a:t>Det är endast uppgifter som är dokumenterade i vårdsyfte som får delas mellan vårdgivare på detta sätt. Innan uppgifterna görs åtkomliga ska patienten ha fått information om vad sammanhållen journalföring innebär och att patienten har rätt att motsätta sig att delta. Om patienten inte har motsatt sig får uppgifterna göras tillgängliga i system för sammanhållen journalföring. Det innebär endast att uppgifterna finns potentiellt tillgängliga, d.v.s. åtkomliga, för de som ingår i samarbetet om ett system för sammanhållen journalföring. För att en vårdgivare ska få titta på uppgifterna måste förutsättningarna i skede 2 vara uppfyllda.</a:t>
            </a:r>
          </a:p>
          <a:p>
            <a:endParaRPr lang="sv-SE" sz="1100" dirty="0"/>
          </a:p>
          <a:p>
            <a:r>
              <a:rPr lang="sv-SE" sz="1100" b="1" dirty="0"/>
              <a:t>Skede 2 – att ta del av uppgifter hos andra vårdgivare</a:t>
            </a:r>
          </a:p>
          <a:p>
            <a:r>
              <a:rPr lang="sv-SE" sz="1100" dirty="0"/>
              <a:t>En vårdgivare får ta del av andra vårdgivares uppgifter om uppgifterna kan antas ha betydelse för att förebygga, utreda eller behandla sjukdomar och skador hos patienten eller för att utfärda intyg om vården. Vårdgivaren måste dessutom ha en aktuell patientrelation med patienten och patientens samtycke till att ta del av uppgifterna.</a:t>
            </a:r>
            <a:endParaRPr lang="sv-SE" sz="1100" b="1" dirty="0"/>
          </a:p>
          <a:p>
            <a:endParaRPr lang="sv-SE" b="1"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43</a:t>
            </a:fld>
            <a:endParaRPr lang="sv-SE"/>
          </a:p>
        </p:txBody>
      </p:sp>
    </p:spTree>
    <p:extLst>
      <p:ext uri="{BB962C8B-B14F-4D97-AF65-F5344CB8AC3E}">
        <p14:creationId xmlns:p14="http://schemas.microsoft.com/office/powerpoint/2010/main" val="104511311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717414"/>
            <a:ext cx="6624736" cy="5072822"/>
          </a:xfrm>
        </p:spPr>
        <p:txBody>
          <a:bodyPr/>
          <a:lstStyle/>
          <a:p>
            <a:r>
              <a:rPr lang="sv-SE" sz="1100" dirty="0"/>
              <a:t>Sammanhållen journalföring innebär en möjlighet för olika vårdgivare att ta del av varandras vårddokumentation genom direktåtkomst. Genom att tillämpa reglerna för sammanhållen journalföring  finns viktig information om en patient alltid tillgänglig i den stund patienten får behov av vård alldeles oavsett var patienten söker vården. Det gör t.ex. att primärvårdsläkaren som möter patienten på en privatdriven vårdcentral direkt kan ta del av det som är dokumenterat på det landstingsdrivna sjukhuset. Och tvärtom.</a:t>
            </a:r>
          </a:p>
          <a:p>
            <a:r>
              <a:rPr lang="sv-SE" sz="1100" dirty="0"/>
              <a:t> </a:t>
            </a:r>
          </a:p>
          <a:p>
            <a:r>
              <a:rPr lang="sv-SE" sz="1100" dirty="0"/>
              <a:t>Jämfört med att utbyta information på mer traditionellt sätt, d.v.s. att information lämnas ut med en tidsfördröjning enligt en administrativ utlämnandeprocess och på begäran av den som har behov av informationen, ger sammanhållen journalföring ökade möjligheter att se till att rätt information finns på rätt plats i rätt tid. </a:t>
            </a:r>
          </a:p>
          <a:p>
            <a:endParaRPr lang="sv-SE" sz="1100" dirty="0"/>
          </a:p>
          <a:p>
            <a:r>
              <a:rPr lang="sv-SE" sz="1100" dirty="0"/>
              <a:t>Reglerna om sammanhållen journalföring är indelade i två steg. I skede 1 finns regler om hur uppgifterna får göras tillgängliga för andra vårdgivare. Och i skede 2 finns regler om hur och när andra vårdgivare faktiskt får ta del av uppgifterna</a:t>
            </a:r>
          </a:p>
          <a:p>
            <a:endParaRPr lang="sv-SE" sz="1100" dirty="0"/>
          </a:p>
          <a:p>
            <a:r>
              <a:rPr lang="sv-SE" sz="1100" b="1" dirty="0"/>
              <a:t>Skede 1 – att göra uppgifter tillgängliga för andra vårdgivare</a:t>
            </a:r>
          </a:p>
          <a:p>
            <a:r>
              <a:rPr lang="sv-SE" sz="1100" dirty="0"/>
              <a:t>Det är endast uppgifter som är dokumenterade i vårdsyfte som får delas mellan vårdgivare på detta sätt. Innan uppgifterna görs tillgängliga ska patienten ha fått information om vad sammanhållen journalföring innebär och att patienten har rätt att motsätta sig att delta. Om patienten inte har motsatt sig får uppgifterna göras tillgängliga i system för sammanhållen journalföring. Det innebär endast att uppgifterna finns potentiellt tillgängliga, d.v.s. åtkomliga, för de som ingår i samarbetet om ett system för sammanhållen journalföring. För att en vårdgivare ska få titta på uppgifterna måste förutsättningarna i skede 2 vara uppfyllda.</a:t>
            </a:r>
          </a:p>
          <a:p>
            <a:endParaRPr lang="sv-SE" sz="1100" dirty="0"/>
          </a:p>
          <a:p>
            <a:r>
              <a:rPr lang="sv-SE" sz="1100" b="1" dirty="0"/>
              <a:t>Skede 2 – att ta del av uppgifter hos andra vårdgivare</a:t>
            </a:r>
          </a:p>
          <a:p>
            <a:r>
              <a:rPr lang="sv-SE" sz="1100" dirty="0"/>
              <a:t>En vårdgivare får ta del av andra vårdgivares uppgifter om uppgifterna kan antas ha betydelse för att förebygga, utreda eller behandla sjukdomar och skador hos patienten eller för att utfärda intyg om vården. Vårdgivaren måste dessutom ha en aktuell patientrelation med patienten och patientens samtycke till att ta del av uppgifterna.</a:t>
            </a:r>
            <a:endParaRPr lang="sv-SE" sz="1100" b="1"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44</a:t>
            </a:fld>
            <a:endParaRPr lang="sv-SE"/>
          </a:p>
        </p:txBody>
      </p:sp>
    </p:spTree>
    <p:extLst>
      <p:ext uri="{BB962C8B-B14F-4D97-AF65-F5344CB8AC3E}">
        <p14:creationId xmlns:p14="http://schemas.microsoft.com/office/powerpoint/2010/main" val="104511311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717414"/>
            <a:ext cx="6552728" cy="5000813"/>
          </a:xfrm>
        </p:spPr>
        <p:txBody>
          <a:bodyPr/>
          <a:lstStyle/>
          <a:p>
            <a:r>
              <a:rPr lang="sv-SE" sz="1100" dirty="0"/>
              <a:t>Sammanhållen journalföring innebär en möjlighet för olika vårdgivare att ta del av varandras vårddokumentation genom direktåtkomst. Genom att tillämpa reglerna för sammanhållen journalföring  finns viktig information om en patient alltid tillgänglig i den stund patienten får behov av vård alldeles oavsett var patienten söker vården. Det gör t.ex. att olika privata vårdgivare själv kan ta del av varandras vårddokumentation när det behövs för vården av en patient, utan att först behöva kontakta varandra och begära journalkopior.</a:t>
            </a:r>
          </a:p>
          <a:p>
            <a:r>
              <a:rPr lang="sv-SE" sz="1100" dirty="0"/>
              <a:t> </a:t>
            </a:r>
          </a:p>
          <a:p>
            <a:r>
              <a:rPr lang="sv-SE" sz="1100" dirty="0"/>
              <a:t>Jämfört med att utbyta information på mer traditionellt sätt, d.v.s. att information lämnas ut med en tidsfördröjning enligt en administrativ utlämnandeprocess och på begäran av den som har behov av informationen, ger sammanhållen journalföring ökade möjligheter att se till att rätt information finns på rätt plats i rätt tid. </a:t>
            </a:r>
          </a:p>
          <a:p>
            <a:endParaRPr lang="sv-SE" sz="1100" dirty="0"/>
          </a:p>
          <a:p>
            <a:r>
              <a:rPr lang="sv-SE" sz="1100" dirty="0"/>
              <a:t>Reglerna om sammanhållen journalföring är indelade i två steg. I skede 1 finns regler om hur uppgifterna får göras tillgängliga för andra vårdgivare. Och i skede 2 finns regler om hur och när andra vårdgivare faktiskt får ta del av uppgifterna</a:t>
            </a:r>
          </a:p>
          <a:p>
            <a:endParaRPr lang="sv-SE" sz="1100" dirty="0"/>
          </a:p>
          <a:p>
            <a:r>
              <a:rPr lang="sv-SE" sz="1100" b="1" dirty="0"/>
              <a:t>Skede 1 – att göra uppgifter tillgängliga för andra vårdgivare</a:t>
            </a:r>
          </a:p>
          <a:p>
            <a:r>
              <a:rPr lang="sv-SE" sz="1100" dirty="0"/>
              <a:t>Det är endast uppgifter som är dokumenterade i vårdsyfte som får delas mellan vårdgivare på detta sätt. Innan uppgifterna görs tillgängliga ska patienten ha fått information om vad sammanhållen journalföring innebär och att patienten har rätt att motsätta sig att delta. Om patienten inte har motsatt sig får uppgifterna göras tillgängliga i system för sammanhållen journalföring. Det innebär endast att uppgifterna finns potentiellt tillgängliga, d.v.s. åtkomliga,  för de som ingår i samarbetet om ett system för sammanhållen journalföring. För att en vårdgivare ska få titta på uppgifterna måste förutsättningarna i skede 2 vara uppfyllda.</a:t>
            </a:r>
          </a:p>
          <a:p>
            <a:endParaRPr lang="sv-SE" sz="1100" dirty="0"/>
          </a:p>
          <a:p>
            <a:r>
              <a:rPr lang="sv-SE" sz="1100" b="1" dirty="0"/>
              <a:t>Skede 2 – att ta del av uppgifter hos andra vårdgivare</a:t>
            </a:r>
          </a:p>
          <a:p>
            <a:r>
              <a:rPr lang="sv-SE" sz="1100" dirty="0"/>
              <a:t>En vårdgivare får ta del av andra vårdgivares uppgifter om uppgifterna kan antas ha betydelse för att förebygga, utreda eller behandla sjukdomar och skador hos patienten eller för att utfärda intyg om vården. Vårdgivaren måste dessutom ha en aktuell patientrelation med patienten och patientens samtycke till att ta del av uppgifterna.</a:t>
            </a:r>
            <a:endParaRPr lang="sv-SE" sz="1100" b="1" dirty="0"/>
          </a:p>
          <a:p>
            <a:endParaRPr lang="sv-SE" b="1"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45</a:t>
            </a:fld>
            <a:endParaRPr lang="sv-SE">
              <a:solidFill>
                <a:prstClr val="black"/>
              </a:solidFill>
            </a:endParaRPr>
          </a:p>
        </p:txBody>
      </p:sp>
    </p:spTree>
    <p:extLst>
      <p:ext uri="{BB962C8B-B14F-4D97-AF65-F5344CB8AC3E}">
        <p14:creationId xmlns:p14="http://schemas.microsoft.com/office/powerpoint/2010/main" val="104511311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717414"/>
            <a:ext cx="6624736" cy="5072822"/>
          </a:xfrm>
        </p:spPr>
        <p:txBody>
          <a:bodyPr/>
          <a:lstStyle/>
          <a:p>
            <a:r>
              <a:rPr lang="sv-SE" sz="1100" dirty="0"/>
              <a:t>Sammanhållen journalföring innebär en möjlighet för olika vårdgivare att ta del av varandras vårddokumentation genom direktåtkomst. Genom att tillämpa reglerna för sammanhållen journalföring  finns viktig information om en patient alltid tillgänglig i den stund patienten får behov av vård alldeles oavsett var patienten söker vården. Det gör att t.ex. landstingsägda verksamheter som drivs antingen i bolagsform eller direkt av landstinget kan utbyta vårddokumentation med varandra när det behövs för vården av en patient, d.v.s. utan att först behöva ta en kontakt och begära journalkopior. </a:t>
            </a:r>
          </a:p>
          <a:p>
            <a:endParaRPr lang="sv-SE" sz="1100" dirty="0"/>
          </a:p>
          <a:p>
            <a:r>
              <a:rPr lang="sv-SE" sz="1100" dirty="0"/>
              <a:t>Jämfört med att utbyta information på mer traditionellt sätt, d.v.s. att information lämnas ut med en tidsfördröjning enligt en administrativ utlämnandeprocess och på begäran av den som har behov av informationen, ger sammanhållen journalföring ökade möjligheter att se till att rätt information finns på rätt plats i rätt tid. </a:t>
            </a:r>
          </a:p>
          <a:p>
            <a:endParaRPr lang="sv-SE" sz="1100" dirty="0"/>
          </a:p>
          <a:p>
            <a:r>
              <a:rPr lang="sv-SE" sz="1100" dirty="0"/>
              <a:t>Reglerna om sammanhållen journalföring är indelade i två steg; skede 1 och skede 2. I skede 1 finns regler om hur uppgifterna får göras tillgängliga för andra vårdgivare. Och i skede 2 finns regler om hur och när andra vårdgivare faktiskt får ta del av uppgifterna.</a:t>
            </a:r>
          </a:p>
          <a:p>
            <a:endParaRPr lang="sv-SE" sz="1100" dirty="0"/>
          </a:p>
          <a:p>
            <a:r>
              <a:rPr lang="sv-SE" sz="1100" b="1" dirty="0"/>
              <a:t>Skede 1 – att göra uppgifter tillgängliga för andra vårdgivare</a:t>
            </a:r>
          </a:p>
          <a:p>
            <a:r>
              <a:rPr lang="sv-SE" sz="1100" dirty="0"/>
              <a:t>Det är endast uppgifter som är dokumenterade i vårdsyfte som får delas mellan vårdgivare på detta sätt. Innan uppgifterna görs tillgängliga ska patienten ha fått information om vad sammanhållen journalföring innebär och att patienten har rätt att motsätta sig att delta. Om patienten inte har motsatt sig får uppgifterna göras tillgängliga i system för sammanhållen journalföring. Det innebär endast att uppgifterna finns potentiellt tillgängliga, d.v.s. åtkomliga, för de som ingår i samarbetet om ett system för sammanhållen journalföring. För att en vårdgivare ska få titta på uppgifterna måste förutsättningarna i skede 2 vara uppfyllda.</a:t>
            </a:r>
          </a:p>
          <a:p>
            <a:endParaRPr lang="sv-SE" sz="1100" dirty="0"/>
          </a:p>
          <a:p>
            <a:r>
              <a:rPr lang="sv-SE" sz="1100" b="1" dirty="0"/>
              <a:t>Skede 2 – att ta del av uppgifter hos andra vårdgivare</a:t>
            </a:r>
          </a:p>
          <a:p>
            <a:r>
              <a:rPr lang="sv-SE" sz="1100" dirty="0"/>
              <a:t>En vårdgivare får ta del av andra vårdgivares uppgifter om uppgifterna kan antas ha betydelse för att förebygga, utreda eller behandla sjukdomar och skador hos patienten eller för att utfärda intyg om vården. Vårdgivaren måste dessutom ha en aktuell patientrelation med patienten och patientens samtycke till att ta del av uppgifterna.</a:t>
            </a:r>
            <a:endParaRPr lang="sv-SE" sz="1100" b="1"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46</a:t>
            </a:fld>
            <a:endParaRPr lang="sv-SE"/>
          </a:p>
        </p:txBody>
      </p:sp>
    </p:spTree>
    <p:extLst>
      <p:ext uri="{BB962C8B-B14F-4D97-AF65-F5344CB8AC3E}">
        <p14:creationId xmlns:p14="http://schemas.microsoft.com/office/powerpoint/2010/main" val="104511311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717414"/>
            <a:ext cx="6552728" cy="5000813"/>
          </a:xfrm>
        </p:spPr>
        <p:txBody>
          <a:bodyPr/>
          <a:lstStyle/>
          <a:p>
            <a:r>
              <a:rPr lang="sv-SE" sz="1100" dirty="0"/>
              <a:t>Sammanhållen journalföring innebär en möjlighet för olika vårdgivare att ta del av varandras vårddokumentation genom direktåtkomst. Genom att tillämpa reglerna för sammanhållen journalföring  finns viktig information om en patient alltid tillgänglig i den stund patienten får behov av vård alldeles oavsett var patienten söker vården.  Jämfört med att utbyta information på mer traditionellt sätt, d.v.s. att information lämnas ut med en tidsfördröjning enligt en administrativ utlämnandeprocess och på begäran av den som har behov av informationen, ger sammanhållen journalföring ökade möjligheter att se till att rätt information finns på rätt plats i rätt tid. </a:t>
            </a:r>
          </a:p>
          <a:p>
            <a:endParaRPr lang="sv-SE" sz="1100" dirty="0"/>
          </a:p>
          <a:p>
            <a:r>
              <a:rPr lang="sv-SE" sz="1100" dirty="0"/>
              <a:t>Sammanhållen journalföring  gör det t.ex. möjligt för primärvårdsläkaren som möter en äldre person på vårdcentralen att direkt kan ta del av det som är dokumenterat på ett särskilt boende och i hemsjukvården, utan att först kontakta dessa och be om journalkopior. Förutsättningarna nedan måste dock vara uppfyllda.</a:t>
            </a:r>
          </a:p>
          <a:p>
            <a:endParaRPr lang="sv-SE" sz="1100" dirty="0"/>
          </a:p>
          <a:p>
            <a:r>
              <a:rPr lang="sv-SE" sz="1100" b="1" dirty="0"/>
              <a:t>Villkor för att få ta del av uppgifter genom direktåtkomst</a:t>
            </a:r>
          </a:p>
          <a:p>
            <a:r>
              <a:rPr lang="sv-SE" sz="1100" dirty="0"/>
              <a:t>För att personal hos en vårdgivare genom direktåtkomst ska få ta del av uppgifter som dokumenterats hos en annan vårdgivare krävs att, </a:t>
            </a:r>
          </a:p>
          <a:p>
            <a:r>
              <a:rPr lang="sv-SE" sz="1100" dirty="0"/>
              <a:t>1. det rör en patient som vårdgivaren har en aktuell patientrelation med,</a:t>
            </a:r>
          </a:p>
          <a:p>
            <a:r>
              <a:rPr lang="sv-SE" sz="1100" dirty="0"/>
              <a:t>2. uppgifterna kan antas ha betydelse för att förebygga eller behandla sjukdomar och skador hos patienten, eller för att utfärda intyg om vården</a:t>
            </a:r>
          </a:p>
          <a:p>
            <a:r>
              <a:rPr lang="sv-SE" sz="1100" dirty="0"/>
              <a:t>3. patienten samtycker till det.</a:t>
            </a:r>
          </a:p>
          <a:p>
            <a:pPr marL="228600" indent="-228600">
              <a:buAutoNum type="arabicPeriod"/>
            </a:pPr>
            <a:endParaRPr lang="sv-SE" sz="1100" dirty="0"/>
          </a:p>
          <a:p>
            <a:r>
              <a:rPr lang="sv-SE" sz="1100" dirty="0"/>
              <a:t>Om de tre förutsättningarna är uppfyllda kan exempelvis en primärvårdsläkare genom direktåtkomst att ta del av uppgifter som dokumenterats t.ex. i den kommunala hälso- och sjukvården. På motsvarande sätt kan sjuksköterskor m.fl. i den kommunala hälso- och sjukvården genom direktåtkomst ta del av uppgifter som dokumenterats i primär- eller slutenvården.</a:t>
            </a:r>
          </a:p>
          <a:p>
            <a:endParaRPr lang="sv-SE" sz="1100"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47</a:t>
            </a:fld>
            <a:endParaRPr lang="sv-SE"/>
          </a:p>
        </p:txBody>
      </p:sp>
    </p:spTree>
    <p:extLst>
      <p:ext uri="{BB962C8B-B14F-4D97-AF65-F5344CB8AC3E}">
        <p14:creationId xmlns:p14="http://schemas.microsoft.com/office/powerpoint/2010/main" val="104511311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717414"/>
            <a:ext cx="6552728" cy="5072822"/>
          </a:xfrm>
        </p:spPr>
        <p:txBody>
          <a:bodyPr/>
          <a:lstStyle/>
          <a:p>
            <a:r>
              <a:rPr lang="sv-SE" sz="1100" dirty="0"/>
              <a:t>Sammanhållen journalföring innebär en möjlighet för olika vårdgivare att ta del av varandras vårddokumentation genom direktåtkomst. Genom att tillämpa reglerna för sammanhållen journalföring  finns viktig information om en patient alltid tillgänglig i den stund patienten får behov av vård alldeles oavsett var patienten söker vården. </a:t>
            </a:r>
          </a:p>
          <a:p>
            <a:endParaRPr lang="sv-SE" sz="1100" dirty="0"/>
          </a:p>
          <a:p>
            <a:r>
              <a:rPr lang="sv-SE" sz="1100" dirty="0"/>
              <a:t>Reglerna om sammanhållen journalföring är indelade i två steg. I skede 1 finns regler om hur uppgifterna får göras tillgängliga för andra vårdgivare. Och i skede 2 finns regler om hur och när andra vårdgivare faktiskt får ta del av uppgifterna</a:t>
            </a:r>
          </a:p>
          <a:p>
            <a:endParaRPr lang="sv-SE" sz="1100" dirty="0"/>
          </a:p>
          <a:p>
            <a:r>
              <a:rPr lang="sv-SE" sz="1100" b="1" dirty="0"/>
              <a:t>Skede 1 – att göra uppgifter tillgängliga för andra vårdgivare</a:t>
            </a:r>
          </a:p>
          <a:p>
            <a:r>
              <a:rPr lang="sv-SE" sz="1100" dirty="0"/>
              <a:t>Det är endast uppgifter som är dokumenterade i vårdsyfte som får delas mellan vårdgivare på detta sätt. Innan uppgifterna görs tillgängliga ska patienten ha fått information om vad sammanhållen journalföring innebär och att patienten har rätt att motsätta sig att delta. </a:t>
            </a:r>
          </a:p>
          <a:p>
            <a:endParaRPr lang="sv-SE" sz="1100" dirty="0"/>
          </a:p>
          <a:p>
            <a:r>
              <a:rPr lang="sv-SE" sz="1100" b="1" dirty="0"/>
              <a:t>Vårdgivarens informationsskyldighet</a:t>
            </a:r>
          </a:p>
          <a:p>
            <a:r>
              <a:rPr lang="sv-SE" sz="1100" dirty="0"/>
              <a:t>Det är i lagen inte reglerat hur informationen till patienterna ska lämnas. Även om vårdgivaren inte behöver se till att alla patienter faktiskt tar del av informationen har vårdgivaren ett ansvar för att försöka nå alla patienter vars uppgifter är på väg att inkluderas i system för sammanhållen journalföring. Patienterna ska ha haft en rimlig möjlighet att ta del av informationen. Ofta kan en kombination av flera olika informationsinsatser vara nödvändig. Det kan exempelvis handla om information i länstidningar som går ut till alla hushåll, på vårdgivarens webbsidor, i samband med kallelser till vårdgivaren och som olika former av anslag i vårdgivarens lokaler. De vårdgivare som även har för avsikt att göra uppgifter om utomlänspatienter tillgängliga i systemet för sammanhållen journalföring behöver se till att även försöka nå dessa. Det kan då innebära att t.ex. rikstäckande media behöver användas.</a:t>
            </a:r>
          </a:p>
          <a:p>
            <a:endParaRPr lang="sv-SE" sz="1100" dirty="0"/>
          </a:p>
          <a:p>
            <a:r>
              <a:rPr lang="sv-SE" sz="1100" dirty="0"/>
              <a:t>Om patienten efter fullgjord informationsinsats inte har motsatt sig får uppgifterna göras tillgängliga i system för sammanhållen journalföring. Det innebär endast att uppgifterna finns potentiellt tillgängliga, d.v.s. åtkomliga,  för de som ingår i samarbetet om ett system för sammanhållen journalföring. För att en vårdgivare ska få titta på uppgifterna måste förutsättningarna i skede 2 vara uppfyllda.</a:t>
            </a:r>
          </a:p>
          <a:p>
            <a:endParaRPr lang="sv-SE" sz="1100"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48</a:t>
            </a:fld>
            <a:endParaRPr lang="sv-SE"/>
          </a:p>
        </p:txBody>
      </p:sp>
    </p:spTree>
    <p:extLst>
      <p:ext uri="{BB962C8B-B14F-4D97-AF65-F5344CB8AC3E}">
        <p14:creationId xmlns:p14="http://schemas.microsoft.com/office/powerpoint/2010/main" val="104511311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717414"/>
            <a:ext cx="6624736" cy="5072821"/>
          </a:xfrm>
        </p:spPr>
        <p:txBody>
          <a:bodyPr/>
          <a:lstStyle/>
          <a:p>
            <a:r>
              <a:rPr lang="sv-SE" sz="1100" dirty="0"/>
              <a:t>Sammanhållen journalföring innebär en möjlighet för olika vårdgivare att ta del av varandras vårddokumentation genom direktåtkomst. Genom att tillämpa reglerna för sammanhållen journalföring  finns viktig information om en patient alltid tillgänglig i den stund patienten får behov av vård alldeles oavsett var patienten söker vården. Det gör t.ex. att primärvårdsläkaren som möter patienten på en privatdriven vårdcentral direkt kan ta del av det som är dokumenterat på det landstingsdrivna sjukhuset. Och tvärtom.</a:t>
            </a:r>
          </a:p>
          <a:p>
            <a:r>
              <a:rPr lang="sv-SE" sz="1100" dirty="0"/>
              <a:t> </a:t>
            </a:r>
          </a:p>
          <a:p>
            <a:r>
              <a:rPr lang="sv-SE" sz="1100" dirty="0"/>
              <a:t>Reglerna om sammanhållen journalföring är indelade i två steg. I skede 1 finns regler om hur uppgifterna får göras tillgängliga för andra vårdgivare. Och i skede 2 finns regler om hur och när andra vårdgivare faktiskt får ta del av uppgifterna</a:t>
            </a:r>
          </a:p>
          <a:p>
            <a:endParaRPr lang="sv-SE" sz="1100" dirty="0"/>
          </a:p>
          <a:p>
            <a:endParaRPr lang="sv-SE" sz="1100" dirty="0"/>
          </a:p>
          <a:p>
            <a:r>
              <a:rPr lang="sv-SE" sz="1100" b="1" dirty="0"/>
              <a:t>Skede 2 – att ta del av uppgifter hos andra vårdgivare</a:t>
            </a:r>
          </a:p>
          <a:p>
            <a:r>
              <a:rPr lang="sv-SE" sz="1100" dirty="0"/>
              <a:t>En vårdgivare får ta del av andra vårdgivares uppgifter om uppgifterna kan antas ha betydelse för att förebygga, utreda eller behandla sjukdomar och skador hos patienten eller för att utfärda intyg om vården. Vårdgivaren måste dessutom ha en aktuell patientrelation med patienten och patientens samtycke till att ta del av uppgifterna.</a:t>
            </a:r>
            <a:endParaRPr lang="sv-SE" sz="1100" b="1" dirty="0"/>
          </a:p>
          <a:p>
            <a:endParaRPr lang="sv-SE" sz="1100" b="1" dirty="0"/>
          </a:p>
          <a:p>
            <a:endParaRPr lang="sv-SE" sz="1100" b="1" dirty="0"/>
          </a:p>
          <a:p>
            <a:endParaRPr lang="sv-SE" sz="1100" b="1"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49</a:t>
            </a:fld>
            <a:endParaRPr lang="sv-SE"/>
          </a:p>
        </p:txBody>
      </p:sp>
    </p:spTree>
    <p:extLst>
      <p:ext uri="{BB962C8B-B14F-4D97-AF65-F5344CB8AC3E}">
        <p14:creationId xmlns:p14="http://schemas.microsoft.com/office/powerpoint/2010/main" val="1045113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5</a:t>
            </a:fld>
            <a:endParaRPr lang="sv-SE"/>
          </a:p>
        </p:txBody>
      </p:sp>
    </p:spTree>
    <p:extLst>
      <p:ext uri="{BB962C8B-B14F-4D97-AF65-F5344CB8AC3E}">
        <p14:creationId xmlns:p14="http://schemas.microsoft.com/office/powerpoint/2010/main" val="341067003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228898" y="4717414"/>
            <a:ext cx="6408712" cy="4928805"/>
          </a:xfrm>
        </p:spPr>
        <p:txBody>
          <a:bodyPr/>
          <a:lstStyle/>
          <a:p>
            <a:r>
              <a:rPr lang="sv-SE" sz="1100" dirty="0">
                <a:effectLst/>
              </a:rPr>
              <a:t>Om patienten motsatt sig att delta i sammanhållen journalföring kommer uppgifter om patienten inte att finnas tillgängliga för de vårdgivare som deltar i samarbetet om sammanhållen journalföring. Detta brukar ibland kallas för att patienten lagt en hård spärr eftersom uppgifterna inte finns potentiellt tillgängliga för de andra vårdgivarna.</a:t>
            </a:r>
          </a:p>
          <a:p>
            <a:endParaRPr lang="sv-SE" sz="1100" dirty="0"/>
          </a:p>
          <a:p>
            <a:r>
              <a:rPr lang="sv-SE" sz="1100" b="1" dirty="0">
                <a:effectLst/>
              </a:rPr>
              <a:t>Uppgift om själva spärren får finnas tillgänglig</a:t>
            </a:r>
          </a:p>
          <a:p>
            <a:r>
              <a:rPr lang="sv-SE" sz="1100" dirty="0"/>
              <a:t>Även om en patient motsätter sig sammanhållen journalföring får systemet innehålla uppgift om att det finns spärrade uppgifter om patienten samt vilken vårdgivare som har spärrat dem.</a:t>
            </a:r>
            <a:endParaRPr lang="sv-SE" sz="1100" dirty="0">
              <a:effectLst/>
            </a:endParaRPr>
          </a:p>
          <a:p>
            <a:endParaRPr lang="sv-SE" sz="1100" dirty="0">
              <a:effectLst/>
            </a:endParaRPr>
          </a:p>
          <a:p>
            <a:r>
              <a:rPr lang="sv-SE" sz="1100" dirty="0"/>
              <a:t>En användare ska kunna se i systemet </a:t>
            </a:r>
            <a:r>
              <a:rPr lang="sv-SE" sz="1100" i="1" dirty="0"/>
              <a:t>att</a:t>
            </a:r>
            <a:r>
              <a:rPr lang="sv-SE" sz="1100" dirty="0"/>
              <a:t> det finns spärrade patientuppgifter hos en annan vårdgivare, men det är endast i nödsituationer tillåtet att ta del av uppgift om vilken eller vilka vårdgivare som spärrat de aktuella uppgifterna.</a:t>
            </a:r>
          </a:p>
          <a:p>
            <a:endParaRPr lang="sv-SE" sz="1100" dirty="0"/>
          </a:p>
          <a:p>
            <a:r>
              <a:rPr lang="sv-SE" sz="1100" dirty="0"/>
              <a:t>Även spärrade patientuppgifter vid sammanhållen journalföring ska således under vissa förutsättningar gå att hämta in i en nödsituation. Då ska en behörig användare först kunna se vilken eller vilka vårdgivare som har spärrat uppgifterna, och med ledning av detta sedan bedöma om de spärrade uppgifterna kan antas ha betydelse för den vård som patienten oundgängligen behöver. Om uppgifterna bedöms ha sådan betydelse får den behörige användaren begära att den vårdgivare som har spärrat uppgifterna häver spärren.</a:t>
            </a:r>
          </a:p>
          <a:p>
            <a:endParaRPr lang="sv-SE" dirty="0">
              <a:effectLst/>
            </a:endParaRPr>
          </a:p>
        </p:txBody>
      </p:sp>
      <p:sp>
        <p:nvSpPr>
          <p:cNvPr id="4" name="Platshållare för bildnummer 3"/>
          <p:cNvSpPr>
            <a:spLocks noGrp="1"/>
          </p:cNvSpPr>
          <p:nvPr>
            <p:ph type="sldNum" sz="quarter" idx="10"/>
          </p:nvPr>
        </p:nvSpPr>
        <p:spPr/>
        <p:txBody>
          <a:bodyPr/>
          <a:lstStyle/>
          <a:p>
            <a:fld id="{EC0CEA15-2737-4F63-964C-2B51FD440E52}" type="slidenum">
              <a:rPr lang="sv-SE" smtClean="0"/>
              <a:t>50</a:t>
            </a:fld>
            <a:endParaRPr lang="sv-SE"/>
          </a:p>
        </p:txBody>
      </p:sp>
    </p:spTree>
    <p:extLst>
      <p:ext uri="{BB962C8B-B14F-4D97-AF65-F5344CB8AC3E}">
        <p14:creationId xmlns:p14="http://schemas.microsoft.com/office/powerpoint/2010/main" val="275632912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717414"/>
            <a:ext cx="6480720" cy="4928805"/>
          </a:xfrm>
        </p:spPr>
        <p:txBody>
          <a:bodyPr/>
          <a:lstStyle/>
          <a:p>
            <a:r>
              <a:rPr lang="sv-SE" sz="1100" dirty="0"/>
              <a:t>Om patienten motsatt sig att delta i sammanhållen journalföring kommer uppgifter om patienten inte att finnas tillgängliga för de vårdgivare som deltar i samarbetet om sammanhållen journalföring. Detta brukar ibland kallas för att patienten lagt en hård spärr eftersom uppgifterna inte finns potentiellt tillgängliga för de andra vårdgivarna.</a:t>
            </a:r>
          </a:p>
          <a:p>
            <a:endParaRPr lang="sv-SE" sz="1100" dirty="0"/>
          </a:p>
          <a:p>
            <a:r>
              <a:rPr lang="sv-SE" sz="1100" dirty="0"/>
              <a:t>Även om en patient motsätter sig sammanhållen journalföring får systemet innehålla uppgift om att det finns spärrade uppgifter om patienten samt vilken vårdgivare som har spärrat dem. En användare ska kunna se i systemet </a:t>
            </a:r>
            <a:r>
              <a:rPr lang="sv-SE" sz="1100" i="1" dirty="0"/>
              <a:t>att</a:t>
            </a:r>
            <a:r>
              <a:rPr lang="sv-SE" sz="1100" dirty="0"/>
              <a:t> det finns spärrade patientuppgifter hos en annan vårdgivare, men det är endast i nödsituationer tillåtet att ta del av uppgift om vilken eller vilka vårdgivare som spärrat de aktuella uppgifterna.</a:t>
            </a:r>
          </a:p>
          <a:p>
            <a:endParaRPr lang="sv-SE" sz="1100" dirty="0"/>
          </a:p>
          <a:p>
            <a:r>
              <a:rPr lang="sv-SE" sz="1100" b="1" dirty="0"/>
              <a:t>Att häva spärr i nödsituation</a:t>
            </a:r>
          </a:p>
          <a:p>
            <a:r>
              <a:rPr lang="sv-SE" sz="1100" dirty="0"/>
              <a:t>Även spärrade patientuppgifter vid sammanhållen journalföring ska under vissa förutsättningar gå att hämta in i en nödsituation. Om patienten inte själv kan begära att spärren hävs får behörig användare först se vilken eller vilka vårdgivare som har spärrat uppgifterna och med ledning av detta bedöma om de spärrade uppgifterna kan antas ha betydelse för den vård som patienten oundgängligen behöver. Om uppgifterna bedöms ha sådan betydelse får den behörige användaren begära att den vårdgivare som har spärrat uppgifterna häver spärren.</a:t>
            </a:r>
          </a:p>
          <a:p>
            <a:endParaRPr lang="sv-SE" sz="1100" dirty="0"/>
          </a:p>
          <a:p>
            <a:r>
              <a:rPr lang="sv-SE" sz="1100" dirty="0"/>
              <a:t>Själva beslutet att häva en spärr fattas således av den vårdgivare som har lagt spärren.</a:t>
            </a:r>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51</a:t>
            </a:fld>
            <a:endParaRPr lang="sv-SE"/>
          </a:p>
        </p:txBody>
      </p:sp>
    </p:spTree>
    <p:extLst>
      <p:ext uri="{BB962C8B-B14F-4D97-AF65-F5344CB8AC3E}">
        <p14:creationId xmlns:p14="http://schemas.microsoft.com/office/powerpoint/2010/main" val="275632912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228898" y="4717414"/>
            <a:ext cx="6408712" cy="5000813"/>
          </a:xfrm>
        </p:spPr>
        <p:txBody>
          <a:bodyPr/>
          <a:lstStyle/>
          <a:p>
            <a:r>
              <a:rPr lang="sv-SE" sz="1100" dirty="0"/>
              <a:t>Det är vårdgivaren som sådan som ska ha en aktuell patientrelation, inte hälso- och sjukvårdspersonalen. </a:t>
            </a:r>
          </a:p>
          <a:p>
            <a:endParaRPr lang="sv-SE" sz="1100" dirty="0"/>
          </a:p>
          <a:p>
            <a:r>
              <a:rPr lang="sv-SE" sz="1100" b="1" dirty="0"/>
              <a:t>En patientrelation kan uppstå på många olika sätt</a:t>
            </a:r>
          </a:p>
          <a:p>
            <a:r>
              <a:rPr lang="sv-SE" sz="1100" dirty="0"/>
              <a:t>En patientrelation kan uppstå på en mängd olika sätt och bestå under kortare eller längre tidsperioder. Patientrelationen kan t.ex. uppstå när patienten</a:t>
            </a:r>
          </a:p>
          <a:p>
            <a:pPr marL="171450" indent="-171450">
              <a:buFontTx/>
              <a:buChar char="-"/>
            </a:pPr>
            <a:r>
              <a:rPr lang="sv-SE" sz="1100" dirty="0"/>
              <a:t>bokar ett besök hos en vårdgivare,</a:t>
            </a:r>
          </a:p>
          <a:p>
            <a:pPr marL="171450" indent="-171450">
              <a:buFontTx/>
              <a:buChar char="-"/>
            </a:pPr>
            <a:r>
              <a:rPr lang="sv-SE" sz="1100" dirty="0"/>
              <a:t>kommer till en vårdinrättning och söker vård,</a:t>
            </a:r>
          </a:p>
          <a:p>
            <a:pPr marL="171450" indent="-171450">
              <a:buFontTx/>
              <a:buChar char="-"/>
            </a:pPr>
            <a:r>
              <a:rPr lang="sv-SE" sz="1100" dirty="0"/>
              <a:t>blir remitterad till en vårdgivare,</a:t>
            </a:r>
          </a:p>
          <a:p>
            <a:pPr marL="171450" indent="-171450">
              <a:buFontTx/>
              <a:buChar char="-"/>
            </a:pPr>
            <a:r>
              <a:rPr lang="sv-SE" sz="1100" dirty="0"/>
              <a:t>vårdas inneliggande på avdelning,</a:t>
            </a:r>
          </a:p>
          <a:p>
            <a:pPr marL="171450" indent="-171450">
              <a:buFontTx/>
              <a:buChar char="-"/>
            </a:pPr>
            <a:r>
              <a:rPr lang="sv-SE" sz="1100" dirty="0"/>
              <a:t>får beslut om särskilt boende för äldre,</a:t>
            </a:r>
          </a:p>
          <a:p>
            <a:pPr marL="171450" indent="-171450">
              <a:buFontTx/>
              <a:buChar char="-"/>
            </a:pPr>
            <a:r>
              <a:rPr lang="sv-SE" sz="1100" dirty="0"/>
              <a:t>blir beviljad hemsjukvård,</a:t>
            </a:r>
          </a:p>
          <a:p>
            <a:pPr marL="171450" indent="-171450">
              <a:buFontTx/>
              <a:buChar char="-"/>
            </a:pPr>
            <a:r>
              <a:rPr lang="sv-SE" sz="1100" dirty="0"/>
              <a:t>kommunicerar elektroniskt med vårdgivare.</a:t>
            </a:r>
          </a:p>
          <a:p>
            <a:endParaRPr lang="sv-SE" sz="1100" dirty="0"/>
          </a:p>
          <a:p>
            <a:r>
              <a:rPr lang="sv-SE" sz="1100" dirty="0"/>
              <a:t>En patientrelation kan uppstå på flera olika sätt inte bara genom ett fysiskt möte med personal hos en vårdgivare. Exempelvis måste den vårdgivare som tar emot en remiss från en annan vårdgivare , vare sig den är elektronisk eller i pappersform, anses ha en aktuell patientrelation med den patient som omfattas av remissen. </a:t>
            </a:r>
          </a:p>
          <a:p>
            <a:endParaRPr lang="sv-SE" sz="1100" dirty="0"/>
          </a:p>
          <a:p>
            <a:r>
              <a:rPr lang="sv-SE" sz="1100" dirty="0"/>
              <a:t>Att det föreligger en aktuell patientrelation hos en viss vårdgivare har ingenting att göra med vilken personal hos vårdgivaren som har rätt att ta del av uppgifter om patienten. Den senare frågan styrs, precis som vid åtkomst av uppgifter i den egna verksamheten, framför allt av personalens behov i förhållande till deras arbetsuppgifter och deltagande i vården och behandlingen av patienten.</a:t>
            </a:r>
          </a:p>
          <a:p>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52</a:t>
            </a:fld>
            <a:endParaRPr lang="sv-SE" dirty="0"/>
          </a:p>
        </p:txBody>
      </p:sp>
    </p:spTree>
    <p:extLst>
      <p:ext uri="{BB962C8B-B14F-4D97-AF65-F5344CB8AC3E}">
        <p14:creationId xmlns:p14="http://schemas.microsoft.com/office/powerpoint/2010/main" val="104511311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717414"/>
            <a:ext cx="6480720" cy="5000813"/>
          </a:xfrm>
        </p:spPr>
        <p:txBody>
          <a:bodyPr/>
          <a:lstStyle/>
          <a:p>
            <a:r>
              <a:rPr lang="sv-SE" sz="1100" dirty="0"/>
              <a:t>Det är vårdgivaren som sådan som ska ha en aktuell patientrelation, inte hälso- och sjukvårdspersonalen. </a:t>
            </a:r>
          </a:p>
          <a:p>
            <a:endParaRPr lang="sv-SE" sz="1100" dirty="0"/>
          </a:p>
          <a:p>
            <a:r>
              <a:rPr lang="sv-SE" sz="1100" b="1" dirty="0"/>
              <a:t>Skillnad på krav på patientrelation och villkor för enskilda yrkesutövares åtkomst</a:t>
            </a:r>
          </a:p>
          <a:p>
            <a:r>
              <a:rPr lang="sv-SE" sz="1100" dirty="0"/>
              <a:t>Att det föreligger en aktuell patientrelation hos en viss vårdgivare har ingenting att göra med vilken personal hos vårdgivaren som har rätt att ta del av uppgifter om patienten. Den senare frågan styrs, precis som vid åtkomst av uppgifter i den egna verksamheten, framför allt av personalens behov i förhållande till deras arbetsuppgifter och deltagande i vården och behandlingen av patienten.</a:t>
            </a:r>
          </a:p>
          <a:p>
            <a:endParaRPr lang="sv-SE" sz="1100" dirty="0"/>
          </a:p>
          <a:p>
            <a:r>
              <a:rPr lang="sv-SE" sz="1100" dirty="0"/>
              <a:t>Hos den vårdgivare som har en aktuell patientrelation med en patient som samtyckt till att vårdgivaren får ta del av uppgifter i system för sammanhållen journalföring är det således den personal som deltar i vården av patienten och som av dessa skäl behöver uppgifterna som rent faktiskt får ta del av patientens uppgifter.</a:t>
            </a:r>
          </a:p>
          <a:p>
            <a:endParaRPr lang="sv-SE" sz="1100" dirty="0"/>
          </a:p>
          <a:p>
            <a:r>
              <a:rPr lang="sv-SE" sz="1100" dirty="0"/>
              <a:t>Situationen då den som arbetar åt en vårdgivare ska ta ställning till om han eller hon har rätt att ta del av uppgifter som tillgängliggjorts av en annan vårdgivare har därmed stora likheter med situationen då den som arbetar åt en vårdgivare överväger att ta del av uppgifter som finns tillgängliga inom den egna verksamheten. </a:t>
            </a:r>
          </a:p>
        </p:txBody>
      </p:sp>
      <p:sp>
        <p:nvSpPr>
          <p:cNvPr id="4" name="Platshållare för bildnummer 3"/>
          <p:cNvSpPr>
            <a:spLocks noGrp="1"/>
          </p:cNvSpPr>
          <p:nvPr>
            <p:ph type="sldNum" sz="quarter" idx="10"/>
          </p:nvPr>
        </p:nvSpPr>
        <p:spPr/>
        <p:txBody>
          <a:bodyPr/>
          <a:lstStyle/>
          <a:p>
            <a:fld id="{EC0CEA15-2737-4F63-964C-2B51FD440E52}" type="slidenum">
              <a:rPr lang="sv-SE" smtClean="0"/>
              <a:t>53</a:t>
            </a:fld>
            <a:endParaRPr lang="sv-SE"/>
          </a:p>
        </p:txBody>
      </p:sp>
    </p:spTree>
    <p:extLst>
      <p:ext uri="{BB962C8B-B14F-4D97-AF65-F5344CB8AC3E}">
        <p14:creationId xmlns:p14="http://schemas.microsoft.com/office/powerpoint/2010/main" val="104511311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717414"/>
            <a:ext cx="6624736" cy="5144830"/>
          </a:xfrm>
        </p:spPr>
        <p:txBody>
          <a:bodyPr/>
          <a:lstStyle/>
          <a:p>
            <a:r>
              <a:rPr lang="sv-SE" sz="1100" dirty="0"/>
              <a:t>Det vårdgivaren som sådan som ska ha patientens samtycke, inte de enskilda yrkesutövarna. </a:t>
            </a:r>
            <a:br>
              <a:rPr lang="sv-SE" sz="1100" dirty="0"/>
            </a:br>
            <a:endParaRPr lang="sv-SE" sz="1100" dirty="0"/>
          </a:p>
          <a:p>
            <a:r>
              <a:rPr lang="sv-SE" sz="1100" b="1" dirty="0"/>
              <a:t>Samtycket är beroende av situationen</a:t>
            </a:r>
          </a:p>
          <a:p>
            <a:r>
              <a:rPr lang="sv-SE" sz="1100" dirty="0"/>
              <a:t>Samtycke från patienten ska finnas för att vårdgivaren ska få ta del av uppgifter i systemet för sammanhållen journalföring. Samtycket kan lämnas på många olika sätt och vid flera olika typer av situationer. Det kan exempelvis lämnas inför en kontakt med en vårdgivare, d.v.s. på förhand, eller i den stund patienten har fysisk eller elektronisk kontakt med vårdgivaren och dess personal. Hur länge ett samtycke gäller är beroende av den aktuella situationen. Det skiljer sig exempelvis väsentligt åt mellan ett samtycke som lämnas för ett enstaka besök på en mottagning och ett samtycke för en återkommande informationsinhämtning under en vårdprocess i ett visst sjukdomsförlopp. </a:t>
            </a:r>
          </a:p>
          <a:p>
            <a:endParaRPr lang="sv-SE" sz="1100" dirty="0"/>
          </a:p>
          <a:p>
            <a:r>
              <a:rPr lang="sv-SE" sz="1100" b="1" dirty="0"/>
              <a:t>Personal ska i första hand kontrollera om samtycke finns</a:t>
            </a:r>
          </a:p>
          <a:p>
            <a:r>
              <a:rPr lang="sv-SE" sz="1100" dirty="0"/>
              <a:t>Det är vårdgivarens arbetsledning och organisatoriska förutsättningar i kombination med patientens hälsoproblem som i det enskilda fallet avgör vilken personal som har ett behov av att ta del av uppgifter i systemet för sammanhållen journalföring. Den eller de yrkesutövare som i dessa situationer är inblandade i patientens vård och behandling behöver därmed i första hand kontrollera om patienten redan har lämnat ett samtycke. Om det inte finns blir det hans eller hennes uppgift att be patienten om ett samtycke för vårdgivaren att ta del av journaluppgifter hos en annan vårdgivare. Denna bestämmelse handlar inte om inre sekretess utan om under vilka förutsättningar vårdgivaren som sådan får behandla uppgifterna. </a:t>
            </a:r>
          </a:p>
          <a:p>
            <a:endParaRPr lang="sv-SE" sz="1100" dirty="0"/>
          </a:p>
          <a:p>
            <a:r>
              <a:rPr lang="sv-SE" sz="1100" b="1" dirty="0"/>
              <a:t>Behov av riktlinjer i verksamheten och IT-stöd för samtycken</a:t>
            </a:r>
          </a:p>
          <a:p>
            <a:r>
              <a:rPr lang="sv-SE" sz="1100" dirty="0"/>
              <a:t>Praktiskt innebär detta bl.a. att vårdgivare behöver ta fram riktlinjer för verksamhetens samtyckeshantering. Riktlinjerna bör bland annat ge personalen stöd i hur de ska agera i frågor som rör inhämtande av samtycke, registrering av samtycke, kontroll av samtycke, samtyckets omfattning etc.</a:t>
            </a:r>
          </a:p>
          <a:p>
            <a:endParaRPr lang="sv-SE" sz="1100" dirty="0"/>
          </a:p>
          <a:p>
            <a:r>
              <a:rPr lang="sv-SE" sz="1100" dirty="0"/>
              <a:t>Vidare kan hälso- och sjukvårdspersonal behöva en informationskälla för patienternas samtycken. Det kan utgöras av ett IT-stöd där personal kan kontrollera om samtycke finns , hur länge det sträcker sig m.m. Genom IT-stödet bör det även vara möjligt för personal att vid behov inhämta och registrera samtycke för vårdgivarens räkning. Förutom att det gynnar integritetsskyddet och minskar administrationen behöver inte patienten få frågan om samtycke fler gånger än vad som är motiverat.</a:t>
            </a:r>
          </a:p>
        </p:txBody>
      </p:sp>
      <p:sp>
        <p:nvSpPr>
          <p:cNvPr id="4" name="Platshållare för bildnummer 3"/>
          <p:cNvSpPr>
            <a:spLocks noGrp="1"/>
          </p:cNvSpPr>
          <p:nvPr>
            <p:ph type="sldNum" sz="quarter" idx="10"/>
          </p:nvPr>
        </p:nvSpPr>
        <p:spPr/>
        <p:txBody>
          <a:bodyPr/>
          <a:lstStyle/>
          <a:p>
            <a:fld id="{EC0CEA15-2737-4F63-964C-2B51FD440E52}" type="slidenum">
              <a:rPr lang="sv-SE" smtClean="0"/>
              <a:t>54</a:t>
            </a:fld>
            <a:endParaRPr lang="sv-SE" dirty="0"/>
          </a:p>
        </p:txBody>
      </p:sp>
    </p:spTree>
    <p:extLst>
      <p:ext uri="{BB962C8B-B14F-4D97-AF65-F5344CB8AC3E}">
        <p14:creationId xmlns:p14="http://schemas.microsoft.com/office/powerpoint/2010/main" val="104511311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228898" y="4717414"/>
            <a:ext cx="6408712" cy="5072821"/>
          </a:xfrm>
        </p:spPr>
        <p:txBody>
          <a:bodyPr/>
          <a:lstStyle/>
          <a:p>
            <a:r>
              <a:rPr lang="sv-SE" sz="1100" dirty="0"/>
              <a:t>Det vårdgivaren som sådan som ska ha patientens samtycke, inte de enskilda yrkesutövarna. </a:t>
            </a:r>
          </a:p>
          <a:p>
            <a:endParaRPr lang="sv-SE" sz="1100" dirty="0"/>
          </a:p>
          <a:p>
            <a:r>
              <a:rPr lang="sv-SE" sz="1100" b="1" dirty="0"/>
              <a:t>Hur samtycke lämnas är beroende av situationen</a:t>
            </a:r>
          </a:p>
          <a:p>
            <a:r>
              <a:rPr lang="sv-SE" sz="1100" dirty="0"/>
              <a:t>Samtycke från patienten ska finnas för att vårdgivaren ska få ta del av uppgifter i systemet för sammanhållen journalföring. Ett sådant samtycke kan lämnas på många olika sätt och vid flera olika typer av situationer. Samtycket kan exempelvis lämnas inför en kontakt med en vårdgivare, d.v.s. på förhand, eller i den stund patienten har fysisk eller elektronisk kontakt med vårdgivaren och dess personal. </a:t>
            </a:r>
          </a:p>
          <a:p>
            <a:endParaRPr lang="sv-SE" sz="1100" dirty="0"/>
          </a:p>
          <a:p>
            <a:r>
              <a:rPr lang="sv-SE" sz="1100" b="1" dirty="0"/>
              <a:t>Hur länge samtycke ska gälla är beroende av situationen</a:t>
            </a:r>
          </a:p>
          <a:p>
            <a:r>
              <a:rPr lang="sv-SE" sz="1100" dirty="0"/>
              <a:t>Även hur länge ett samtycke ska gälla beror på omständigheterna i den aktuella situationen. Bedömningen skiljer sig exempelvis väsentligt åt mellan ett enstaka besök på en mottagning och en längre vårdprocess under ett visst sjukdomsförlopp. För patienter som möter hälso- och sjukvårdspersonal varje dag, t.ex. inneliggande på vårdavdelning eller äldre på ett särskilt boende, behöver inte ett nytt samtycke inhämtas varje gång behovet av att ta del av andra vårdgivares uppgifter uppstår. För den enskilde patienten ska det i olika situationer vara tydligt vad samtycket omfattar och hur länge det gäller.</a:t>
            </a:r>
          </a:p>
          <a:p>
            <a:endParaRPr lang="sv-SE" sz="1100" dirty="0"/>
          </a:p>
          <a:p>
            <a:r>
              <a:rPr lang="sv-SE" sz="1100" b="1" dirty="0"/>
              <a:t>Behov av riktlinjer i verksamheten och IT-stöd för samtycken</a:t>
            </a:r>
          </a:p>
          <a:p>
            <a:r>
              <a:rPr lang="sv-SE" sz="1100" dirty="0"/>
              <a:t>Praktiskt innebär detta bl.a. att vårdgivare behöver ta fram riktlinjer för verksamhetens samtyckeshantering. Riktlinjerna bör bland annat ge personalen stöd i hur de ska agera i frågor som rör inhämtande av samtycke, registrering av samtycke, kontroll av samtycke, samtyckets omfattning etc.</a:t>
            </a:r>
          </a:p>
          <a:p>
            <a:endParaRPr lang="sv-SE" sz="1100" dirty="0"/>
          </a:p>
          <a:p>
            <a:r>
              <a:rPr lang="sv-SE" sz="1100" dirty="0"/>
              <a:t>Vidare kan hälso- och sjukvårdspersonal behöva en informationskälla för patienternas samtycken. Det kan exempelvis utgöras av ett IT-stöd där personal kan kontrollera om samtycke finns , hur länge det sträcker sig m.m. Genom IT-stödet bör det även vara möjligt för personal att vid behov inhämta och registrera samtycke för vårdgivarens räkning. Förutom att det gynnar integritetsskyddet och minskar administrationen behöver inte patienten få frågan om samtycke fler gånger än vad som är motiverat med hänsyn till den enskilda situationen.</a:t>
            </a:r>
            <a:r>
              <a:rPr lang="sv-SE" dirty="0"/>
              <a:t> </a:t>
            </a:r>
          </a:p>
          <a:p>
            <a:endParaRPr lang="sv-SE" dirty="0"/>
          </a:p>
          <a:p>
            <a:endParaRPr lang="sv-SE" dirty="0"/>
          </a:p>
          <a:p>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55</a:t>
            </a:fld>
            <a:endParaRPr lang="sv-SE"/>
          </a:p>
        </p:txBody>
      </p:sp>
    </p:spTree>
    <p:extLst>
      <p:ext uri="{BB962C8B-B14F-4D97-AF65-F5344CB8AC3E}">
        <p14:creationId xmlns:p14="http://schemas.microsoft.com/office/powerpoint/2010/main" val="104511311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717414"/>
            <a:ext cx="6624736" cy="5072822"/>
          </a:xfrm>
        </p:spPr>
        <p:txBody>
          <a:bodyPr/>
          <a:lstStyle/>
          <a:p>
            <a:r>
              <a:rPr lang="sv-SE" sz="1100" dirty="0"/>
              <a:t>Det är vårdgivaren som sådan, t.ex. en kommun som bedriver hälso- och sjukvård i särskilt boende och i hemsjukvården, som ska ha patientens samtycke till att ta del av uppgifter i system för sammanhållen journalföring, t.ex. den Nationella patientöversikten (NPÖ). </a:t>
            </a:r>
          </a:p>
          <a:p>
            <a:endParaRPr lang="sv-SE" sz="1100" dirty="0"/>
          </a:p>
          <a:p>
            <a:r>
              <a:rPr lang="sv-SE" sz="1100" b="1" dirty="0"/>
              <a:t>Hur länge samtycke ska gälla är beroende av situationen</a:t>
            </a:r>
          </a:p>
          <a:p>
            <a:r>
              <a:rPr lang="sv-SE" sz="1100" dirty="0"/>
              <a:t>Hur länge ett samtycke ska gälla beror på omständigheterna i den aktuella situationen. Bedömningen skiljer sig väsentligt åt mellan ett samtycke som lämnas vid ett enstaka besök på en mottagning och ett samtycke för en återkommande informationsinhämtning vid en längre vårdprocess under ett visst sjukdomsförlopp. </a:t>
            </a:r>
          </a:p>
          <a:p>
            <a:endParaRPr lang="sv-SE" sz="1100" dirty="0"/>
          </a:p>
          <a:p>
            <a:r>
              <a:rPr lang="sv-SE" sz="1100" dirty="0"/>
              <a:t>För patienter som möter hälso- och sjukvårdspersonal varje dag, t.ex. inneliggande på vårdavdelning eller äldre på ett särskilt boende, behöver inte ett nytt samtycke inhämtas varje gång behovet av att ta del av andra vårdgivares uppgifter uppstår. Exakt hur länge ett samtycke ska gälla är dock en fråga för vårdgivaren att avgöra utifrån patienternas situationer och förutsättningarna i verksamheten. Eftersom patientdatalagen är en ramlag måste vårdgivarna vara konstruktiva och tillämpa den på ett sätt så att lagens intentioner kan uppfyllas i deras verksamhet. Om det går att förklara för patienten hur vårdperioden och den planerade vården ser ut och vad samtycket omfattar kan det vara rimligt att hämta in ett samtycke för t.ex. en episod av hemsjukvård eller en vistelse på ett särskilt boende. För den enskilde patienten ska det vara tydligt vad samtycket omfattar och hur länge det gäller. Det är då också viktigt att patienten vet att hon eller han kan dra tillbaka samtycket. </a:t>
            </a:r>
          </a:p>
          <a:p>
            <a:endParaRPr lang="sv-SE" sz="1100" dirty="0"/>
          </a:p>
          <a:p>
            <a:r>
              <a:rPr lang="sv-SE" sz="1100" b="1" dirty="0"/>
              <a:t>Behov av riktlinjer i verksamheten och IT-stöd för samtycken</a:t>
            </a:r>
          </a:p>
          <a:p>
            <a:r>
              <a:rPr lang="sv-SE" sz="1100" dirty="0"/>
              <a:t>Praktiskt innebär detta bl.a. att vårdgivare behöver ta fram riktlinjer för verksamhetens samtyckeshantering. Riktlinjerna bör bland annat ge personalen stöd i hur de ska agera i frågor som rör inhämtande av samtycke, registrering av samtycke, kontroll av samtycke, samtyckets omfattning etc.</a:t>
            </a:r>
          </a:p>
          <a:p>
            <a:endParaRPr lang="sv-SE" sz="1100" dirty="0"/>
          </a:p>
          <a:p>
            <a:r>
              <a:rPr lang="sv-SE" sz="1100" dirty="0"/>
              <a:t>Vidare kan hälso- och sjukvårdspersonal behöva en informationskälla för patienternas samtycken. Det kan utgöras av ett IT-stöd där personal kan kontrollera om samtycke finns , hur länge det sträcker sig m.m. Genom IT-stödet bör det även vara möjligt för personal att vid behov inhämta och registrera samtycke för vårdgivarens räkning. Förutom att det gynnar integritetsskyddet och minskar administrationen behöver inte patienten få frågan om samtycke fler gånger än vad som är motiverat.</a:t>
            </a:r>
          </a:p>
        </p:txBody>
      </p:sp>
      <p:sp>
        <p:nvSpPr>
          <p:cNvPr id="4" name="Platshållare för bildnummer 3"/>
          <p:cNvSpPr>
            <a:spLocks noGrp="1"/>
          </p:cNvSpPr>
          <p:nvPr>
            <p:ph type="sldNum" sz="quarter" idx="10"/>
          </p:nvPr>
        </p:nvSpPr>
        <p:spPr/>
        <p:txBody>
          <a:bodyPr/>
          <a:lstStyle/>
          <a:p>
            <a:fld id="{EC0CEA15-2737-4F63-964C-2B51FD440E52}" type="slidenum">
              <a:rPr lang="sv-SE" smtClean="0"/>
              <a:t>56</a:t>
            </a:fld>
            <a:endParaRPr lang="sv-SE" dirty="0"/>
          </a:p>
        </p:txBody>
      </p:sp>
    </p:spTree>
    <p:extLst>
      <p:ext uri="{BB962C8B-B14F-4D97-AF65-F5344CB8AC3E}">
        <p14:creationId xmlns:p14="http://schemas.microsoft.com/office/powerpoint/2010/main" val="104511311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228898" y="4717414"/>
            <a:ext cx="6408712" cy="5144830"/>
          </a:xfrm>
        </p:spPr>
        <p:txBody>
          <a:bodyPr/>
          <a:lstStyle/>
          <a:p>
            <a:r>
              <a:rPr lang="sv-SE" sz="1100" dirty="0"/>
              <a:t>Det är vårdgivaren som sådan, t.ex. landstinget eller den privata aktör som driver vårdcentralen, som ska ha patientens samtycke till att ta del av andra vårdgivares uppgifter i system för sammanhållen journalföring. </a:t>
            </a:r>
          </a:p>
          <a:p>
            <a:endParaRPr lang="sv-SE" sz="1100" dirty="0"/>
          </a:p>
          <a:p>
            <a:r>
              <a:rPr lang="sv-SE" sz="1100" b="1" dirty="0"/>
              <a:t>Hur länge samtycke ska gälla är beroende av situationen</a:t>
            </a:r>
          </a:p>
          <a:p>
            <a:r>
              <a:rPr lang="sv-SE" sz="1100" dirty="0"/>
              <a:t>Hur länge ett samtycke ska gälla beror på omständigheterna i den aktuella situationen. Endast det förhållandet att en patient är listad på en vårdcentral utgör dock inte stöd för synsättet att ett samtycke skulle gälla på obestämd tid framåt till dess patienten listar sig på en annan vårdcentral. Det samtycke patienten lämnar måste vara tydligt, förståeligt och överblickbart både för patienten och för personalen. Om patienten exempelvis befinner sig i en situation med kontinuerliga besök på vårdcentralen torde patienten kunna överblicka innebörden av ett samtycke som gäller under den vårdprocessen. På samma sätt bör samtycket för den patient som besöker vårdcentralen vid ett enstaka tillfälle utan planerade återbesök endast omfatta det aktuella besöket.</a:t>
            </a:r>
          </a:p>
          <a:p>
            <a:endParaRPr lang="sv-SE" sz="1100" dirty="0"/>
          </a:p>
          <a:p>
            <a:r>
              <a:rPr lang="sv-SE" sz="1100" dirty="0"/>
              <a:t>Exakt hur länge ett samtycke ska gälla är därför en fråga för vårdgivaren att avgöra utifrån patientens situation och förutsättningarna i verksamheten. Eftersom patientdatalagen är en ramlag måste vårdgivarna vara konstruktiva och tillämpa den på ett sätt så att lagens intentioner kan uppfyllas i deras verksamhet. Om det går att förklara för patienten hur vårdperioden och den planerade vården ser ut och vad samtycket omfattar kan det vara rimligt att hämta in ett samtycke för t.ex. en episod av upprepade besök på vårdcentralen. För den enskilde patientens del ska det vara tydligt vad samtycket omfattar och hur länge det gäller. Det är då också viktigt att patienten vet att hon eller han kan dra tillbaka samtycket. </a:t>
            </a:r>
          </a:p>
          <a:p>
            <a:endParaRPr lang="sv-SE" sz="1100" dirty="0"/>
          </a:p>
          <a:p>
            <a:r>
              <a:rPr lang="sv-SE" sz="1100" b="1" dirty="0"/>
              <a:t>Behov av riktlinjer i verksamheten och  IT-stöd för samtycken</a:t>
            </a:r>
          </a:p>
          <a:p>
            <a:r>
              <a:rPr lang="sv-SE" sz="1100" dirty="0"/>
              <a:t>Vårdgivare behöver  alltså ta fram riktlinjer för verksamhetens samtyckeshantering. Riktlinjerna bör ge personalen stöd i hur de ska agera i frågor som rör inhämtande av samtycke, registrering av samtycke, kontroll av samtycke, samtyckets omfattning etc. Vidare kan personalen behöva en informationskälla för patienternas samtycken. Det kan exempelvis utgöras av ett IT-stöd där personal kan kontrollera om samtycke finns, hur länge det gäller  m.m. Genom IT-stödet bör det även vara möjligt för personal att vid behov inhämta och registrera samtycke för vårdgivarens räkning. Förutom att det gynnar integritetsskyddet och minskar administrationen behöver inte patienten få frågan om samtycke fler gånger än vad som är  motiverat.</a:t>
            </a:r>
            <a:endParaRPr lang="sv-SE" dirty="0"/>
          </a:p>
          <a:p>
            <a:endParaRPr lang="sv-SE" dirty="0"/>
          </a:p>
          <a:p>
            <a:endParaRPr lang="sv-SE" dirty="0"/>
          </a:p>
        </p:txBody>
      </p:sp>
    </p:spTree>
    <p:extLst>
      <p:ext uri="{BB962C8B-B14F-4D97-AF65-F5344CB8AC3E}">
        <p14:creationId xmlns:p14="http://schemas.microsoft.com/office/powerpoint/2010/main" val="104511311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949325" y="644525"/>
            <a:ext cx="4965700" cy="3724275"/>
          </a:xfrm>
        </p:spPr>
      </p:sp>
      <p:sp>
        <p:nvSpPr>
          <p:cNvPr id="3" name="Platshållare för anteckningar 2"/>
          <p:cNvSpPr>
            <a:spLocks noGrp="1"/>
          </p:cNvSpPr>
          <p:nvPr>
            <p:ph type="body" idx="1"/>
          </p:nvPr>
        </p:nvSpPr>
        <p:spPr>
          <a:xfrm>
            <a:off x="84882" y="4717414"/>
            <a:ext cx="6624736" cy="4928805"/>
          </a:xfrm>
        </p:spPr>
        <p:txBody>
          <a:bodyPr/>
          <a:lstStyle/>
          <a:p>
            <a:r>
              <a:rPr lang="sv-SE" sz="1100" b="1" dirty="0"/>
              <a:t>Vårdnadshavare får inte motsätta sig</a:t>
            </a:r>
          </a:p>
          <a:p>
            <a:r>
              <a:rPr lang="sv-SE" sz="1100" dirty="0"/>
              <a:t>När det gäller barns journaluppgifter har lagstiftaren valt en lösning som innebär att vårdnadshavare inte kan motsätta sig att barnets uppgifter görs tillgängliga i system för sammanhållen journalföring. Inte heller krävs det något samtycke från vårdnadshavare för att vårdgivare genom direktåtkomst ska få ta del av andra vårdgivares uppgifter om barnet. Denna konstruktion har lagstiftaren motiverat med hänsyn till behovet av skydd för barn som riskerar att fara illa. En grundtanke är att hälso- och sjukvårdspersonal lättare ska kunna upptäcka barn som far illa och bedöma om saken ska anmälas till socialnämnden. </a:t>
            </a:r>
          </a:p>
          <a:p>
            <a:endParaRPr lang="sv-SE" sz="1100" dirty="0"/>
          </a:p>
          <a:p>
            <a:r>
              <a:rPr lang="sv-SE" sz="1100" b="1" dirty="0"/>
              <a:t>Barnets rättigheter ska tillgodoses i takt med stigande ålder och mognad</a:t>
            </a:r>
          </a:p>
          <a:p>
            <a:r>
              <a:rPr lang="sv-SE" sz="1100" dirty="0"/>
              <a:t>I takt med barns stigande ålder och mognad ska barn omfattas av samma regler som gäller för vuxna patienter. Bedömningen av barns och ungdomars mognadsgrad kan hanteras på motsvarande sätt som är brukligt inom hälso- och sjukvården. En individuell mognadsbedömning ger svar på frågan om barnet har förmåga att tillgodogöra sig relevant information och överblicka konsekvenserna av sitt beslut. Olika mognadsgrad kan dock krävas för olika beslut. Frågans art och komplexitet samt beslutets konsekvenser måste också vara styrande för bedömningen av om barnet ska ha en självbestämmanderätt.  </a:t>
            </a:r>
          </a:p>
          <a:p>
            <a:endParaRPr lang="sv-SE" sz="1100" dirty="0"/>
          </a:p>
          <a:p>
            <a:r>
              <a:rPr lang="sv-SE" sz="1100" dirty="0"/>
              <a:t>I takt med underårigas stigande ålder och mognad måste vårdgivaren generellt ta allt större hänsyn till deras önskemål och vilja, till exempel när det gäller om personuppgifter ska vara tillgängliga för andra vårdgivare. Det innebär t.ex. att barn som bedöms själva kunna förstå vad sammanhållen journalföring är och innebörden av olika alternativ ska ges rätt att själv besluta i dessa frågor. Ett barn som uppnått en sådan mognadsgrad ska då själv få ta ställning såväl till medverkan i sammanhållen journalföring som till frågan om samtycke för åtkomst till uppgifter hos andra vårdgivare. </a:t>
            </a:r>
          </a:p>
          <a:p>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58</a:t>
            </a:fld>
            <a:endParaRPr lang="sv-SE"/>
          </a:p>
        </p:txBody>
      </p:sp>
    </p:spTree>
    <p:extLst>
      <p:ext uri="{BB962C8B-B14F-4D97-AF65-F5344CB8AC3E}">
        <p14:creationId xmlns:p14="http://schemas.microsoft.com/office/powerpoint/2010/main" val="104511311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228898" y="4717414"/>
            <a:ext cx="6408712" cy="5000814"/>
          </a:xfrm>
        </p:spPr>
        <p:txBody>
          <a:bodyPr/>
          <a:lstStyle/>
          <a:p>
            <a:endParaRPr lang="sv-SE" dirty="0"/>
          </a:p>
          <a:p>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59</a:t>
            </a:fld>
            <a:endParaRPr lang="sv-SE"/>
          </a:p>
        </p:txBody>
      </p:sp>
      <p:sp>
        <p:nvSpPr>
          <p:cNvPr id="6" name="Platshållare för anteckningar 2"/>
          <p:cNvSpPr txBox="1">
            <a:spLocks/>
          </p:cNvSpPr>
          <p:nvPr/>
        </p:nvSpPr>
        <p:spPr>
          <a:xfrm>
            <a:off x="228898" y="4717414"/>
            <a:ext cx="6408712" cy="4928805"/>
          </a:xfrm>
          <a:prstGeom prst="rect">
            <a:avLst/>
          </a:prstGeom>
        </p:spPr>
        <p:txBody>
          <a:bodyPr vert="horz" lIns="91440" tIns="45720" rIns="91440" bIns="45720"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r>
              <a:rPr lang="sv-SE" sz="1100" b="1" dirty="0"/>
              <a:t>Samtycke från vårdnadshavare behövs inte</a:t>
            </a:r>
          </a:p>
          <a:p>
            <a:r>
              <a:rPr lang="sv-SE" sz="1100" dirty="0"/>
              <a:t>När det gäller barns journaluppgifter har lagstiftaren valt en lösning som innebär att vårdnadshavare inte kan motsätta sig att barnets uppgifter görs tillgängliga i system för sammanhållen journalföring. Inte heller krävs det något samtycke från vårdnadshavare för att vårdgivare genom direktåtkomst ska få ta del av andra vårdgivares uppgifter om barnet. Denna konstruktion har lagstiftaren motiverat med hänsyn till behovet av skydd för barn som riskerar att fara illa. En grundtanke är att hälso- och sjukvårdspersonal lättare ska kunna upptäcka barn som far illa och bedöma om saken ska anmälas till socialnämnden. </a:t>
            </a:r>
          </a:p>
          <a:p>
            <a:endParaRPr lang="sv-SE" sz="1100" dirty="0"/>
          </a:p>
          <a:p>
            <a:r>
              <a:rPr lang="sv-SE" sz="1100" b="1" dirty="0"/>
              <a:t>Barnets samtycke ska inhämtas om barnet bedöms kunna ta ställning till saken</a:t>
            </a:r>
          </a:p>
          <a:p>
            <a:r>
              <a:rPr lang="sv-SE" sz="1100" dirty="0"/>
              <a:t>För mindre barn behöver samtycke inte inhämtas, men i takt med barns stigande ålder och mognad ska barn omfattas av samma regler som gäller för vuxna patienter. Bedömningen av barns och ungdomars mognadsgrad kan hanteras på motsvarande sätt som är brukligt inom hälso- och sjukvården. En individuell mognadsbedömning ger svar på frågan om barnet har förmåga att tillgodogöra sig relevant information och överblicka konsekvenserna av sitt beslut. Olika mognadsgrad kan dock krävas för olika beslut. Frågans art och komplexitet samt beslutets konsekvenser måste också vara styrande för bedömningen av om barnet ska ha en självbestämmanderätt.  </a:t>
            </a:r>
          </a:p>
          <a:p>
            <a:endParaRPr lang="sv-SE" sz="1100" dirty="0"/>
          </a:p>
          <a:p>
            <a:r>
              <a:rPr lang="sv-SE" sz="1100" dirty="0"/>
              <a:t>I takt med underårigas stigande ålder och mognad måste vårdgivaren generellt ta allt större hänsyn till deras önskemål och vilja, till exempel när det gäller om personuppgifter ska vara tillgängliga för andra vårdgivare. Det innebär t.ex. att barn som bedöms själva kunna förstå vad sammanhållen journalföring är och innebörden av olika alternativ ska ges rätt att själv besluta i dessa frågor. Ett barn som uppnått en sådan mognadsgrad ska då själv få ta ställning såväl till medverkan i sammanhållen journalföring som till frågan om samtycke för åtkomst till uppgifter hos andra vårdgivare. </a:t>
            </a:r>
          </a:p>
          <a:p>
            <a:endParaRPr lang="sv-SE" sz="1100" dirty="0"/>
          </a:p>
        </p:txBody>
      </p:sp>
    </p:spTree>
    <p:extLst>
      <p:ext uri="{BB962C8B-B14F-4D97-AF65-F5344CB8AC3E}">
        <p14:creationId xmlns:p14="http://schemas.microsoft.com/office/powerpoint/2010/main" val="1045113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6</a:t>
            </a:fld>
            <a:endParaRPr lang="sv-SE">
              <a:solidFill>
                <a:prstClr val="black"/>
              </a:solidFill>
            </a:endParaRPr>
          </a:p>
        </p:txBody>
      </p:sp>
    </p:spTree>
    <p:extLst>
      <p:ext uri="{BB962C8B-B14F-4D97-AF65-F5344CB8AC3E}">
        <p14:creationId xmlns:p14="http://schemas.microsoft.com/office/powerpoint/2010/main" val="204333532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749676"/>
            <a:ext cx="6480720" cy="5040560"/>
          </a:xfrm>
        </p:spPr>
        <p:txBody>
          <a:bodyPr/>
          <a:lstStyle/>
          <a:p>
            <a:r>
              <a:rPr lang="sv-SE" sz="1100" dirty="0"/>
              <a:t>Om det föreligger fara för patientens liv eller allvarlig risk för dennes hälsa och det p.g.a. patientens tillstånd inte går att få ett samtycke, får vårdgivaren ta del av uppgifter i system för sammanhållen journalföring (exempelvis NPÖ) om uppgifterna kan antas ha betydelse för den vård som patienten oundgängligen behöver. Det ska alltså vara fråga om mera akuta nödsituationer. </a:t>
            </a:r>
          </a:p>
          <a:p>
            <a:endParaRPr lang="sv-SE" sz="1100" dirty="0"/>
          </a:p>
          <a:p>
            <a:r>
              <a:rPr lang="sv-SE" sz="1100" b="1" dirty="0"/>
              <a:t>Åtkomst till patientens uppgifter ska ske i två steg</a:t>
            </a:r>
          </a:p>
          <a:p>
            <a:r>
              <a:rPr lang="sv-SE" sz="1100" dirty="0"/>
              <a:t>I dessa situationer ska åtkomsten till patientens uppgifter ske i två steg. Först får vårdgivaren ta del av uppgift om vilken eller vilka andra vårdgivare som har gjort uppgifter om patienten tillgängliga. Om vårdgivaren med ledning av det bedömer att uppgifterna kan antas ha betydelse för den vård som patienten oundgängligen behöver, får vårdgivaren behandla de ospärrade uppgifterna.</a:t>
            </a:r>
          </a:p>
          <a:p>
            <a:endParaRPr lang="sv-SE" sz="1100" dirty="0"/>
          </a:p>
          <a:p>
            <a:r>
              <a:rPr lang="sv-SE" sz="1100" b="1" dirty="0"/>
              <a:t>Om patienten motsatt sig sammanhållen journalföring kan spärren inte forceras av akuten</a:t>
            </a:r>
          </a:p>
          <a:p>
            <a:r>
              <a:rPr lang="sv-SE" sz="1100" dirty="0"/>
              <a:t>Frågan ovan avser en situation där andra vårdgivare gjort uppgifter om patienten tillgängliga i systemet för sammanhållen journalföring. Om patienten däremot motsatt sig medverkan i sammanhållen journalföring och uppgifterna därmed är spärrade kan personalen på akuten inte forcera denna spärr för att ta reda på eventuella allergier. </a:t>
            </a:r>
          </a:p>
          <a:p>
            <a:endParaRPr lang="sv-SE" sz="1100" dirty="0"/>
          </a:p>
          <a:p>
            <a:r>
              <a:rPr lang="sv-SE" sz="1100" dirty="0"/>
              <a:t>Om det finns spärrade uppgifter om en patient och det föreligger fara för dennes liv eller allvarlig risk för dennes hälsa och patienten saknar möjlighet att själv häva spärren, får vårdgivaren ta del av uppgift om vilken eller vilka vårdgivare som har spärrat uppgifterna. Om vårdgivaren med ledning av det bedömer att de spärrade uppgifterna kan antas ha betydelse för den vård som patienten oundgängligen behöver, får vårdgivaren begära hos den vårdgivare som har spärrat  uppgifterna att denne häver spärren.</a:t>
            </a:r>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60</a:t>
            </a:fld>
            <a:endParaRPr lang="sv-SE" dirty="0"/>
          </a:p>
        </p:txBody>
      </p:sp>
    </p:spTree>
    <p:extLst>
      <p:ext uri="{BB962C8B-B14F-4D97-AF65-F5344CB8AC3E}">
        <p14:creationId xmlns:p14="http://schemas.microsoft.com/office/powerpoint/2010/main" val="275632912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717414"/>
            <a:ext cx="6624736" cy="5144830"/>
          </a:xfrm>
        </p:spPr>
        <p:txBody>
          <a:bodyPr/>
          <a:lstStyle/>
          <a:p>
            <a:r>
              <a:rPr lang="sv-SE" sz="1100" b="1" dirty="0"/>
              <a:t>Remisshantering över vårdgivargränser</a:t>
            </a:r>
          </a:p>
          <a:p>
            <a:r>
              <a:rPr lang="sv-SE" sz="1100" dirty="0"/>
              <a:t>Får personal hos remissmottagande vårdgivare genom direktåtkomst ta del av remitterande vårdgivares journalanteckningar för att kunna bedöma och besvara en remiss? </a:t>
            </a:r>
          </a:p>
          <a:p>
            <a:endParaRPr lang="sv-SE" sz="1100" dirty="0"/>
          </a:p>
          <a:p>
            <a:r>
              <a:rPr lang="sv-SE" sz="1100" dirty="0"/>
              <a:t>Det handlar bl.a. om att följa reglerna om </a:t>
            </a:r>
            <a:r>
              <a:rPr lang="sv-SE" sz="1100" b="1" dirty="0"/>
              <a:t>sammanhållen journalföring</a:t>
            </a:r>
            <a:r>
              <a:rPr lang="sv-SE" sz="1100" dirty="0"/>
              <a:t>. För att remissmottagande vårdgivare som sådan ska få ta del av patientuppgifter hos andra vårdgivare genom direktåtkomst krävs att </a:t>
            </a:r>
          </a:p>
          <a:p>
            <a:pPr marL="228600" indent="-228600">
              <a:buAutoNum type="arabicPeriod"/>
            </a:pPr>
            <a:r>
              <a:rPr lang="sv-SE" sz="1100" dirty="0"/>
              <a:t>uppgifterna rör en patient som vårdgivaren har en aktuell patientrelation med,</a:t>
            </a:r>
          </a:p>
          <a:p>
            <a:pPr marL="228600" indent="-228600">
              <a:buAutoNum type="arabicPeriod"/>
            </a:pPr>
            <a:r>
              <a:rPr lang="sv-SE" sz="1100" dirty="0"/>
              <a:t>uppgifterna kan antas ha betydelse för att förebygga, utreda eller behandla sjukdomar och skador hos patienten inom hälso- och sjukvården, och</a:t>
            </a:r>
          </a:p>
          <a:p>
            <a:pPr marL="228600" indent="-228600">
              <a:buAutoNum type="arabicPeriod"/>
            </a:pPr>
            <a:r>
              <a:rPr lang="sv-SE" sz="1100" dirty="0"/>
              <a:t>patienten samtycker till det.</a:t>
            </a:r>
          </a:p>
          <a:p>
            <a:pPr marL="228600" indent="-228600">
              <a:buAutoNum type="arabicPeriod"/>
            </a:pPr>
            <a:endParaRPr lang="sv-SE" sz="1100" dirty="0"/>
          </a:p>
          <a:p>
            <a:r>
              <a:rPr lang="sv-SE" sz="1100" dirty="0"/>
              <a:t>Kravet på att vårdgivaren ska ha en aktuell patientrelation är uppfyllt redan genom att en remiss avseende patienten inkommer till vårdgivaren.  Kravet i punkten 2 blir uppfyllt eftersom det är fråga om vård och behandling av en patient och genom att endast relevanta uppgifter används. </a:t>
            </a:r>
          </a:p>
          <a:p>
            <a:endParaRPr lang="sv-SE" sz="1100" dirty="0"/>
          </a:p>
          <a:p>
            <a:r>
              <a:rPr lang="sv-SE" sz="1100" b="1" dirty="0"/>
              <a:t>Samtycket behövs för direktåtkomsten</a:t>
            </a:r>
          </a:p>
          <a:p>
            <a:r>
              <a:rPr lang="sv-SE" sz="1100" dirty="0"/>
              <a:t>När det gäller samtycke har det traditionellt sett förutsatts att en patient som blir remitterad också har samtyckt till remitteringen och till det informationsutbyte som behövs för hanteringen av remissen ,t.ex. att remitterande läkare bifogar journalkopior med remissen. I detta fall handlar det dock om att remissmottagaren själv går in i remitterande vårdgivares journalanteckningar. För denna direktåtkomst krävs ett särskilt samtycke av patienten. Det är uppfyllt antingen genom att patienten, när denne besöker remissmottagande vårdgivare, lämnar sitt samtycke till direktåtkomsten eller genom att patienten redan hos remitterande vårdgivare lämnar samtycke för remissmottagande vårdgivares räkning. Om det av remissen framgår att patienten lämnat ett sådant samtycke i förväg är det alltså möjligt för personal  hos remissmottagande vårdgivare att börja hantera remissen och ta del av remitterande vårdgivares journalanteckningar redan när remissen inkommer.</a:t>
            </a:r>
          </a:p>
          <a:p>
            <a:endParaRPr lang="sv-SE" sz="1100" dirty="0"/>
          </a:p>
          <a:p>
            <a:r>
              <a:rPr lang="sv-SE" sz="1100" baseline="0" dirty="0"/>
              <a:t>Den personal som ska hantera remissen </a:t>
            </a:r>
            <a:r>
              <a:rPr lang="sv-SE" sz="1100" dirty="0"/>
              <a:t>deltar i vården av patienten och har ansvar för att patienten blir omhändertagen och att remissen blir besvarad enligt de rutiner som finns för detta. När det gäller remisser ska Socialstyrelsens föreskrifter (SOSFS 2004:11) om ansvar för remisser för patienter inom hälso- och sjukvård, tandvården m.m. följas.</a:t>
            </a:r>
          </a:p>
          <a:p>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61</a:t>
            </a:fld>
            <a:endParaRPr lang="sv-SE" dirty="0">
              <a:solidFill>
                <a:prstClr val="black"/>
              </a:solidFill>
            </a:endParaRPr>
          </a:p>
        </p:txBody>
      </p:sp>
    </p:spTree>
    <p:extLst>
      <p:ext uri="{BB962C8B-B14F-4D97-AF65-F5344CB8AC3E}">
        <p14:creationId xmlns:p14="http://schemas.microsoft.com/office/powerpoint/2010/main" val="275632912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717414"/>
            <a:ext cx="6480720" cy="5000813"/>
          </a:xfrm>
        </p:spPr>
        <p:txBody>
          <a:bodyPr/>
          <a:lstStyle/>
          <a:p>
            <a:r>
              <a:rPr lang="sv-SE" sz="1100" dirty="0"/>
              <a:t>Frågan handlar om personal hos remissmottagande vårdgivare genom direktåtkomst får ta del av remitterande vårdgivares journalanteckningar för att kunna bedöma och besvara remissen. Det handlar bl.a. om att följa reglerna om sammanhållen journalföring. </a:t>
            </a:r>
          </a:p>
          <a:p>
            <a:endParaRPr lang="sv-SE" sz="1100" dirty="0"/>
          </a:p>
          <a:p>
            <a:r>
              <a:rPr lang="sv-SE" sz="1100" b="1" dirty="0"/>
              <a:t>Samtycke krävs – men det kan inhämtas i förväg</a:t>
            </a:r>
          </a:p>
          <a:p>
            <a:r>
              <a:rPr lang="sv-SE" sz="1100" dirty="0"/>
              <a:t>En förutsättning för åtkomsten är att patienten har lämnat sitt samtycke. Däremot är det vårdgivaren som sådan som ska ha patientens samtycke, inte de enskilda yrkesutövarna.  </a:t>
            </a:r>
          </a:p>
          <a:p>
            <a:endParaRPr lang="sv-SE" sz="1100" dirty="0"/>
          </a:p>
          <a:p>
            <a:r>
              <a:rPr lang="sv-SE" sz="1100" dirty="0"/>
              <a:t>Ett sådant samtycke kan lämnas på många olika sätt och vid flera olika typer av situationer. Samtycket kan exempelvis lämnas inför en kontakt med en vårdgivare, d.v.s. på förhand, eller i den stund patienten har fysisk eller elektronisk kontakt med vårdgivaren och dess personal. </a:t>
            </a:r>
          </a:p>
          <a:p>
            <a:endParaRPr lang="sv-SE" sz="1100" dirty="0"/>
          </a:p>
          <a:p>
            <a:r>
              <a:rPr lang="sv-SE" sz="1100" dirty="0"/>
              <a:t>I samband med att en patient remitteras till en annan vårdgivare kan det vara smidigt att inhämta patientens samtycke till att remissmottagaren får ta del av vårdgivarens uppgifter om patienten redan då remissen skrivs. Samtycket följer då med remissen och den som tar emot remissen kan förbereda sig för att ta emot patienten genom att ta del av de uppgifter som finns. Om det av remissen, eller på annat sätt, framgår att patienten lämnat ett sådant samtycke i förväg är det alltså möjligt för personal  hos remissmottagande vårdgivare att börja hantera remissen och ta del av remitterande vårdgivares journalanteckningar redan när remissen inkommer.</a:t>
            </a:r>
          </a:p>
          <a:p>
            <a:endParaRPr lang="sv-SE" sz="1100" dirty="0"/>
          </a:p>
          <a:p>
            <a:r>
              <a:rPr lang="sv-SE" sz="1100" dirty="0"/>
              <a:t>Den personal som ska hantera remissen deltar i vården av patienten och har ansvar för att patienten blir omhändertagen och att remissen blir besvarad enligt de rutiner som finns för detta. När det gäller remisser ska Socialstyrelsens föreskrifter (SOSFS 2004:11) om ansvar för remisser för patienter inom hälso- och sjukvård, tandvården m.m. följas.</a:t>
            </a:r>
          </a:p>
          <a:p>
            <a:endParaRPr lang="sv-SE" dirty="0"/>
          </a:p>
          <a:p>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62</a:t>
            </a:fld>
            <a:endParaRPr lang="sv-SE">
              <a:solidFill>
                <a:prstClr val="black"/>
              </a:solidFill>
            </a:endParaRPr>
          </a:p>
        </p:txBody>
      </p:sp>
    </p:spTree>
    <p:extLst>
      <p:ext uri="{BB962C8B-B14F-4D97-AF65-F5344CB8AC3E}">
        <p14:creationId xmlns:p14="http://schemas.microsoft.com/office/powerpoint/2010/main" val="104511311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C0CEA15-2737-4F63-964C-2B51FD440E52}" type="slidenum">
              <a:rPr lang="sv-SE" smtClean="0"/>
              <a:t>63</a:t>
            </a:fld>
            <a:endParaRPr lang="sv-SE"/>
          </a:p>
        </p:txBody>
      </p:sp>
    </p:spTree>
    <p:extLst>
      <p:ext uri="{BB962C8B-B14F-4D97-AF65-F5344CB8AC3E}">
        <p14:creationId xmlns:p14="http://schemas.microsoft.com/office/powerpoint/2010/main" val="177904708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anteckningar 2"/>
          <p:cNvSpPr>
            <a:spLocks noGrp="1"/>
          </p:cNvSpPr>
          <p:nvPr>
            <p:ph type="body" idx="1"/>
          </p:nvPr>
        </p:nvSpPr>
        <p:spPr>
          <a:xfrm>
            <a:off x="84882" y="4717414"/>
            <a:ext cx="6624736" cy="5144830"/>
          </a:xfrm>
        </p:spPr>
        <p:txBody>
          <a:bodyPr/>
          <a:lstStyle/>
          <a:p>
            <a:r>
              <a:rPr lang="sv-SE" sz="1100" b="1" dirty="0"/>
              <a:t>Dokumentation för flera syften</a:t>
            </a:r>
          </a:p>
          <a:p>
            <a:r>
              <a:rPr lang="sv-SE" sz="1100" dirty="0"/>
              <a:t>Enligt grundläggande bestämmelser ska dokumentationen i socialtjänsten utvisa beslut och åtgärder som vidtas i ärendet samt faktiska omständigheter och händelser av betydelse (11 kap. 5 § socialtjänstlagen och 21 a § lagen om stöd och service till vissa funktionshindrade). Dokumentationen i socialtjänsten ska tillgodose flera syften, bland annat behovet av rättssäkerhet för enskilda. För de som arbetar i socialtjänsten är dokumentationen ett viktigt arbetsinstrument bl.a. för den individuella planeringen, för handläggning av ärenden, för genomförandet och för uppföljning av handläggning och genomförandet av insatserna. När det gäller dokumentation vid genomförande av insatser är det därför viktigt att dokumentera händelser som har betydelse för genomförandet. Det ska gå att följa vad som faktiskt görs och hur situationen utvecklas för den enskilde. Vilka uppgifter det rör sig om är beroende av vilken insats det gäller och omständigheterna i det enskilda fallet.</a:t>
            </a:r>
          </a:p>
          <a:p>
            <a:endParaRPr lang="sv-SE" sz="1100" dirty="0"/>
          </a:p>
          <a:p>
            <a:r>
              <a:rPr lang="sv-SE" sz="1100" b="1" dirty="0"/>
              <a:t>Genomförandeplan </a:t>
            </a:r>
          </a:p>
          <a:p>
            <a:r>
              <a:rPr lang="sv-SE" sz="1100" dirty="0"/>
              <a:t>I Socialstyrelsens föreskrifter och allmänna råd (SOSFS 2006:5) om dokumentation vid handläggning av ärenden och genomförande av insatser enligt </a:t>
            </a:r>
            <a:r>
              <a:rPr lang="sv-SE" sz="1100" dirty="0" err="1"/>
              <a:t>SoL</a:t>
            </a:r>
            <a:r>
              <a:rPr lang="sv-SE" sz="1100" dirty="0"/>
              <a:t>, LVU, LVM och LSS preciseras vad dokumentationen i socialtjänsten bör innehålla. Av de allmänna råden till 6 kap. 1 § följer bland annat att det i en genomförandeplan bör dokumenteras hur en beslutad insats praktiskt ska genomföras.  Av planen bör bl.a. framgå vilka insatser eller delar av insatser som ingår, hur insatser ska genomföras och vilka mål som gäller. Genom planen tydliggörs både för den enskilde och för personalen vad som ska göras, vem som ska göra vad, när och hur.</a:t>
            </a:r>
          </a:p>
          <a:p>
            <a:endParaRPr lang="sv-SE" sz="1100" dirty="0"/>
          </a:p>
          <a:p>
            <a:r>
              <a:rPr lang="sv-SE" sz="1100" b="1" dirty="0"/>
              <a:t>Personakt och journal hos den som genomför insatsen</a:t>
            </a:r>
          </a:p>
          <a:p>
            <a:r>
              <a:rPr lang="sv-SE" sz="1100" dirty="0"/>
              <a:t>I 6 kap. 2 § SOSFS 2006:5 anges att genomförandet av ett beslut om en insats ska dokumenteras fortlöpande.  Av de allmänna råden framgår att dokumentationen bör hållas samman i en personakt.</a:t>
            </a:r>
          </a:p>
          <a:p>
            <a:endParaRPr lang="sv-SE" sz="1100" dirty="0"/>
          </a:p>
          <a:p>
            <a:r>
              <a:rPr lang="sv-SE" sz="1100" dirty="0"/>
              <a:t>Vidare framgår att dokumentationen bör föras i en journal i den verksamhet som genomför insatsen. Av journalen bör det bl.a. framgå när insatsen eller olika delar av insatsen har påbörjats och när insatsen har avslutats och av vilka skäl. Även uppgifter om omständigheter som medfört att insatsen inte har kunnat genomföras som planerat bör framgå. Vidare bör journalen utvisa när genomförandeplanen har upprättats, följts upp och reviderats, Dokumentationen bör också kunna svara på vad som har uppnåtts i förhållande till de uppsatta målen för insatsen och om den enskildes behov har förändrats.  Ytterligare allmänna råd om dokumentationens innehåll finns i SOSFS 2006:5.</a:t>
            </a:r>
          </a:p>
          <a:p>
            <a:endParaRPr lang="sv-SE" sz="1100" dirty="0"/>
          </a:p>
          <a:p>
            <a:endParaRPr lang="sv-SE" sz="1100" dirty="0"/>
          </a:p>
          <a:p>
            <a:endParaRPr lang="sv-SE" dirty="0">
              <a:effectLst/>
            </a:endParaRPr>
          </a:p>
          <a:p>
            <a:endParaRPr lang="sv-SE" dirty="0"/>
          </a:p>
        </p:txBody>
      </p:sp>
      <p:sp>
        <p:nvSpPr>
          <p:cNvPr id="2" name="Platshållare för bildobjekt 1"/>
          <p:cNvSpPr>
            <a:spLocks noGrp="1" noRot="1" noChangeAspect="1"/>
          </p:cNvSpPr>
          <p:nvPr>
            <p:ph type="sldImg"/>
          </p:nvPr>
        </p:nvSpPr>
        <p:spPr/>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64</a:t>
            </a:fld>
            <a:endParaRPr lang="sv-SE" dirty="0">
              <a:solidFill>
                <a:prstClr val="black"/>
              </a:solidFill>
            </a:endParaRPr>
          </a:p>
        </p:txBody>
      </p:sp>
    </p:spTree>
    <p:extLst>
      <p:ext uri="{BB962C8B-B14F-4D97-AF65-F5344CB8AC3E}">
        <p14:creationId xmlns:p14="http://schemas.microsoft.com/office/powerpoint/2010/main" val="275632912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228898" y="4717414"/>
            <a:ext cx="6336704" cy="5000813"/>
          </a:xfrm>
        </p:spPr>
        <p:txBody>
          <a:bodyPr/>
          <a:lstStyle/>
          <a:p>
            <a:pPr hangingPunct="0"/>
            <a:r>
              <a:rPr lang="sv-SE" sz="1100" dirty="0"/>
              <a:t>Genomförandet av ett beslut om en insats ska dokumenteras fortlöpande. Om en beslutad insats genomförs av den beslutande nämnden, bör dokumentationen som rör handläggningen av ärendet och genomförandet av insatsen hållas samman i en och samma personakt. Om en beslutad insats däremot genomförs i privat verksamhet bör dokumentationen under genomförandet hållas samman i en personakt hos den utförare som genomför insatsen. (11 kap. socialtjänstlagen och 6 kap. SOSFS 2006:5).</a:t>
            </a:r>
          </a:p>
          <a:p>
            <a:pPr hangingPunct="0"/>
            <a:endParaRPr lang="sv-SE" sz="1100" dirty="0"/>
          </a:p>
          <a:p>
            <a:pPr hangingPunct="0"/>
            <a:r>
              <a:rPr lang="sv-SE" sz="1100" dirty="0"/>
              <a:t>Om olika utförare (t.ex. olika privata aktörer som bedriver socialtjänst) deltar i genomförandet av beslutade insatser i socialtjänsten ska respektive utförare således ansvara för sin egen dokumentation och hålla den separerad från övriga utförares.</a:t>
            </a:r>
          </a:p>
          <a:p>
            <a:pPr hangingPunct="0"/>
            <a:endParaRPr lang="sv-SE" sz="1100"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65</a:t>
            </a:fld>
            <a:endParaRPr lang="sv-SE"/>
          </a:p>
        </p:txBody>
      </p:sp>
    </p:spTree>
    <p:extLst>
      <p:ext uri="{BB962C8B-B14F-4D97-AF65-F5344CB8AC3E}">
        <p14:creationId xmlns:p14="http://schemas.microsoft.com/office/powerpoint/2010/main" val="275632912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anteckningar 2"/>
          <p:cNvSpPr>
            <a:spLocks noGrp="1"/>
          </p:cNvSpPr>
          <p:nvPr>
            <p:ph type="body" idx="1"/>
          </p:nvPr>
        </p:nvSpPr>
        <p:spPr>
          <a:xfrm>
            <a:off x="228898" y="4717415"/>
            <a:ext cx="6264696" cy="4469130"/>
          </a:xfrm>
        </p:spPr>
        <p:txBody>
          <a:bodyPr/>
          <a:lstStyle/>
          <a:p>
            <a:r>
              <a:rPr lang="sv-SE" sz="1100" b="1" dirty="0"/>
              <a:t>Krav på dokumentation – oavsett individens inställning </a:t>
            </a:r>
          </a:p>
          <a:p>
            <a:r>
              <a:rPr lang="sv-SE" sz="1100" dirty="0"/>
              <a:t>I socialtjänsten finns krav på att handläggning av ärenden som rör enskilda samt genomförande av beslut om stödinsatser, vård och behandling ska dokumenteras (11 kap. 5 § socialtjänstlagen och 21 a § lagen om stöd och service till vissa funktionshindrade). En individ kan inte motsätta sig att dokumentation görs eller att personuppgifter hanteras, vare sig det görs manuellt på papper eller elektroniskt. </a:t>
            </a:r>
          </a:p>
          <a:p>
            <a:endParaRPr lang="sv-SE" sz="1100" dirty="0"/>
          </a:p>
          <a:p>
            <a:r>
              <a:rPr lang="sv-SE" sz="1100" dirty="0"/>
              <a:t>Individen kan inte heller bestämma i frågor som rör vem inom socialtjänsten som ska dokumentera. Det är ytterst den som bedriver socialtjänst som har att avgöra formerna för dokumentationen, självklart med beaktande av de krav som finns i lagstiftning och Socialstyrelsens föreskrifter på området.</a:t>
            </a:r>
          </a:p>
          <a:p>
            <a:endParaRPr lang="sv-SE" sz="1100" dirty="0"/>
          </a:p>
          <a:p>
            <a:r>
              <a:rPr lang="sv-SE" sz="1100" b="1" dirty="0"/>
              <a:t>Individens rätt till självbestämmande och integritet</a:t>
            </a:r>
          </a:p>
          <a:p>
            <a:r>
              <a:rPr lang="sv-SE" sz="1100" dirty="0"/>
              <a:t>Vid informationshantering i socialtjänsten ska individens rätt till självbestämmande och personlig integritet beaktas. Vid dokumentation innebär det exempelvis att uppgifter om individen ska vara korrekta och relevanta i förhållande till syftet med dokumentationen. Dokumenterade uppgifter om individen ska också hanteras och förvaras så att obehöriga inte kan komma åt dem.  Individen bör också hållas underrättad om de journalanteckningar och andra anteckningar som förs om honom eller  henne. Om individen anser att en uppgift är oriktig ska det antecknas.</a:t>
            </a:r>
          </a:p>
          <a:p>
            <a:endParaRPr lang="sv-SE" sz="1100" dirty="0"/>
          </a:p>
          <a:p>
            <a:endParaRPr lang="sv-SE" sz="1100" dirty="0"/>
          </a:p>
          <a:p>
            <a:endParaRPr lang="sv-SE" sz="1100" dirty="0"/>
          </a:p>
          <a:p>
            <a:endParaRPr lang="sv-SE" sz="1100" dirty="0"/>
          </a:p>
          <a:p>
            <a:endParaRPr lang="sv-SE" sz="1100" dirty="0"/>
          </a:p>
          <a:p>
            <a:endParaRPr lang="sv-SE" sz="1100" dirty="0"/>
          </a:p>
          <a:p>
            <a:endParaRPr lang="sv-SE" dirty="0">
              <a:effectLst/>
            </a:endParaRPr>
          </a:p>
          <a:p>
            <a:endParaRPr lang="sv-SE" dirty="0"/>
          </a:p>
        </p:txBody>
      </p:sp>
      <p:sp>
        <p:nvSpPr>
          <p:cNvPr id="2" name="Platshållare för bildobjekt 1"/>
          <p:cNvSpPr>
            <a:spLocks noGrp="1" noRot="1" noChangeAspect="1"/>
          </p:cNvSpPr>
          <p:nvPr>
            <p:ph type="sldImg"/>
          </p:nvPr>
        </p:nvSpPr>
        <p:spPr/>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66</a:t>
            </a:fld>
            <a:endParaRPr lang="sv-SE" dirty="0">
              <a:solidFill>
                <a:prstClr val="black"/>
              </a:solidFill>
            </a:endParaRPr>
          </a:p>
        </p:txBody>
      </p:sp>
    </p:spTree>
    <p:extLst>
      <p:ext uri="{BB962C8B-B14F-4D97-AF65-F5344CB8AC3E}">
        <p14:creationId xmlns:p14="http://schemas.microsoft.com/office/powerpoint/2010/main" val="275632912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717414"/>
            <a:ext cx="6480720" cy="5144830"/>
          </a:xfrm>
        </p:spPr>
        <p:txBody>
          <a:bodyPr/>
          <a:lstStyle/>
          <a:p>
            <a:r>
              <a:rPr lang="sv-SE" sz="1100" dirty="0"/>
              <a:t>Inom hälso- och sjukvården kan det ibland gälla sekretess gentemot patienten själv om det (med hänsyn till ändamålet med vården eller behandlingen) är av synnerlig vikt att uppgiften inte lämnas till honom eller henne. Men i socialtjänsten gäller inte sekretess till skydd för den enskilde i förhållande till den enskilde själv.  </a:t>
            </a:r>
          </a:p>
          <a:p>
            <a:endParaRPr lang="sv-SE" sz="1100" dirty="0"/>
          </a:p>
          <a:p>
            <a:r>
              <a:rPr lang="sv-SE" sz="1100" b="1" dirty="0"/>
              <a:t>Sekretess i förmån för andra än den enskilde själv</a:t>
            </a:r>
          </a:p>
          <a:p>
            <a:r>
              <a:rPr lang="sv-SE" sz="1100" dirty="0"/>
              <a:t>Sekretess kan dock gälla till förmån för någon annan än den enskilde som är primärt berörd, t.ex. om det bland uppgifterna om den enskilde även finns information om någon annan person. För socialtjänstens del gäller sekretess för uppgifter i en anmälan i förhållande till den som anmälan avser, men endast om det kan antas att fara uppkommer för att den som har lämnat uppgiften eller någon närstående till denne utsätts för våld eller lider annat allvarligt men om uppgiften röjs. </a:t>
            </a:r>
          </a:p>
          <a:p>
            <a:endParaRPr lang="sv-SE" sz="1100" dirty="0"/>
          </a:p>
          <a:p>
            <a:r>
              <a:rPr lang="sv-SE" sz="1100" dirty="0"/>
              <a:t>Frånsett sådana uppgifter som kan omfattas av sekretess enligt ovan har den enskilde rätt att få ta del av alla uppgifter som finns om honom eller henne i socialtjänstens dokumentation.</a:t>
            </a:r>
          </a:p>
          <a:p>
            <a:r>
              <a:rPr lang="sv-SE" sz="1100" dirty="0"/>
              <a:t> </a:t>
            </a:r>
          </a:p>
          <a:p>
            <a:r>
              <a:rPr lang="sv-SE" sz="1100" b="1" dirty="0"/>
              <a:t>Privat verksamhet i socialtjänsten</a:t>
            </a:r>
          </a:p>
          <a:p>
            <a:r>
              <a:rPr lang="sv-SE" sz="1100" dirty="0"/>
              <a:t>För enskild verksamhet inom socialtjänsten, som inte omfattas av offentlighets- och sekretesslagen, finns särskilda bestämmelser i 7 kap. 4 § socialtjänstlagen och i 23 c § i lag om stöd och service till vissa funktionshindrade (LSS) om att den enskilde ska få del av uppgifter rörande sig själv. Om den enskilde begär att få del av uppgifter i sin egen personakt i en enskild verksamhet ska en handling i personakten så snart som möjligt tillhandahållas den enskilde om inte annat följer av bestämmelserna om tystnadsplikt i 15 kap 1 § socialtjänstlagen eller 29 § LSS. </a:t>
            </a:r>
          </a:p>
          <a:p>
            <a:endParaRPr lang="sv-SE" sz="1100" dirty="0"/>
          </a:p>
          <a:p>
            <a:r>
              <a:rPr lang="sv-SE" sz="1100" dirty="0"/>
              <a:t> </a:t>
            </a:r>
          </a:p>
        </p:txBody>
      </p:sp>
      <p:sp>
        <p:nvSpPr>
          <p:cNvPr id="4" name="Platshållare för bildnummer 3"/>
          <p:cNvSpPr>
            <a:spLocks noGrp="1"/>
          </p:cNvSpPr>
          <p:nvPr>
            <p:ph type="sldNum" sz="quarter" idx="5"/>
          </p:nvPr>
        </p:nvSpPr>
        <p:spPr>
          <a:xfrm>
            <a:off x="3848645" y="9433106"/>
            <a:ext cx="2944283" cy="496570"/>
          </a:xfrm>
        </p:spPr>
        <p:txBody>
          <a:bodyPr/>
          <a:lstStyle/>
          <a:p>
            <a:fld id="{EC0CEA15-2737-4F63-964C-2B51FD440E52}" type="slidenum">
              <a:rPr lang="sv-SE" smtClean="0">
                <a:solidFill>
                  <a:prstClr val="black"/>
                </a:solidFill>
              </a:rPr>
              <a:pPr/>
              <a:t>67</a:t>
            </a:fld>
            <a:endParaRPr lang="sv-SE" dirty="0">
              <a:solidFill>
                <a:prstClr val="black"/>
              </a:solidFill>
            </a:endParaRPr>
          </a:p>
        </p:txBody>
      </p:sp>
    </p:spTree>
    <p:extLst>
      <p:ext uri="{BB962C8B-B14F-4D97-AF65-F5344CB8AC3E}">
        <p14:creationId xmlns:p14="http://schemas.microsoft.com/office/powerpoint/2010/main" val="275632912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228898" y="4677668"/>
            <a:ext cx="6408712" cy="5112568"/>
          </a:xfrm>
        </p:spPr>
        <p:txBody>
          <a:bodyPr/>
          <a:lstStyle/>
          <a:p>
            <a:r>
              <a:rPr lang="sv-SE" sz="1100" b="1" dirty="0"/>
              <a:t>Ingen rättighet för den enskilde, men en möjlighet för socialtjänsten</a:t>
            </a:r>
          </a:p>
          <a:p>
            <a:r>
              <a:rPr lang="sv-SE" sz="1100" dirty="0"/>
              <a:t>Den enskilde har ingen rätt att kräva att information lämnas ut genom direktåtkomst eller på annat sätt elektroniskt (utlämnande på medium för automatiserad behandling). Den som bedriver socialtjänst har dock själv en möjlighet att erbjuda sådana typer av utlämnanden. </a:t>
            </a:r>
          </a:p>
          <a:p>
            <a:endParaRPr lang="sv-SE" sz="1100" dirty="0"/>
          </a:p>
          <a:p>
            <a:r>
              <a:rPr lang="sv-SE" sz="1100" b="1" dirty="0"/>
              <a:t>Utlämnande på medium för automatiserad behandling och genom direktåtkomst</a:t>
            </a:r>
          </a:p>
          <a:p>
            <a:r>
              <a:rPr lang="sv-SE" sz="1100" dirty="0"/>
              <a:t>Uppgifter som får lämnas ut till den enskilde kan lämnas ut på olika sätt elektroniskt. Det kan exempelvis handla om utlämnande på cd, usb eller genom en säker elektronisk överföring av information. För socialtjänstens del kan utlämnande även ske genom direktåtkomst, t.ex. att den enskilde loggar in på socialtjänstens hemsida för att ta del av uppgifter om sig själv. </a:t>
            </a:r>
          </a:p>
          <a:p>
            <a:endParaRPr lang="sv-SE" sz="1100" dirty="0"/>
          </a:p>
          <a:p>
            <a:r>
              <a:rPr lang="sv-SE" sz="1100" b="1" dirty="0"/>
              <a:t>Krav på säkerhetsåtgärder</a:t>
            </a:r>
          </a:p>
          <a:p>
            <a:r>
              <a:rPr lang="sv-SE" sz="1100" dirty="0"/>
              <a:t>Den som lämnar ut uppgifterna måste alltid försäkra sig om att utlämnandet sker på ett sådant sätt att ingen obehörig kan ta del av dem. Det gäller oavsett om utlämnandet sker genom direktåtkomst eller på annat sätt elektroniskt. Det innebär dels att uppgifterna kan behöva skyddas (t.ex. genom kryptering) vid en eventuell överföring, dels att säkerställa endast den avsedda mottagaren kan ta del av dem. </a:t>
            </a:r>
          </a:p>
          <a:p>
            <a:endParaRPr lang="sv-SE" sz="1100" dirty="0"/>
          </a:p>
          <a:p>
            <a:r>
              <a:rPr lang="sv-SE" sz="1100" dirty="0"/>
              <a:t>Om socialtjänsten erbjuder enskilda att logga in på en hemsida på Internet för att ta del av känsliga personuppgifter om hälsa eller personuppgifter som annars är integritetskänsliga måste den enskildes identitet säkerställas genom stark autentisering, t.ex. e-legitimation eller motsvarande</a:t>
            </a:r>
            <a:r>
              <a:rPr lang="sv-SE" dirty="0"/>
              <a:t>.</a:t>
            </a:r>
          </a:p>
          <a:p>
            <a:endParaRPr lang="sv-SE" dirty="0"/>
          </a:p>
          <a:p>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68</a:t>
            </a:fld>
            <a:endParaRPr lang="sv-SE">
              <a:solidFill>
                <a:prstClr val="black"/>
              </a:solidFill>
            </a:endParaRPr>
          </a:p>
        </p:txBody>
      </p:sp>
    </p:spTree>
    <p:extLst>
      <p:ext uri="{BB962C8B-B14F-4D97-AF65-F5344CB8AC3E}">
        <p14:creationId xmlns:p14="http://schemas.microsoft.com/office/powerpoint/2010/main" val="275632912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717414"/>
            <a:ext cx="6624736" cy="4928805"/>
          </a:xfrm>
        </p:spPr>
        <p:txBody>
          <a:bodyPr/>
          <a:lstStyle/>
          <a:p>
            <a:pPr hangingPunct="0"/>
            <a:r>
              <a:rPr lang="sv-SE" sz="1100" b="1" dirty="0"/>
              <a:t>Direktåtkomst inte möjligt</a:t>
            </a:r>
          </a:p>
          <a:p>
            <a:pPr hangingPunct="0"/>
            <a:r>
              <a:rPr lang="sv-SE" sz="1100" dirty="0"/>
              <a:t>Dagens regelverk medger inte att olika utförare (fysiska eller juridiska personer som bedriver socialtjänst, t.ex. kommunala och privata utförare) har direkt tillgång till varandras dokumentation och dokumentationssystem. Direktåtkomst mellan olika verksamheter med sekretessgränser mellan sig är därmed inte möjligt i socialtjänsten. Det saknas exempelvis bestämmelser som motsvarar hälso- och sjukvårdens möjligheter att i system för sammanhållen journalföring hålla uppgifter från flera olika vårdgivare tillgängliga för varandra genom direktåtkomst. Olika privata utförare av socialtjänst kan således inte ta del av varandras uppgifter om individen genom direktåtkomst. Inte heller kan en kommunal utförare av socialtjänst få tillgång till en privat utförares dokumentation om den enskilde med direktåtkomst.</a:t>
            </a:r>
          </a:p>
          <a:p>
            <a:pPr hangingPunct="0"/>
            <a:endParaRPr lang="sv-SE" sz="1100" dirty="0"/>
          </a:p>
          <a:p>
            <a:pPr hangingPunct="0"/>
            <a:r>
              <a:rPr lang="sv-SE" sz="1100" b="1" dirty="0"/>
              <a:t>Möjliga sätt att lämna ut information mellan utförare</a:t>
            </a:r>
          </a:p>
          <a:p>
            <a:pPr hangingPunct="0"/>
            <a:r>
              <a:rPr lang="sv-SE" sz="1100" dirty="0"/>
              <a:t>Ett sätt att lösa behovet av informationsöverföring har därför under lång tid varit att, med stöd av individens samtycke, anteckna det viktigaste i en pärm eller dagbok som förvaras hos individen. Ett sådant sätt att överföra information kan fungera i vissa situationer och för vissa ändamål. Men det är samtidigt ett informationsutbyte som har betänkligheter ur såväl kvalitets- som integritetsperspektiv. Dessutom görs informationsutbytet inte på ett sätt som ger utförarna möjlighet att i förväg beakta informationen och anpassa sina insatser efter den. Informationen kommer ju nämligen utföraren till del först i mötet med den enskilde individen.</a:t>
            </a:r>
          </a:p>
          <a:p>
            <a:pPr hangingPunct="0"/>
            <a:endParaRPr lang="sv-SE" sz="1100" dirty="0"/>
          </a:p>
          <a:p>
            <a:pPr hangingPunct="0"/>
            <a:r>
              <a:rPr lang="sv-SE" sz="1100" dirty="0"/>
              <a:t>Även om direktåtkomst inte är tillåtet kan uppgifter lämnas ut på annat sätt elektroniskt mellan olika utförare inom socialtjänsten om personuppgiftsbehandlingen som sådan är tillåten samt sekretessen för uppgifterna bryts, t.ex. genom den enskildes samtycke. Ett sådant utlämnande kan t.ex. ske genom filöverföring eller på annat elektroniskt sätt. Då måste de krav på säkerhetsåtgärder som elektronisk kommunikation omgärdas av följas.</a:t>
            </a:r>
          </a:p>
          <a:p>
            <a:pPr hangingPunct="0"/>
            <a:endParaRPr lang="sv-SE" sz="1100" dirty="0"/>
          </a:p>
          <a:p>
            <a:pPr hangingPunct="0"/>
            <a:r>
              <a:rPr lang="sv-SE" sz="1100" b="1" dirty="0"/>
              <a:t>Frågan om direktåtkomst är under utredning</a:t>
            </a:r>
          </a:p>
          <a:p>
            <a:pPr hangingPunct="0"/>
            <a:r>
              <a:rPr lang="sv-SE" sz="1100" dirty="0"/>
              <a:t>Frågan om det i framtida lagstiftning bör vara möjligt att genom direktåtkomst dela information mellan olika utförare i socialtjänsten utreds för närvarande av Utredningen om rätt information i vård och omsorg. Utredningens huvudbetänkande ska överlämnas till regeringen den 30 april 2014.</a:t>
            </a:r>
          </a:p>
        </p:txBody>
      </p:sp>
      <p:sp>
        <p:nvSpPr>
          <p:cNvPr id="4" name="Platshållare för bildnummer 3"/>
          <p:cNvSpPr>
            <a:spLocks noGrp="1"/>
          </p:cNvSpPr>
          <p:nvPr>
            <p:ph type="sldNum" sz="quarter" idx="10"/>
          </p:nvPr>
        </p:nvSpPr>
        <p:spPr/>
        <p:txBody>
          <a:bodyPr/>
          <a:lstStyle/>
          <a:p>
            <a:fld id="{EC0CEA15-2737-4F63-964C-2B51FD440E52}" type="slidenum">
              <a:rPr lang="sv-SE" smtClean="0"/>
              <a:t>69</a:t>
            </a:fld>
            <a:endParaRPr lang="sv-SE"/>
          </a:p>
        </p:txBody>
      </p:sp>
    </p:spTree>
    <p:extLst>
      <p:ext uri="{BB962C8B-B14F-4D97-AF65-F5344CB8AC3E}">
        <p14:creationId xmlns:p14="http://schemas.microsoft.com/office/powerpoint/2010/main" val="2756329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300906" y="4717414"/>
            <a:ext cx="6192688" cy="5072822"/>
          </a:xfrm>
        </p:spPr>
        <p:txBody>
          <a:bodyPr/>
          <a:lstStyle/>
          <a:p>
            <a:r>
              <a:rPr lang="sv-SE" sz="1100" dirty="0"/>
              <a:t>Med patient avses ”den enskilde i kontakt med hälso- och sjukvården”. Innebörden är hämtad från förarbeten till den gamla patientjournallagen och är även den definition patientdatalagen bygger på.</a:t>
            </a:r>
          </a:p>
          <a:p>
            <a:endParaRPr lang="sv-SE" sz="1100" b="1" dirty="0"/>
          </a:p>
          <a:p>
            <a:endParaRPr lang="sv-SE" sz="1100" b="1" dirty="0"/>
          </a:p>
          <a:p>
            <a:r>
              <a:rPr lang="sv-SE" sz="1100" b="1" dirty="0"/>
              <a:t>Kontakter kan förekomma på många olika sätt</a:t>
            </a:r>
          </a:p>
          <a:p>
            <a:r>
              <a:rPr lang="sv-SE" sz="1100" dirty="0"/>
              <a:t>En patient kan vara i kontakt med hälso- och sjukvården på en mängd olika sätt. Kontakten kan exempelvis ske</a:t>
            </a:r>
          </a:p>
          <a:p>
            <a:pPr marL="171450" indent="-171450">
              <a:buFontTx/>
              <a:buChar char="-"/>
            </a:pPr>
            <a:r>
              <a:rPr lang="sv-SE" sz="1100" dirty="0"/>
              <a:t>fysiskt genom att patienten besöker en vårdgivares lokaler</a:t>
            </a:r>
          </a:p>
          <a:p>
            <a:pPr marL="171450" indent="-171450">
              <a:buFontTx/>
              <a:buChar char="-"/>
            </a:pPr>
            <a:r>
              <a:rPr lang="sv-SE" sz="1100" dirty="0"/>
              <a:t>på telefon vid kontakt med sjukvårdsrådgivningen</a:t>
            </a:r>
          </a:p>
          <a:p>
            <a:pPr marL="171450" indent="-171450">
              <a:buFontTx/>
              <a:buChar char="-"/>
            </a:pPr>
            <a:r>
              <a:rPr lang="sv-SE" sz="1100" dirty="0"/>
              <a:t>genom tjänster som t.ex. Mina vårdkontakter där patienter kan möta hälso- och sjukvården på internet</a:t>
            </a:r>
          </a:p>
          <a:p>
            <a:pPr marL="171450" indent="-171450">
              <a:buFontTx/>
              <a:buChar char="-"/>
            </a:pPr>
            <a:r>
              <a:rPr lang="sv-SE" sz="1100" dirty="0"/>
              <a:t>när patienter möter hälso- och sjukvården över videolänk, t.ex. i samband med rehabilitering</a:t>
            </a:r>
          </a:p>
          <a:p>
            <a:pPr marL="171450" indent="-171450">
              <a:buFontTx/>
              <a:buChar char="-"/>
            </a:pPr>
            <a:r>
              <a:rPr lang="sv-SE" sz="1100" dirty="0"/>
              <a:t>när en remiss avseende en enskild inkommer till en vårdgivare</a:t>
            </a:r>
          </a:p>
          <a:p>
            <a:r>
              <a:rPr lang="sv-SE" sz="1100" dirty="0"/>
              <a:t> </a:t>
            </a:r>
          </a:p>
          <a:p>
            <a:endParaRPr lang="sv-SE" sz="1100" dirty="0"/>
          </a:p>
          <a:p>
            <a:r>
              <a:rPr lang="sv-SE" sz="1100" b="1" dirty="0"/>
              <a:t>All individinriktad patientvård omfattas av patientdatalagen</a:t>
            </a:r>
          </a:p>
          <a:p>
            <a:r>
              <a:rPr lang="sv-SE" sz="1100" dirty="0"/>
              <a:t>Patientdatalagen är tillämplig för hantering av personuppgifter i all individinriktad patientverksamhet som innefattar vård, undersökning eller behandling. Det betyder att även sådan individinriktad patientvård som inte ryms i begreppet hälso- och sjukvård enligt hälso- och sjukvårdslagen omfattas av patientdatalagen.</a:t>
            </a:r>
          </a:p>
          <a:p>
            <a:endParaRPr lang="sv-SE" sz="1100" dirty="0"/>
          </a:p>
          <a:p>
            <a:r>
              <a:rPr lang="sv-SE" sz="1100" dirty="0"/>
              <a:t>Individinriktad verksamhet inom hälso- och sjukvården kan avse både sjukdomsförebyggande åtgärder, t.ex. allmänna och riktade hälsokontroller, och egentlig sjukvård, t.ex. undersökning, behandling och omvårdnad. Det saknar betydelse vem som har tagit  initiativ till vården. Eftersom även undersökning utan egentligt vård- eller behandlingssyfte ingår i vårdbegreppet, blir även personer som t.ex. genomgår hälsoundersökning i samband med körkortstillstånd eller är föremål för blodprovstagning på polisens begäran att betrakta som patienter i patientdatalagens mening. Även en blodgivare som frivilligt lämnar blod är patient.</a:t>
            </a:r>
          </a:p>
          <a:p>
            <a:endParaRPr lang="sv-SE" sz="1100" dirty="0"/>
          </a:p>
          <a:p>
            <a:endParaRPr lang="sv-SE" sz="1100"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7</a:t>
            </a:fld>
            <a:endParaRPr lang="sv-SE" dirty="0">
              <a:solidFill>
                <a:prstClr val="black"/>
              </a:solidFill>
            </a:endParaRPr>
          </a:p>
        </p:txBody>
      </p:sp>
    </p:spTree>
    <p:extLst>
      <p:ext uri="{BB962C8B-B14F-4D97-AF65-F5344CB8AC3E}">
        <p14:creationId xmlns:p14="http://schemas.microsoft.com/office/powerpoint/2010/main" val="275632912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717414"/>
            <a:ext cx="6480720" cy="5072822"/>
          </a:xfrm>
        </p:spPr>
        <p:txBody>
          <a:bodyPr/>
          <a:lstStyle/>
          <a:p>
            <a:r>
              <a:rPr lang="sv-SE" sz="1100" b="1" dirty="0"/>
              <a:t>Sekretess i socialtjänsten</a:t>
            </a:r>
          </a:p>
          <a:p>
            <a:r>
              <a:rPr lang="sv-SE" sz="1100" dirty="0"/>
              <a:t>I socialtjänsten gäller sekretess mellan kommunala myndigheter och mellan kommunala myndigheter och privata utförare av socialtjänst. En sådan sekretessgräns medför att sekretessbelagda uppgifter inte får lämnas ut över sekretessgränsen om inte en sekretessbrytande bestämmelse eller en sekretessprövning tillåter det.</a:t>
            </a:r>
          </a:p>
          <a:p>
            <a:endParaRPr lang="sv-SE" sz="1100" dirty="0"/>
          </a:p>
          <a:p>
            <a:r>
              <a:rPr lang="sv-SE" sz="1100" b="1" dirty="0"/>
              <a:t>Direktåtkomst</a:t>
            </a:r>
          </a:p>
          <a:p>
            <a:r>
              <a:rPr lang="sv-SE" sz="1100" dirty="0"/>
              <a:t>Direktåtkomst är ett sätt att lämna ut uppgifter över sekretessgränser utan att det görs en sekretessprövning i varje enskilt fall. Den som formellt ansvarar för utlämnandet gör därmed inte någon manuell aktivitet vid varje överföringstillfälle som kan jämställas med ett beslut om utlämnande och en sekretessprövning. Vid direktåtkomst är det istället mottagaren som själv genom en manuell aktivitet och tekniska förutsättningar bereder sig åtkomst till uppgifter i den utlämnande verksamheten.</a:t>
            </a:r>
          </a:p>
          <a:p>
            <a:endParaRPr lang="sv-SE" sz="1100" dirty="0"/>
          </a:p>
          <a:p>
            <a:r>
              <a:rPr lang="sv-SE" sz="1100" dirty="0"/>
              <a:t>En grundläggande förutsättning för att direktåtkomst ska vara tillåten är att det finns en bestämmelse som bryter sekretessen eller tystnadsplikten för uppgifterna. Någon sådan bestämmelse mellan den privata utföraren och kommunens biståndshandläggare finns inte. Biståndshandläggaren får därför inte på eget initiativ genom direktåtkomst ta del av uppgifter som privata utförare av socialtjänst dokumenterar vid genomförandet av insatser.</a:t>
            </a:r>
          </a:p>
          <a:p>
            <a:endParaRPr lang="sv-SE" sz="1100" dirty="0"/>
          </a:p>
          <a:p>
            <a:r>
              <a:rPr lang="sv-SE" sz="1100" b="1" dirty="0"/>
              <a:t>Alternativa möjligheter – elektroniskt utlämnande på annat sätt</a:t>
            </a:r>
            <a:br>
              <a:rPr lang="sv-SE" sz="1100" dirty="0"/>
            </a:br>
            <a:r>
              <a:rPr lang="sv-SE" sz="1100" dirty="0"/>
              <a:t>Även om direktåtkomst inte är tillåtet kan andra former av elektroniska utlämnanden vara möjliga. Det kan exempelvis handla om att lämna ut uppgifter på cd, usb eller genom en säker filöverföring. En förutsättning för ett sådant utlämnande är dock att den utlämnande verksamheten, t.ex. en privat utförare, antingen har individens samtycke eller vid en sekretessprövning kommer fram till att uppgifterna kan lämnas ut utan att den enskilde lider men.</a:t>
            </a:r>
          </a:p>
          <a:p>
            <a:endParaRPr lang="sv-SE" sz="1100" dirty="0"/>
          </a:p>
          <a:p>
            <a:r>
              <a:rPr lang="sv-SE" sz="1100" dirty="0"/>
              <a:t>Vid alla former av elektroniska utlämnanden måste de integritetsskyddande säkerhetskraven iakttas. Det kan, beroende på hur utlämnandet görs, exempelvis innebära krav på kryptering av uppgifterna och stark autentisering av mottagaren. För socialtjänstens del framgår kraven på säkerhetsåtgärder av personuppgiftslagen och Datainspektionens praxis på området.</a:t>
            </a:r>
          </a:p>
          <a:p>
            <a:endParaRPr lang="sv-SE" sz="1100"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70</a:t>
            </a:fld>
            <a:endParaRPr lang="sv-SE" dirty="0">
              <a:solidFill>
                <a:prstClr val="black"/>
              </a:solidFill>
            </a:endParaRPr>
          </a:p>
        </p:txBody>
      </p:sp>
    </p:spTree>
    <p:extLst>
      <p:ext uri="{BB962C8B-B14F-4D97-AF65-F5344CB8AC3E}">
        <p14:creationId xmlns:p14="http://schemas.microsoft.com/office/powerpoint/2010/main" val="104511311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717414"/>
            <a:ext cx="6480720" cy="5000813"/>
          </a:xfrm>
        </p:spPr>
        <p:txBody>
          <a:bodyPr/>
          <a:lstStyle/>
          <a:p>
            <a:r>
              <a:rPr lang="sv-SE" sz="1100" b="1" dirty="0"/>
              <a:t>Nationella kvalitetsregister i hälso- och sjukvården</a:t>
            </a:r>
          </a:p>
          <a:p>
            <a:r>
              <a:rPr lang="sv-SE" sz="1100" dirty="0"/>
              <a:t>Hälso- och sjukvården har genom ett särskilt regelverk i patientdatalagen möjligheter att upprätta individbaserade nationella register för utveckla och säkra vårdens kvalitet. Det innebär bland annat att uppgifter från flera vårdgivare i olika delar av landet kan registreras och hanteras i ett och samma register. Ansvaret för nationella kvalitetsregister ligger inte på en statlig myndighet, utan det är hälso- och sjukvården och dess egna myndigheter som har ansvaret. För varje nationellt kvalitetsregister är vanligtvis en landstingsstyrelse formellt ansvarig. Nationella kvalitetsregister är frivilligt både för vårdgivare och för patienter och omfattas av samma regelverk för sekretess och integritetsskydd som uppgifter i patientjournaler. Registren har en lång tradition och har funnits i omkring 40 år.</a:t>
            </a:r>
          </a:p>
          <a:p>
            <a:endParaRPr lang="sv-SE" sz="1100" dirty="0"/>
          </a:p>
          <a:p>
            <a:r>
              <a:rPr lang="sv-SE" sz="1100" b="1" dirty="0"/>
              <a:t>Motsvarande regelverk saknas i socialtjänsten</a:t>
            </a:r>
          </a:p>
          <a:p>
            <a:r>
              <a:rPr lang="sv-SE" sz="1100" dirty="0"/>
              <a:t>På socialtjänstens område finns inget motsvarande regelverk om individbaserad kvalitetsuppföljning på nationell nivå. Däremot finns vissa möjligheter för Socialstyrelsen att samla in uppgifter från kommunernas socialtjänstverksamheter. </a:t>
            </a:r>
          </a:p>
          <a:p>
            <a:endParaRPr lang="sv-SE" sz="1100" dirty="0"/>
          </a:p>
          <a:p>
            <a:r>
              <a:rPr lang="sv-SE" sz="1100" b="1" dirty="0"/>
              <a:t>Andra alternativ</a:t>
            </a:r>
          </a:p>
          <a:p>
            <a:r>
              <a:rPr lang="sv-SE" sz="1100" dirty="0"/>
              <a:t>Även om det saknas regler för nationell kvalitetsuppföljning kan en kommun använda de personuppgifter som finns i den egna verksamheten för att säkra och utveckla verksamhetens kvalitet. Det följer av lagen och förordningen om behandling av personuppgifter inom socialtjänsten.</a:t>
            </a:r>
          </a:p>
          <a:p>
            <a:endParaRPr lang="sv-SE" sz="1100" dirty="0"/>
          </a:p>
          <a:p>
            <a:r>
              <a:rPr lang="sv-SE" sz="1100" dirty="0"/>
              <a:t>Det finns heller inget hinder mot att kommuner sammanställer uppgifter om verksamhetens resultat och kvalitet och sedan jämför sig med andra kommuner. Sammanställningarna ska vara utformade på ett sådant sätt att enskilda individer inte kan identifieras. Om kommunerna kommit överens om vilka termer och begrepp som ska användas, hur kvaliteten i verksamheten ska mätas, vad som ska sammanställas och hur det ska göras m.m., kan en stor likhet med de nationella kvalitetsregistren uppnås utan att personuppgifter lämnar de enskilda kommunerna.</a:t>
            </a:r>
          </a:p>
          <a:p>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71</a:t>
            </a:fld>
            <a:endParaRPr lang="sv-SE">
              <a:solidFill>
                <a:prstClr val="black"/>
              </a:solidFill>
            </a:endParaRPr>
          </a:p>
        </p:txBody>
      </p:sp>
    </p:spTree>
    <p:extLst>
      <p:ext uri="{BB962C8B-B14F-4D97-AF65-F5344CB8AC3E}">
        <p14:creationId xmlns:p14="http://schemas.microsoft.com/office/powerpoint/2010/main" val="275632912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anteckningar 2"/>
          <p:cNvSpPr>
            <a:spLocks noGrp="1"/>
          </p:cNvSpPr>
          <p:nvPr>
            <p:ph type="body" idx="1"/>
          </p:nvPr>
        </p:nvSpPr>
        <p:spPr>
          <a:xfrm>
            <a:off x="0" y="4605660"/>
            <a:ext cx="6709618" cy="5256584"/>
          </a:xfrm>
        </p:spPr>
        <p:txBody>
          <a:bodyPr/>
          <a:lstStyle/>
          <a:p>
            <a:r>
              <a:rPr lang="sv-SE" sz="1100" b="1" dirty="0"/>
              <a:t>Sekretess mellan nämnder i socialtjänsten påverkar möjligheterna att utbyta information</a:t>
            </a:r>
          </a:p>
          <a:p>
            <a:r>
              <a:rPr lang="sv-SE" sz="1100" dirty="0"/>
              <a:t>Genom regler i offentlighets- och sekretesslagen uppstår sekretess runt olika myndigheter. I en kommunal nämndorganisation ses varje nämnd med underlydande förvaltning som en egen myndighet i sekretesshänseende. För en kommun som överväger att organisera socialtjänsten i olika nämnder, t.ex. efter geografisk uppdelning eller utifrån olika sakområden, är det nödvändigt att uppmärksamma att en sådan förändring gör att det uppstår sekretessgränser mellan nämnderna. För att en sekretessbelagd uppgift ska få lämnas ut från den ena nämnden till den andra krävs antingen att det finns en sekretessbrytande bestämmelse som tillåter det, att den enskilde samtycker eller att en sekretessprövning resulterar i att uppgifterna kan lämnas ut. </a:t>
            </a:r>
          </a:p>
          <a:p>
            <a:endParaRPr lang="sv-SE" sz="1100" dirty="0"/>
          </a:p>
          <a:p>
            <a:r>
              <a:rPr lang="sv-SE" sz="1100" dirty="0"/>
              <a:t>Om en uppgift får lämnas ut mellan verksamheter som leds av de olika nämnderna, t.ex. med stöd av den enskildes samtycke, kan utlämnandet göras på flera olika sätt. Det kan exempelvis göras muntligt, på papper eller genom elektroniskt utlämnande som t.ex. cd, usb eller filöverföring. Uppgifterna får dock  inte lämnas ut genom direktåtkomst. </a:t>
            </a:r>
          </a:p>
          <a:p>
            <a:endParaRPr lang="sv-SE" sz="1100" dirty="0"/>
          </a:p>
          <a:p>
            <a:r>
              <a:rPr lang="sv-SE" sz="1100" b="1" dirty="0"/>
              <a:t>Direktåtkomst inte tillåten</a:t>
            </a:r>
          </a:p>
          <a:p>
            <a:r>
              <a:rPr lang="sv-SE" sz="1100" dirty="0"/>
              <a:t>Direktåtkomst är ett sätt att lämna ut uppgifter över sekretessgränser utan att det görs en sekretessprövning i varje enskilt fall. Den som formellt ansvarar för utlämnandet gör därmed inte någon manuell aktivitet vid varje överföringstillfälle som kan jämställas med ett beslut om utlämnande och en sekretessprövning. Vid direktåtkomst är det istället mottagaren som själv direkt bereder sig åtkomst till uppgifter i den utlämnande verksamheten. För att det ska vara tillåtet att lämna ut uppgifter genom direktåtkomst krävs att det finns en sekretessbrytande bestämmelse som tillåter det. Någon sådan bestämmelse finns inte på socialtjänstens område. Inte heller den enskildes samtycke gör det tillåtet med direktåtkomst. Till skillnad från socialtjänsten finns det för kommunens hälso- och sjukvård sekretessbrytande bestämmelser som gör det möjligt att organisera sjukvården i flera nämnder utan att det uppstår sekretess mellan dem. Genom bestämmelser i patientdatalagen är direktåtkomst mellan nämnderna också tillåtet.</a:t>
            </a:r>
          </a:p>
          <a:p>
            <a:endParaRPr lang="sv-SE" sz="1100" dirty="0"/>
          </a:p>
          <a:p>
            <a:r>
              <a:rPr lang="sv-SE" sz="1100" b="1" dirty="0"/>
              <a:t>Utredning pågår</a:t>
            </a:r>
          </a:p>
          <a:p>
            <a:r>
              <a:rPr lang="sv-SE" sz="1100" dirty="0"/>
              <a:t>Utredningen om rätt information i vård och omsorg ser bl.a. över frågan om sekretessregleringen bör ändras så att det inte ska gälla sekretess mellan olika nämnder på socialtjänstens område och om direktåtkomst mellan nämnderna bör vara tillåtet. Utredningens huvudbetänkande ska överlämnas 30 april 2014.</a:t>
            </a:r>
            <a:endParaRPr lang="sv-SE" dirty="0"/>
          </a:p>
        </p:txBody>
      </p:sp>
      <p:sp>
        <p:nvSpPr>
          <p:cNvPr id="2" name="Platshållare för bildobjekt 1"/>
          <p:cNvSpPr>
            <a:spLocks noGrp="1" noRot="1" noChangeAspect="1"/>
          </p:cNvSpPr>
          <p:nvPr>
            <p:ph type="sldImg"/>
          </p:nvPr>
        </p:nvSpPr>
        <p:spPr/>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72</a:t>
            </a:fld>
            <a:endParaRPr lang="sv-SE" dirty="0">
              <a:solidFill>
                <a:prstClr val="black"/>
              </a:solidFill>
            </a:endParaRPr>
          </a:p>
        </p:txBody>
      </p:sp>
    </p:spTree>
    <p:extLst>
      <p:ext uri="{BB962C8B-B14F-4D97-AF65-F5344CB8AC3E}">
        <p14:creationId xmlns:p14="http://schemas.microsoft.com/office/powerpoint/2010/main" val="275632912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C0CEA15-2737-4F63-964C-2B51FD440E52}" type="slidenum">
              <a:rPr lang="sv-SE" smtClean="0"/>
              <a:t>73</a:t>
            </a:fld>
            <a:endParaRPr lang="sv-SE"/>
          </a:p>
        </p:txBody>
      </p:sp>
    </p:spTree>
    <p:extLst>
      <p:ext uri="{BB962C8B-B14F-4D97-AF65-F5344CB8AC3E}">
        <p14:creationId xmlns:p14="http://schemas.microsoft.com/office/powerpoint/2010/main" val="224679482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717414"/>
            <a:ext cx="6624736" cy="5144830"/>
          </a:xfrm>
        </p:spPr>
        <p:txBody>
          <a:bodyPr/>
          <a:lstStyle/>
          <a:p>
            <a:r>
              <a:rPr lang="sv-SE" sz="1100" dirty="0"/>
              <a:t>Patientjournalen är främst ett arbetsinstrument för den som ansvarar för patientens vård. Även någon som inte har träffat patienten tidigare ska kunna använda den för att bedöma vilka åtgärder som kan behöva vidtas och för att kunna ge patienten ett så bra omhändertagande som möjligt. En väl förd patientjournal har viktig för patientsäkerheten och ökar tryggheten för patienter, närstående och personal.</a:t>
            </a:r>
          </a:p>
          <a:p>
            <a:r>
              <a:rPr lang="sv-SE" sz="1100" dirty="0"/>
              <a:t> </a:t>
            </a:r>
          </a:p>
          <a:p>
            <a:r>
              <a:rPr lang="sv-SE" sz="1100" b="1" dirty="0"/>
              <a:t>Patientjournalen ska innehålla de uppgifter som behövs för god och säker vård</a:t>
            </a:r>
          </a:p>
          <a:p>
            <a:r>
              <a:rPr lang="sv-SE" sz="1100" dirty="0"/>
              <a:t>En patientjournal ska innehålla de uppgifter som behövs för en god och säker vård av patienten. Det är t.ex. uppgift om patientens identitet, väsentliga uppgifter om bakgrunden till vården, uppgifter om ställda diagnoser, anledning till mer betydande åtgärder, väsentliga uppgifter om vidtagna och planerade åtgärder m.m. Journalen får också innehålla de uppgifter som behövs för den administration som sker i den patientinriktade verksamheten.</a:t>
            </a:r>
          </a:p>
          <a:p>
            <a:endParaRPr lang="sv-SE" sz="1100" dirty="0"/>
          </a:p>
          <a:p>
            <a:r>
              <a:rPr lang="sv-SE" sz="1100" b="1" dirty="0"/>
              <a:t>Uppgifter i patientjournalen kommer från olika källor – bl.a. socialtjänsten</a:t>
            </a:r>
          </a:p>
          <a:p>
            <a:r>
              <a:rPr lang="sv-SE" sz="1100" dirty="0"/>
              <a:t>De uppgifter som dokumenteras i en patientjournal kan komma från olika källor. Förutom det som personalen själv dokumenterar med anledning av vad som framkommer vid undersökning m.m. av patienten kan patienter, närstående och andra bidra med viktig information för att patienten ska få bästa möjliga vård och omhändertagande. Även sådant som dokumenterats inom ramen för socialtjänstens verksamhet kan ha stor betydelse i vården av patienter i hälso- och sjukvården och därmed dokumenteras i patientjournalen. Inte minst kan sådana basala uppgifter som att en äldre person bor på ett särskilt boende, är beviljad hemsjukvård och hemtjänst m.m. vara av vikt för den personal som t.ex. inom slutenvården möter patienten och ska ta initiativ till samordnad vårdplanering. Sådana uppgifter kan även vara tillgängliga för personal i primär- eller slutenvård i system för sammanhållen journalföring, om de dokumenterats i patientjournalen i den kommunala hälso- och sjukvården.</a:t>
            </a:r>
          </a:p>
          <a:p>
            <a:endParaRPr lang="sv-SE" sz="1100" dirty="0"/>
          </a:p>
          <a:p>
            <a:r>
              <a:rPr lang="sv-SE" sz="1100" dirty="0"/>
              <a:t>I integrerade verksamheter för personer med sammansatta behov av vård och omsorg är det ofta svårt att bedöma vad som är hälso- och sjukvård och vad som är socialtjänst. Det medför självklart även svårigheter vad gäller dokumentationen i dessa verksamheter. Det kan visa sig att uppgifter som är noterade i den sociala dokumentationen även är viktiga att ha tillgång till för att ge patienten bästa möjliga vård. I sådana fall finns det inget rättsligt hinder för personalen i den integrerade verksamheten att dokumentera dessa uppgifter även i patientjournalen. Det är mot bakgrund av kraven på patientjournalens innehåll snarare en skyldighet.</a:t>
            </a:r>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74</a:t>
            </a:fld>
            <a:endParaRPr lang="sv-SE" dirty="0"/>
          </a:p>
        </p:txBody>
      </p:sp>
    </p:spTree>
    <p:extLst>
      <p:ext uri="{BB962C8B-B14F-4D97-AF65-F5344CB8AC3E}">
        <p14:creationId xmlns:p14="http://schemas.microsoft.com/office/powerpoint/2010/main" val="275632912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717414"/>
            <a:ext cx="6552728" cy="5000813"/>
          </a:xfrm>
        </p:spPr>
        <p:txBody>
          <a:bodyPr/>
          <a:lstStyle/>
          <a:p>
            <a:r>
              <a:rPr lang="sv-SE" sz="1100" dirty="0"/>
              <a:t>I patientdatalagen är det uttömmande reglerat under vilka omständigheter direktåtkomst är tillåtet. Det är tillåtet mellan olika myndigheter som bedriver hälso- och sjukvård inom samma landsting eller kommun, det är tillåtet enligt reglerna om sammanhållen journalföring och det finns även regler som reglerar direktåtkomst i samband med nationella kvalitetsregister. Det finns också bestämmelser som gör det möjligt för vårdgivaren att medge direktåtkomst till patienten själv.</a:t>
            </a:r>
          </a:p>
          <a:p>
            <a:endParaRPr lang="sv-SE" sz="1100" dirty="0"/>
          </a:p>
          <a:p>
            <a:r>
              <a:rPr lang="sv-SE" sz="1100" b="1" dirty="0"/>
              <a:t>Bestämmelser om direktåtkomst saknas</a:t>
            </a:r>
          </a:p>
          <a:p>
            <a:r>
              <a:rPr lang="sv-SE" sz="1100" dirty="0"/>
              <a:t>I dagsläget saknas däremot bestämmelser som tillåter direktåtkomst mellan hälso- och sjukvård och socialtjänst. Det finns varken i hälso- och sjukvårdslagstiftningen eller i socialtjänstlagstiftningen.</a:t>
            </a:r>
          </a:p>
          <a:p>
            <a:endParaRPr lang="sv-SE" sz="1100" dirty="0"/>
          </a:p>
          <a:p>
            <a:r>
              <a:rPr lang="sv-SE" sz="1100" b="1" dirty="0"/>
              <a:t>Annat elektroniskt utlämnande möjligt</a:t>
            </a:r>
          </a:p>
          <a:p>
            <a:r>
              <a:rPr lang="sv-SE" sz="1100" dirty="0"/>
              <a:t>Även om direktåtkomst inte är tillåtet finns det möjligheter att på annat sätt lämna ut uppgifter elektroniskt mellan hälso- och sjukvården och socialtjänsten. Uppgifter, som med stöd av den enskildes samtycke eller efter en sekretessprövning, får lämnas ut kan också lämnas ut på medium för automatiserad behandling. Det innebär att uppgifter kan lämnas ut elektroniskt t.ex. på cd, usb eller genom filöverföring. Vid ett sådant elektroniskt utlämnande av känsliga uppgifter måste gällande säkerhetskrav iakttas. Det innebär bland annat att uppgifterna måste överföras på ett sådant sätt att inte obehöriga kan ta del av dem.</a:t>
            </a:r>
          </a:p>
          <a:p>
            <a:endParaRPr lang="sv-SE" sz="1100" dirty="0"/>
          </a:p>
          <a:p>
            <a:r>
              <a:rPr lang="sv-SE" sz="1100" dirty="0"/>
              <a:t>Samordnad vårdplanering i samband med att den som skrivs ut från slutenvården har behov av insatser från socialtjänsten, primärvården och den kommunala hälso- och  sjukvården är ett exempel på en process där uppgifter kan lämnas ut elektroniskt på annat sätt än genom direktåtkomst.</a:t>
            </a:r>
          </a:p>
          <a:p>
            <a:endParaRPr lang="sv-SE" sz="1100" dirty="0"/>
          </a:p>
          <a:p>
            <a:r>
              <a:rPr lang="sv-SE" sz="1100" b="1" dirty="0"/>
              <a:t>Utredning pågår</a:t>
            </a:r>
          </a:p>
          <a:p>
            <a:r>
              <a:rPr lang="sv-SE" sz="1100" dirty="0"/>
              <a:t>Utredningen om rätt information i vård och omsorg arbetar på förslag som ska göra direktåtkomst mellan hälso- och sjukvård tillåten  under vissa omständigheter. Förslaget ska lämnas till regeringen den 30 april 2014.</a:t>
            </a:r>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75</a:t>
            </a:fld>
            <a:endParaRPr lang="sv-SE" dirty="0">
              <a:solidFill>
                <a:prstClr val="black"/>
              </a:solidFill>
            </a:endParaRPr>
          </a:p>
        </p:txBody>
      </p:sp>
    </p:spTree>
    <p:extLst>
      <p:ext uri="{BB962C8B-B14F-4D97-AF65-F5344CB8AC3E}">
        <p14:creationId xmlns:p14="http://schemas.microsoft.com/office/powerpoint/2010/main" val="275632912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717414"/>
            <a:ext cx="6408712" cy="5000813"/>
          </a:xfrm>
        </p:spPr>
        <p:txBody>
          <a:bodyPr/>
          <a:lstStyle/>
          <a:p>
            <a:r>
              <a:rPr lang="sv-SE" sz="1100" dirty="0"/>
              <a:t>Den som arbetar hos en vårdgivare får ta del av patientuppgifter om han eller hon deltar i vården av patienten eller av annat skäl behöver uppgifterna för sitt arbete i hälso- och sjukvården. En bistånds-handläggare kan inte anses arbeta hos en vårdgivare och behöva patientuppgifter för arbete inom hälso- och sjukvården. Eftersom biståndshandläggaren arbetar inom den kommunala socialtjänsten hamnar biståndshandläggaren utanför de personalkategorier som får logga in i ett journalsystem och ta del av uppgifter om enskilda patienter.</a:t>
            </a:r>
          </a:p>
          <a:p>
            <a:endParaRPr lang="sv-SE" sz="1100" dirty="0"/>
          </a:p>
          <a:p>
            <a:r>
              <a:rPr lang="sv-SE" sz="1100" b="1" dirty="0"/>
              <a:t>Utlämnande genom direktåtkomst är inte tillåtet</a:t>
            </a:r>
          </a:p>
          <a:p>
            <a:r>
              <a:rPr lang="sv-SE" sz="1100" dirty="0"/>
              <a:t>En annan fråga är om den kommunala hälso- och sjukvården genom direktåtkomst skulle kunna lämna ut uppgifter till exempelvis en biståndshandläggare i socialtjänsten. I patientdatalagen är det emellertid uttömmande reglerat under vilka omständigheter utlämnande genom direktåtkomst är tillåtet. Sådan direktåtkomst är tillåten mellan olika myndigheter som bedriver hälso- och sjukvård inom samma landsting eller kommun samt enligt reglerna om sammanhållen journalföring. Det finns även bestämmelser som reglerar direktåtkomst i samband med nationella kvalitetsregister och regler som gör det möjligt för en vårdgivare att lämna ut uppgifter till patienten själv genom direktåtkomst.</a:t>
            </a:r>
          </a:p>
          <a:p>
            <a:endParaRPr lang="sv-SE" sz="1100" dirty="0"/>
          </a:p>
          <a:p>
            <a:r>
              <a:rPr lang="sv-SE" sz="1100" dirty="0"/>
              <a:t>Det finns alltså inga bestämmelser som tillåter direktåtkomst mellan hälso- och sjukvård och socialtjänst.</a:t>
            </a:r>
          </a:p>
          <a:p>
            <a:endParaRPr lang="sv-SE" sz="1100" dirty="0"/>
          </a:p>
          <a:p>
            <a:r>
              <a:rPr lang="sv-SE" sz="1100" b="1" dirty="0"/>
              <a:t>Annat elektroniskt utlämnande kan vara tillåtet</a:t>
            </a:r>
          </a:p>
          <a:p>
            <a:r>
              <a:rPr lang="sv-SE" sz="1100" dirty="0"/>
              <a:t>Även om det inte är tillåtet med direktåtkomst mellan hälso- och sjukvård och socialtjänst kan det vara möjligt att på annat sätt elektroniskt lämna ut uppgifter mellan dessa verksamheter, d.v.s. genom utlämnande på medium för automatiserad behandling. Ett sådant utlämnande är bara tillåtet om sekretessen för uppgifterna bryts, t.ex. genom den enskildes samtycke eller genom menprövning. Om sekretessen inte hindrar ett utlämnande från hälso- och sjukvården till socialtjänsten kan utlämnandet således ske t.ex. genom filöverföring eller annat elektroniskt sätt. Vid sådana utlämnanden är det även nödvändigt att iaktta de krav på säkerhetsåtgärder som gäller när så känsliga personuppgifter hanteras elektroniskt mellan två aktörer.</a:t>
            </a:r>
          </a:p>
          <a:p>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t>76</a:t>
            </a:fld>
            <a:endParaRPr lang="sv-SE" dirty="0"/>
          </a:p>
        </p:txBody>
      </p:sp>
    </p:spTree>
    <p:extLst>
      <p:ext uri="{BB962C8B-B14F-4D97-AF65-F5344CB8AC3E}">
        <p14:creationId xmlns:p14="http://schemas.microsoft.com/office/powerpoint/2010/main" val="275632912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717414"/>
            <a:ext cx="6624736" cy="5144830"/>
          </a:xfrm>
        </p:spPr>
        <p:txBody>
          <a:bodyPr/>
          <a:lstStyle/>
          <a:p>
            <a:r>
              <a:rPr lang="sv-SE" sz="1100" b="1" dirty="0"/>
              <a:t>Olika dokumentationsregler och olika sekretessregler = gemensam dokumentation inte tillåten</a:t>
            </a:r>
          </a:p>
          <a:p>
            <a:r>
              <a:rPr lang="sv-SE" sz="1100" dirty="0"/>
              <a:t>För hemsjukvårdens del gäller patientdatalagen med bland annat krav på dokumentation i en patientjournal. Uppgifter i hemsjukvården omfattas av hälso- och sjukvårdssekretessen i offentlighets- och sekretesslagen samt av tystnadsplikt i patientsäkerhetslagen. Hur dokumentationen ska göras i hemtjänsten styrs av socialtjänstlagen, lagen om stöd och service till vissa funktionshindrade (LSS) och Socialstyrelsens föreskrifter  och allmänna råd (SOSFS 2006:5). För hemtjänstens del gäller även lagen (2001:454) om behandling av personuppgifter inom socialtjänsten. Uppgifter i hemtjänst omfattas av socialtjänstsekretess i offentlighets- och sekretesslagen samt av tystnadsplikt i socialtjänstlagen och LSS.</a:t>
            </a:r>
          </a:p>
          <a:p>
            <a:endParaRPr lang="sv-SE" sz="1100" dirty="0"/>
          </a:p>
          <a:p>
            <a:r>
              <a:rPr lang="sv-SE" sz="1100" dirty="0"/>
              <a:t>Ovanstående innebär bland annat att den kommunala hemsjukvården ska föra patientjournal, medan hemtjänsten ska föra en social journal. I de regelverk som styr dokumentationen i hälso- och sjukvården respektive socialtjänsten finns inga bestämmelser som gör det möjligt med en gemensam dokumentation. Även bestämmelser om sekretess och tystnadsplikt hindrar en sådan gränsöverskridande dokumentation.</a:t>
            </a:r>
          </a:p>
          <a:p>
            <a:endParaRPr lang="sv-SE" sz="1100" dirty="0"/>
          </a:p>
          <a:p>
            <a:r>
              <a:rPr lang="sv-SE" sz="1100" b="1" dirty="0"/>
              <a:t>Direktåtkomst mellan sjukvård och socialtjänst inte möjlig</a:t>
            </a:r>
          </a:p>
          <a:p>
            <a:r>
              <a:rPr lang="sv-SE" sz="1100" dirty="0"/>
              <a:t>Ett alternativ till gemensam dokumentation är att hemsjukvården och hemtjänsten skulle ha direktåtkomst till varandras dokumentation. Regler som tillåter direktåtkomst mellan sjukvård och socialtjänst finns dock inte idag.</a:t>
            </a:r>
          </a:p>
          <a:p>
            <a:endParaRPr lang="sv-SE" sz="1100" dirty="0"/>
          </a:p>
          <a:p>
            <a:r>
              <a:rPr lang="sv-SE" sz="1100" b="1" dirty="0"/>
              <a:t>Alternativa möjligheter – elektroniskt utlämnande på annat sätt</a:t>
            </a:r>
          </a:p>
          <a:p>
            <a:r>
              <a:rPr lang="sv-SE" sz="1100" dirty="0"/>
              <a:t>Även om direktåtkomst inte är tillåtet kan andra former av elektroniska utlämnanden vara möjliga, t.ex. att lämna ut uppgifter på cd, usb eller genom en säker filöverföring. En förutsättning för ett sådant utlämnande är att den utlämnande verksamheten, t.ex. den som bedriver hemsjukvård, antingen har individens samtycke eller vid en sekretessprövning kommer fram till att uppgifterna kan lämnas ut till den som bedriver hemtjänst utan att den enskilde lider men. Vid elektroniskt utlämnande måste integritetsskyddande säkerhetskrav iakttas, vilket kan innebära krav på kryptering av uppgifterna och stark autentisering av mottagaren.</a:t>
            </a:r>
          </a:p>
          <a:p>
            <a:endParaRPr lang="sv-SE" sz="1100" dirty="0"/>
          </a:p>
          <a:p>
            <a:r>
              <a:rPr lang="sv-SE" sz="1100" b="1" dirty="0"/>
              <a:t>Utredning pågår</a:t>
            </a:r>
          </a:p>
          <a:p>
            <a:r>
              <a:rPr lang="sv-SE" sz="1100" dirty="0"/>
              <a:t>Utredningen om rätt information i vård och omsorg överväger förslag för en mer ändamålsenlig och samman-hållen informationshantering inom och mellan hälso- och sjukvården och socialtjänsten. Utredningens huvudbetänkande ska överlämnas den 30 april 2014.</a:t>
            </a:r>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77</a:t>
            </a:fld>
            <a:endParaRPr lang="sv-SE" dirty="0">
              <a:solidFill>
                <a:prstClr val="black"/>
              </a:solidFill>
            </a:endParaRPr>
          </a:p>
        </p:txBody>
      </p:sp>
    </p:spTree>
    <p:extLst>
      <p:ext uri="{BB962C8B-B14F-4D97-AF65-F5344CB8AC3E}">
        <p14:creationId xmlns:p14="http://schemas.microsoft.com/office/powerpoint/2010/main" val="104511311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717414"/>
            <a:ext cx="6480720" cy="5072821"/>
          </a:xfrm>
        </p:spPr>
        <p:txBody>
          <a:bodyPr/>
          <a:lstStyle/>
          <a:p>
            <a:r>
              <a:rPr lang="sv-SE" sz="1100" dirty="0"/>
              <a:t>Personal som arbetar på särskilda boenden arbetar både inom hälso- och sjukvården och inom omsorgen. I den utsträckning en medarbetare som inte är legitimerad, exempelvis en undersköterska, deltar i vården av patienter får medarbetaren ta del av de uppgifter som behövs för att kunna utföra sitt arbete. </a:t>
            </a:r>
          </a:p>
          <a:p>
            <a:endParaRPr lang="sv-SE" sz="1100" dirty="0"/>
          </a:p>
          <a:p>
            <a:r>
              <a:rPr lang="sv-SE" sz="1100" dirty="0"/>
              <a:t>Av patientdatalagen följer att den som arbetar hos en vårdgivare får ta del av dokumenterade uppgifter om en patient endast om han eller hon deltar i vården av patienten eller av annat skäl behöver uppgifterna för sitt arbete inom hälso- och sjukvården.</a:t>
            </a:r>
          </a:p>
          <a:p>
            <a:endParaRPr lang="sv-SE" sz="1100" dirty="0"/>
          </a:p>
          <a:p>
            <a:r>
              <a:rPr lang="sv-SE" sz="1100" b="1" dirty="0"/>
              <a:t>Legitimation inte avgörande – vårdgivaren organiserar arbetet</a:t>
            </a:r>
          </a:p>
          <a:p>
            <a:r>
              <a:rPr lang="sv-SE" sz="1100" dirty="0"/>
              <a:t>Skyldigheten att föra patientjournal gäller främst den som har legitimation eller ett särskilt förordnande att utöva ett visst yrke inom hälso- och sjukvården eller tandvården. I vissa fall måste även icke-legitimerad personal föra patientjournaler, exempelvis personal inom hälso- och sjukvården som biträder en legitimerad yrkesutövare. Vårdgivaren ska ha rutiner för journalföring som ser till att sådana uppgifter som behövs för en god och säker vård dokumenteras i patientjournalen och att de yrkesutövare som behöver uppgifterna får tillgång till dem. Den som deltar i vården av en patient kan behöva ta del av och dokumentera uppgifter som har betydelse för patientens fortsatta vård och behandling, även om den anställde inte är journalföringspliktig enligt lag.</a:t>
            </a:r>
          </a:p>
          <a:p>
            <a:r>
              <a:rPr lang="sv-SE" sz="1100" dirty="0"/>
              <a:t> </a:t>
            </a:r>
          </a:p>
          <a:p>
            <a:r>
              <a:rPr lang="sv-SE" sz="1100" dirty="0"/>
              <a:t>Det innebär i ett särskilt boende att det är vårdgivaren som bestämmer vilka utöver legitimerad personal som ska skriva i och ha tillgång till journalen. När det gäller personalens tillgång till uppgifter behöver vårdgivaren bestämma vilka medarbetare som har behov av att kunna läsa uppgifter som är dokumenterade i den egna verksamheten och vilka som har behov av att läsa uppgifter hos andra vårdgivare, t.ex. i primär- eller slutenvården. Det finns därmed inga rättsliga hinder för en undersköterska att ta del av andra vårdgivares uppgifter exempelvis i NPÖ eller andra system för sammanhållen journalföring. Det kan däremot finnas praktiska hinder, som t.ex. att undersköterskan inte är upplagd i HSA-katalogen och saknar SITHS-kort. </a:t>
            </a:r>
          </a:p>
          <a:p>
            <a:endParaRPr lang="sv-SE" sz="1100" dirty="0"/>
          </a:p>
          <a:p>
            <a:r>
              <a:rPr lang="sv-SE" sz="1100" dirty="0"/>
              <a:t>Reglerna om åtkomst till uppgifter i sammanhållen journalföring ska självklart tillämpas oavsett vilken medarbetare som ska ta del av uppgifter.</a:t>
            </a:r>
            <a:endParaRPr lang="sv-SE" dirty="0">
              <a:effectLst/>
            </a:endParaRPr>
          </a:p>
        </p:txBody>
      </p:sp>
      <p:sp>
        <p:nvSpPr>
          <p:cNvPr id="4" name="Platshållare för bildnummer 3"/>
          <p:cNvSpPr>
            <a:spLocks noGrp="1"/>
          </p:cNvSpPr>
          <p:nvPr>
            <p:ph type="sldNum" sz="quarter" idx="10"/>
          </p:nvPr>
        </p:nvSpPr>
        <p:spPr/>
        <p:txBody>
          <a:bodyPr/>
          <a:lstStyle/>
          <a:p>
            <a:fld id="{EC0CEA15-2737-4F63-964C-2B51FD440E52}" type="slidenum">
              <a:rPr lang="sv-SE" smtClean="0"/>
              <a:t>78</a:t>
            </a:fld>
            <a:endParaRPr lang="sv-SE" dirty="0"/>
          </a:p>
        </p:txBody>
      </p:sp>
    </p:spTree>
    <p:extLst>
      <p:ext uri="{BB962C8B-B14F-4D97-AF65-F5344CB8AC3E}">
        <p14:creationId xmlns:p14="http://schemas.microsoft.com/office/powerpoint/2010/main" val="275632912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717414"/>
            <a:ext cx="6624736" cy="5072822"/>
          </a:xfrm>
        </p:spPr>
        <p:txBody>
          <a:bodyPr/>
          <a:lstStyle/>
          <a:p>
            <a:r>
              <a:rPr lang="sv-SE" sz="1100" b="1" dirty="0"/>
              <a:t>Samordnad vårdplanering</a:t>
            </a:r>
          </a:p>
          <a:p>
            <a:r>
              <a:rPr lang="sv-SE" sz="1100" dirty="0"/>
              <a:t>Samordnad vårdplanering ska genomföras för patienter som efter att ha vårdats inom den slutna vården bedöms ha ett behov av fortsatt vård och stöd av primärvård samt kommunens hälso- och sjukvård och socialtjänst. Den samordnade vårdplaneringen genomförs med stöd av individens samtycke och ofta med delaktighet från anhöriga. Syftet med planeringen är att ta fram en vårdplan som beskriver vilka insatser som behövs efter utskrivningen från den slutna vården för att en hälso- och sjukvård och socialtjänst av god kvalitet ska uppnås. Det ska även framgå vilken aktör som ansvarar för vad. I samband med vårdplaneringen behöver de inblandade aktörerna utbyta information om individen för att kunna ta fram en vårdplan som tillgodoser individens behov av fortsatt vård och omsorg. Informationsutbytet kan göras på flera olika sätt. Idag är det vanligast med ett elektroniskt utlämnande av uppgifterna. Ett sådant utlämnande kännetecknas bl.a. av att det är den som lämnar ut uppgifter som avgör vilka uppgifter som ska lämnas ut, till vem de ska ske och när. Ytterligare en omständighet är att den som tar emot uppgifterna ska ta emot dem, förvara dem och i övrigt hantera dem i enlighet med de regler som gäller för mottagarens verksamhet.</a:t>
            </a:r>
          </a:p>
          <a:p>
            <a:endParaRPr lang="sv-SE" sz="1100" dirty="0"/>
          </a:p>
          <a:p>
            <a:r>
              <a:rPr lang="sv-SE" sz="1100" b="1" dirty="0"/>
              <a:t>Sammanhållen journalföring</a:t>
            </a:r>
          </a:p>
          <a:p>
            <a:r>
              <a:rPr lang="sv-SE" sz="1100" dirty="0"/>
              <a:t>Sammanhållen journalföring innebär en möjlighet för olika vårdgivare i hälso- och sjukvården att utbyta information genom direktåtkomst i konkreta situationer där en patient är i behov av vård. Till skillnad från ett vanligt elektroniskt utlämnande innebär direktåtkomsten bl.a. att den som är i behov av information själv kan bereda sig åtkomst till andra vårdgivares uppgifter utan att begära ut dem. Många gånger innebär sammanhållen journalföring endast att mottagaren tar del av informationen utan att sedan på annat sätt hantera den vidare i sin egen verksamhet.  Det informationsutbytet är särskilt reglerat i patientdatalagen och omfattar inte socialtjänsten.</a:t>
            </a:r>
          </a:p>
          <a:p>
            <a:endParaRPr lang="sv-SE" sz="1100" dirty="0"/>
          </a:p>
          <a:p>
            <a:r>
              <a:rPr lang="sv-SE" sz="1100" b="1" dirty="0"/>
              <a:t>Några skillnader mellan samordad vårdplanering och sammanhållen journalföring</a:t>
            </a:r>
          </a:p>
          <a:p>
            <a:r>
              <a:rPr lang="sv-SE" sz="1100" dirty="0"/>
              <a:t>Vid en jämförelse blir det tydligt att samordnad vårdplanering och sammanhållen journalföring är två skilda företeelser där syftena och sättet för informationsutbyte skiljer sig åt. Ytterligare en skillnad är att den samordnade vårdplaneringen inkluderar socialtjänsten medan sammanhållen journalföring är ett sätt att utbyta information endast mellan vårdgivare i hälso- och sjukvården. Det är nödvändigt för hälso- och sjukvården och socialtjänsten att vara medvetna om dessa skillnader för att kunna utforma ändamålsenliga IT-stöd som lever upp till regelverkens krav på informationshantering.</a:t>
            </a:r>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79</a:t>
            </a:fld>
            <a:endParaRPr lang="sv-SE" dirty="0">
              <a:solidFill>
                <a:prstClr val="black"/>
              </a:solidFill>
            </a:endParaRPr>
          </a:p>
        </p:txBody>
      </p:sp>
    </p:spTree>
    <p:extLst>
      <p:ext uri="{BB962C8B-B14F-4D97-AF65-F5344CB8AC3E}">
        <p14:creationId xmlns:p14="http://schemas.microsoft.com/office/powerpoint/2010/main" val="1045113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717414"/>
            <a:ext cx="6552728" cy="5144830"/>
          </a:xfrm>
        </p:spPr>
        <p:txBody>
          <a:bodyPr/>
          <a:lstStyle/>
          <a:p>
            <a:r>
              <a:rPr lang="sv-SE" sz="1100" dirty="0"/>
              <a:t>Med vårdgivare avses  – med ett undantag – en fysisk eller juridisk person som yrkesmässigt bedriver hälso- och sjukvård. I hälso- och sjukvårdsbegreppet ingår även tandvård och optikerverksamhet m.m.</a:t>
            </a:r>
          </a:p>
          <a:p>
            <a:endParaRPr lang="sv-SE" sz="1100" dirty="0"/>
          </a:p>
          <a:p>
            <a:r>
              <a:rPr lang="sv-SE" sz="1100" b="1" dirty="0"/>
              <a:t>Kommuner och landsting</a:t>
            </a:r>
          </a:p>
          <a:p>
            <a:r>
              <a:rPr lang="sv-SE" sz="1100" dirty="0"/>
              <a:t>Inom den offentliga hälso- och sjukvården som kommuner och landsting själva driver är det den juridiska personen landstinget eller kommunen som är vårdgivare enligt patientdatalagen.</a:t>
            </a:r>
          </a:p>
          <a:p>
            <a:endParaRPr lang="sv-SE" sz="1100" dirty="0"/>
          </a:p>
          <a:p>
            <a:r>
              <a:rPr lang="sv-SE" sz="1100" b="1" dirty="0"/>
              <a:t>Kommunal- eller landstingsägda bolag</a:t>
            </a:r>
          </a:p>
          <a:p>
            <a:r>
              <a:rPr lang="sv-SE" sz="1100" dirty="0"/>
              <a:t>Sådana bolag, föreningar och stiftelser där kommuner och landsting utövar ett rättsligt bestämmande inflytande (äger mer än 50 %) är dock egna juridiska personer och utgör därför självständiga vårdgivare. Som exempel kan nämnas Södersjukhuset och Danderyds sjukhus.</a:t>
            </a:r>
          </a:p>
          <a:p>
            <a:endParaRPr lang="sv-SE" sz="1100" dirty="0"/>
          </a:p>
          <a:p>
            <a:r>
              <a:rPr lang="sv-SE" sz="1100" b="1" dirty="0"/>
              <a:t>Privata vårdgivare</a:t>
            </a:r>
          </a:p>
          <a:p>
            <a:r>
              <a:rPr lang="sv-SE" sz="1100" dirty="0"/>
              <a:t>Juridiska personer, t.ex. bolag eller stiftelser, som bedriver hälso- och sjukvård med privat eller offentlig finansiering är självständiga vårdgivare. Som exempel kan nämnas Capio, Aleris, Attendo, Praktikertjänst med flera privata vårdgivare.</a:t>
            </a:r>
          </a:p>
          <a:p>
            <a:endParaRPr lang="sv-SE" sz="1100" dirty="0"/>
          </a:p>
          <a:p>
            <a:r>
              <a:rPr lang="sv-SE" sz="1100" i="1" dirty="0"/>
              <a:t>Fysisk person i enskild firma m.m. (t.ex. etablering enligt nationella taxan)</a:t>
            </a:r>
          </a:p>
          <a:p>
            <a:r>
              <a:rPr lang="sv-SE" sz="1100" dirty="0"/>
              <a:t>En fysisk person som bedriver hälso- och sjukvårdsverksamhet i en enskild firma eller ett aktiebolag, en stiftelse, ett handelsbolag eller liknande är också en privat vårdgivare. Som exempel kan nämnas en mottagning där en fysisk person etablerat sig med stöd av lagen om läkarvårdsersättning.</a:t>
            </a:r>
            <a:br>
              <a:rPr lang="sv-SE" sz="1100" dirty="0"/>
            </a:br>
            <a:endParaRPr lang="sv-SE" sz="1100" dirty="0"/>
          </a:p>
          <a:p>
            <a:r>
              <a:rPr lang="sv-SE" sz="1100" b="1" dirty="0"/>
              <a:t>Staten</a:t>
            </a:r>
          </a:p>
          <a:p>
            <a:r>
              <a:rPr lang="sv-SE" sz="1100" dirty="0"/>
              <a:t>Undantaget i patientdatalagen från huvudregeln om att vårdgivaren ska vara en juridisk eller fysisk person avser hälso- och sjukvård som tillhandahålls av statliga myndigheter, t.ex. Statens institutionsstyrelse, Kriminalvården eller Totalförsvarets pliktverk. Dessa statliga myndigheter är vårdgivare. </a:t>
            </a:r>
          </a:p>
          <a:p>
            <a:endParaRPr lang="sv-SE" sz="1100" dirty="0"/>
          </a:p>
          <a:p>
            <a:r>
              <a:rPr lang="sv-SE" sz="1100" b="1" dirty="0"/>
              <a:t>Enskilda yrkesutövare är normalt sett inte vårdgivare</a:t>
            </a:r>
          </a:p>
          <a:p>
            <a:r>
              <a:rPr lang="sv-SE" sz="1100" dirty="0"/>
              <a:t>Ovanstående innebär bl.a. att enskilda läkare som exempelvis är anställda på ett sjukhus eller en vårdcentral inte är vårdgivare i lagens mening.</a:t>
            </a:r>
          </a:p>
        </p:txBody>
      </p:sp>
      <p:sp>
        <p:nvSpPr>
          <p:cNvPr id="4" name="Platshållare för bildnummer 3"/>
          <p:cNvSpPr>
            <a:spLocks noGrp="1"/>
          </p:cNvSpPr>
          <p:nvPr>
            <p:ph type="sldNum" sz="quarter" idx="10"/>
          </p:nvPr>
        </p:nvSpPr>
        <p:spPr/>
        <p:txBody>
          <a:bodyPr/>
          <a:lstStyle/>
          <a:p>
            <a:fld id="{EC0CEA15-2737-4F63-964C-2B51FD440E52}" type="slidenum">
              <a:rPr lang="sv-SE" smtClean="0"/>
              <a:t>8</a:t>
            </a:fld>
            <a:endParaRPr lang="sv-SE" dirty="0"/>
          </a:p>
        </p:txBody>
      </p:sp>
    </p:spTree>
    <p:extLst>
      <p:ext uri="{BB962C8B-B14F-4D97-AF65-F5344CB8AC3E}">
        <p14:creationId xmlns:p14="http://schemas.microsoft.com/office/powerpoint/2010/main" val="275632912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C0CEA15-2737-4F63-964C-2B51FD440E52}" type="slidenum">
              <a:rPr lang="sv-SE" smtClean="0"/>
              <a:t>80</a:t>
            </a:fld>
            <a:endParaRPr lang="sv-SE"/>
          </a:p>
        </p:txBody>
      </p:sp>
    </p:spTree>
    <p:extLst>
      <p:ext uri="{BB962C8B-B14F-4D97-AF65-F5344CB8AC3E}">
        <p14:creationId xmlns:p14="http://schemas.microsoft.com/office/powerpoint/2010/main" val="129219762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228898" y="4749677"/>
            <a:ext cx="6336704" cy="4968552"/>
          </a:xfrm>
        </p:spPr>
        <p:txBody>
          <a:bodyPr/>
          <a:lstStyle/>
          <a:p>
            <a:r>
              <a:rPr lang="sv-SE" sz="1100" dirty="0"/>
              <a:t>Vid registrering i ett nationellt eller regionalt kvalitetsregister i hälso- och sjukvården ska den enskilde få information om vad registreringen innebär och en möjlighet att motsätta sig denna. </a:t>
            </a:r>
          </a:p>
          <a:p>
            <a:endParaRPr lang="sv-SE" sz="1100" dirty="0"/>
          </a:p>
          <a:p>
            <a:r>
              <a:rPr lang="sv-SE" sz="1100" b="1" dirty="0"/>
              <a:t>Inget krav på samtycke, men patienten har rätt att motsätta sig</a:t>
            </a:r>
          </a:p>
          <a:p>
            <a:r>
              <a:rPr lang="sv-SE" sz="1100" dirty="0"/>
              <a:t>Det krävs alltså inget sådant uttryckligt samtycke som avses i personuppgiftslagen för personuppgiftsbehandling i nationella eller regionala kvalitetsregister. Istället ges den enskilde en möjlighet att motsätta sig registreringen. Det innebär i praktiken att ett tyst samtycke gäller för personuppgiftsbehandling i ett kvalitetsregister. Precis som vid hantering av vårddokumentation i system för sammanhållen journalföring gäller därutöver regler om inre sekretess, behörighetsstyrning, åtkomstkontroll etc. även när vårdgivare hanterar personuppgifter i nationella kvalitetsregister.</a:t>
            </a:r>
          </a:p>
          <a:p>
            <a:endParaRPr lang="sv-SE" sz="1100" dirty="0"/>
          </a:p>
          <a:p>
            <a:r>
              <a:rPr lang="sv-SE" sz="1100" b="1" dirty="0"/>
              <a:t>Vårdgivarens informationsplikt</a:t>
            </a:r>
          </a:p>
          <a:p>
            <a:r>
              <a:rPr lang="sv-SE" sz="1100" dirty="0"/>
              <a:t>För att patienten ska bli medveten om rätten att motsätta sig en medverkan i ett nationellt kvalitetsregister krävs att vårdgivaren informerar patienten om detta och tillhandahåller den information som i övrig ska ges enligt patientdatalagen. Det är den vårdgivare som vill inkludera en patients uppgifter i ett kvalitetsregister som ska fullgöra informationsplikten. Informationen ska som huvudregel lämnas innan uppgifter om patienten registreras. </a:t>
            </a:r>
          </a:p>
          <a:p>
            <a:endParaRPr lang="sv-SE" sz="1100" dirty="0"/>
          </a:p>
          <a:p>
            <a:r>
              <a:rPr lang="sv-SE" sz="1100" dirty="0"/>
              <a:t>Det finns inget krav på att patienten måste ha tagit del av informationen om ett kvalitetsregister, men vårdgivaren ska ha gjort patienten medveten om att informationen finns och var den finns tillgänglig samt om att registrering görs för det fall patienten inte motsätter sig. </a:t>
            </a:r>
          </a:p>
        </p:txBody>
      </p:sp>
      <p:sp>
        <p:nvSpPr>
          <p:cNvPr id="4" name="Platshållare för bildnummer 3"/>
          <p:cNvSpPr>
            <a:spLocks noGrp="1"/>
          </p:cNvSpPr>
          <p:nvPr>
            <p:ph type="sldNum" sz="quarter" idx="10"/>
          </p:nvPr>
        </p:nvSpPr>
        <p:spPr/>
        <p:txBody>
          <a:bodyPr/>
          <a:lstStyle/>
          <a:p>
            <a:fld id="{EC0CEA15-2737-4F63-964C-2B51FD440E52}" type="slidenum">
              <a:rPr lang="sv-SE" smtClean="0"/>
              <a:t>81</a:t>
            </a:fld>
            <a:endParaRPr lang="sv-SE"/>
          </a:p>
        </p:txBody>
      </p:sp>
    </p:spTree>
    <p:extLst>
      <p:ext uri="{BB962C8B-B14F-4D97-AF65-F5344CB8AC3E}">
        <p14:creationId xmlns:p14="http://schemas.microsoft.com/office/powerpoint/2010/main" val="2756329126"/>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677668"/>
            <a:ext cx="6480720" cy="5184576"/>
          </a:xfrm>
        </p:spPr>
        <p:txBody>
          <a:bodyPr/>
          <a:lstStyle/>
          <a:p>
            <a:r>
              <a:rPr lang="sv-SE" sz="1100" dirty="0"/>
              <a:t>Från integritetssynpunkt är det viktigt att patienten tillhandahålls utförlig information om den hantering av personuppgifter som registrering i ett nationellt kvalitetsregister innebär. Informationen behövs för att  patienten ska bli medveten om rätten att motsätta sig medverkan och i övrigt kunna ta tillvara sina rättigheter. Det är den vårdgivare som vill inkludera en patients uppgifter i ett kvalitetsregister som ska fullgöra informationsplikten. Informationen ska som huvudregel lämnas innan uppgifter om patienten registreras. </a:t>
            </a:r>
          </a:p>
          <a:p>
            <a:endParaRPr lang="sv-SE" sz="1100" dirty="0"/>
          </a:p>
          <a:p>
            <a:r>
              <a:rPr lang="sv-SE" sz="1100" dirty="0"/>
              <a:t>Det finns inget krav på att informationen till patienten ska lämnas på ett särskilt sätt, t.ex. skriftligt. Det har överlämnats till varje vårdgivare att bestämma hur informationen ska ges. Informationen ska dock vara utformad på ett sätt som kan förstås av patienten och som uppfyller kraven på innehåll enligt patientdatalagen. </a:t>
            </a:r>
          </a:p>
          <a:p>
            <a:endParaRPr lang="sv-SE" sz="1100" dirty="0"/>
          </a:p>
          <a:p>
            <a:r>
              <a:rPr lang="sv-SE" sz="1100" dirty="0"/>
              <a:t>Inte heller finns det krav på att patienten måste ha tagit del av informationen om ett kvalitetsregister, men vårdgivaren ska ha gjort patienten medveten om att informationen finns och var den finns tillgänglig samt om att registrering görs för det fall patienten inte motsätter sig. Det är sedan upp till den enskilde patienten att själva avgöra om informationen ska läsas eller inte. Om patienten haft en möjlighet att ta del av fullständig information och därefter inte motsatt sig medverkan i registret genom att meddela vårdgivaren det, får vårdgivaren inkludera patientens  uppgifter i kvalitetsregistret.</a:t>
            </a:r>
          </a:p>
          <a:p>
            <a:r>
              <a:rPr lang="sv-SE" sz="1100" dirty="0"/>
              <a:t> </a:t>
            </a:r>
          </a:p>
          <a:p>
            <a:r>
              <a:rPr lang="sv-SE" sz="1100" b="1" dirty="0"/>
              <a:t>Behov av säkra och verksamhetsanpassade rutiner</a:t>
            </a:r>
          </a:p>
          <a:p>
            <a:r>
              <a:rPr lang="sv-SE" sz="1100" dirty="0"/>
              <a:t>Det är därför nödvändigt att ha säkra rutiner både för att information faktiskt tillhandahålls och att den uppfyller patientdatalagens krav på innehåll. Vårdgivaren behöver därför tillhandahålla informationen på ett sådant sätt att den kommer samtliga patienter som registreras i ett kvalitetsregister till del. Det är i allmänhet inte tillräckligt att vårdgivaren endast informerar på internet eller genom broschyr eller annat anslag i väntrum, OM inte detta kompletteras med någon form av hänvisning till patienten att ta del av informationen. </a:t>
            </a:r>
          </a:p>
          <a:p>
            <a:endParaRPr lang="sv-SE" sz="1100" dirty="0"/>
          </a:p>
          <a:p>
            <a:r>
              <a:rPr lang="sv-SE" sz="1100" dirty="0"/>
              <a:t>Eftersom hänsyn ska tas till den enskilde patientens möjligheter att tillgodogöra sig informationen kan vårdgivaren även behöva olika informationsrutiner för olika situationer. Tillvägagångssättet för att informera patienter kan även skilja sig åt mellan olika typer av verksamheter hos en vårdgivare, bland annat beroende på hur många kvalitetsregister som är relevanta i olika verksamheter. Vårdgivare kan därför behöva utforma rutiner som är anpassade efter förutsättningarna i respektive verksamhet.</a:t>
            </a:r>
          </a:p>
        </p:txBody>
      </p:sp>
    </p:spTree>
    <p:extLst>
      <p:ext uri="{BB962C8B-B14F-4D97-AF65-F5344CB8AC3E}">
        <p14:creationId xmlns:p14="http://schemas.microsoft.com/office/powerpoint/2010/main" val="2756329126"/>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605660"/>
            <a:ext cx="6480720" cy="5213985"/>
          </a:xfrm>
        </p:spPr>
        <p:txBody>
          <a:bodyPr/>
          <a:lstStyle/>
          <a:p>
            <a:r>
              <a:rPr lang="sv-SE" sz="1100" b="1" dirty="0"/>
              <a:t>Myndighet med centralt ansvar</a:t>
            </a:r>
          </a:p>
          <a:p>
            <a:r>
              <a:rPr lang="sv-SE" sz="1100" dirty="0"/>
              <a:t>För varje nationellt kvalitetsregister finns en myndighet som har det centrala ansvaret för inrapporterade uppgifter. Enligt 7 kap. 7 § patientdatalagen får endast myndigheter inom hälso-och sjukvården vara personuppgiftsansvarig för central behandling av personuppgifter i ett nationell eller regionalt kvalitetsregister. Det är vanligtvis en landstingsstyrelse eller motsvarande som formellt har detta centrala ansvar.</a:t>
            </a:r>
          </a:p>
          <a:p>
            <a:endParaRPr lang="sv-SE" sz="1100" dirty="0"/>
          </a:p>
          <a:p>
            <a:r>
              <a:rPr lang="sv-SE" sz="1100" dirty="0"/>
              <a:t>I det centrala ansvaret ligger bland annat ett ansvar för den övergripande säkerheten kring kvalitetsregistret och för att felaktiga uppgifter rättas. Uppgifter i kvalitetsregister ska enligt lagstiftningen skyddas på ett flertal olika sätt. Generellt gäller exempelvis samma krav på sekretess och säkerhet för uppgifter i kvalitetsregister som för uppgifter i patientjournaler. </a:t>
            </a:r>
          </a:p>
          <a:p>
            <a:endParaRPr lang="sv-SE" sz="1100" dirty="0"/>
          </a:p>
          <a:p>
            <a:r>
              <a:rPr lang="sv-SE" sz="1100" b="1" dirty="0"/>
              <a:t>Varje vårdgivare ansvarar för sin hantering i samband med registrering m.m.</a:t>
            </a:r>
          </a:p>
          <a:p>
            <a:r>
              <a:rPr lang="sv-SE" sz="1100" dirty="0"/>
              <a:t>Den vårdgivare som registrerar uppgifter i ett kvalitetsregister är dock själv ansvarig för sin egen hantering av uppgifterna i samband med att de registreras eller i ett senare skede används för lokal kvalitetssäkring.  Det innebär bl.a. ett ansvar för att patienterna informerats på ett korrekt sätt, att det är rätt uppgifter som registreras, att uppgifterna används på rätt sätt, att behörigheten för åtkomst till registret är anpassad efter personalens behov m.m.</a:t>
            </a:r>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83</a:t>
            </a:fld>
            <a:endParaRPr lang="sv-SE">
              <a:solidFill>
                <a:prstClr val="black"/>
              </a:solidFill>
            </a:endParaRPr>
          </a:p>
        </p:txBody>
      </p:sp>
    </p:spTree>
    <p:extLst>
      <p:ext uri="{BB962C8B-B14F-4D97-AF65-F5344CB8AC3E}">
        <p14:creationId xmlns:p14="http://schemas.microsoft.com/office/powerpoint/2010/main" val="2756329126"/>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228898" y="4717414"/>
            <a:ext cx="6408712" cy="5072821"/>
          </a:xfrm>
        </p:spPr>
        <p:txBody>
          <a:bodyPr/>
          <a:lstStyle/>
          <a:p>
            <a:r>
              <a:rPr lang="sv-SE" sz="1100" dirty="0"/>
              <a:t>Den vårdgivare som registrerar uppgifter i ett kvalitetsregister ansvarar för ett ändamålsenligt insamlande av uppgifterna. Om vårdgivaren anser att uppgifter som patienten bidrar med är av värde för ändamålet med kvalitetsregistret kan denne bestämma om detta och hur det ska gå till. </a:t>
            </a:r>
          </a:p>
          <a:p>
            <a:endParaRPr lang="sv-SE" sz="1100" dirty="0"/>
          </a:p>
          <a:p>
            <a:r>
              <a:rPr lang="sv-SE" sz="1100" b="1" dirty="0"/>
              <a:t>Vårdgivaren bestämmer och tillhandahåller möjligheter</a:t>
            </a:r>
          </a:p>
          <a:p>
            <a:r>
              <a:rPr lang="sv-SE" sz="1100" dirty="0"/>
              <a:t>Att patienter med hjälp av den tekniska utvecklingen elektroniskt kan bidra med uppgifter till ett kvalitetsregister innebär inte att patienten har någon ovillkorlig rätt att på eget initiativ registrera uppgifter i ett kvalitetsregister. Men vårdgivaren kan i sina rutiner för att inhämta den information som behövs för kvalitetsutvecklingen av vården tillhandahålla definierade möjligheter för patienten att bidra med viktig information. </a:t>
            </a:r>
          </a:p>
          <a:p>
            <a:endParaRPr lang="sv-SE" sz="1100" dirty="0"/>
          </a:p>
          <a:p>
            <a:r>
              <a:rPr lang="sv-SE" sz="1100" dirty="0"/>
              <a:t>På samma sätt som att en vårdgivare kan be en patient fylla i en pappersenkät som sedan manuellt registreras i ett kvalitetsregister, kan en patient tillhandahållas ett elektroniskt formulär som efter vårdgivarens anvisning kan fyllas i av patienten och elektroniskt överföras till kvalitetsregistret. </a:t>
            </a:r>
          </a:p>
          <a:p>
            <a:endParaRPr lang="sv-SE" sz="1100" dirty="0"/>
          </a:p>
          <a:p>
            <a:r>
              <a:rPr lang="sv-SE" sz="1100" dirty="0"/>
              <a:t>Vidare är det, både ur ett kvalitets- och ur ett integritetsperspektiv, viktigt att de elektroniska formulären som patienter ska fylla i utformas på ett sådant sätt att det så långt möjligt endast är de efterfrågade uppgifterna som kan registreras. </a:t>
            </a:r>
          </a:p>
          <a:p>
            <a:r>
              <a:rPr lang="sv-SE" sz="1100" dirty="0"/>
              <a:t> </a:t>
            </a:r>
          </a:p>
          <a:p>
            <a:r>
              <a:rPr lang="sv-SE" sz="1100" b="1" dirty="0"/>
              <a:t>Krav på säkerhetsåtgärder</a:t>
            </a:r>
          </a:p>
          <a:p>
            <a:r>
              <a:rPr lang="sv-SE" sz="1100" dirty="0"/>
              <a:t>En allt större del av den elektroniska kommunikationen mellan vårdgivare och patienter går idag via internet. Av den anledningen är det nödvändigt att vårdgivare som tillhandahåller dessa möjligheter även ser till att vidta de säkerhetsåtgärder som krävs, t.ex. för att skydda uppgifterna från obehörig åtkomst. </a:t>
            </a:r>
          </a:p>
          <a:p>
            <a:endParaRPr lang="sv-SE" sz="1100" dirty="0"/>
          </a:p>
          <a:p>
            <a:r>
              <a:rPr lang="sv-SE" sz="1100" dirty="0"/>
              <a:t>Även med hänsyn till behovet av tillförlitliga uppgifter och hög datakvalitet kan vårdgivare behöva vidta lämpliga åtgärder. Det kan exempelvis handla om att säkerställa att det verkligen är den avsedda patienten som bidrar med information till kvalitetsregistret.</a:t>
            </a:r>
            <a:r>
              <a:rPr lang="sv-SE" dirty="0">
                <a:effectLst/>
              </a:rPr>
              <a:t> </a:t>
            </a:r>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84</a:t>
            </a:fld>
            <a:endParaRPr lang="sv-SE">
              <a:solidFill>
                <a:prstClr val="black"/>
              </a:solidFill>
            </a:endParaRPr>
          </a:p>
        </p:txBody>
      </p:sp>
    </p:spTree>
    <p:extLst>
      <p:ext uri="{BB962C8B-B14F-4D97-AF65-F5344CB8AC3E}">
        <p14:creationId xmlns:p14="http://schemas.microsoft.com/office/powerpoint/2010/main" val="2756329126"/>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228898" y="4717414"/>
            <a:ext cx="6408712" cy="5000814"/>
          </a:xfrm>
        </p:spPr>
        <p:txBody>
          <a:bodyPr/>
          <a:lstStyle/>
          <a:p>
            <a:r>
              <a:rPr lang="sv-SE" sz="1100" b="1" dirty="0"/>
              <a:t>Uppgifter skyddas på flera sätt</a:t>
            </a:r>
            <a:endParaRPr lang="sv-SE" sz="1100" dirty="0"/>
          </a:p>
          <a:p>
            <a:r>
              <a:rPr lang="sv-SE" sz="1100" dirty="0"/>
              <a:t>Uppgifter i kvalitetsregister ska enligt lagstiftningen skyddas på ett flertal olika sätt. Generellt gäller exempelvis samma krav på sekretess och säkerhet för uppgifter i kvalitetsregister som för uppgifter i patientjournaler. </a:t>
            </a:r>
          </a:p>
          <a:p>
            <a:endParaRPr lang="sv-SE" sz="1100" dirty="0"/>
          </a:p>
          <a:p>
            <a:r>
              <a:rPr lang="sv-SE" sz="1100" b="1" dirty="0"/>
              <a:t>Sekretess för uppgifterna</a:t>
            </a:r>
          </a:p>
          <a:p>
            <a:r>
              <a:rPr lang="sv-SE" sz="1100" dirty="0"/>
              <a:t>Utlämnande av uppgifter från ett kvalitetsregister får exempelvis göras med stöd av den enskildes samtycke. I övrigt får det endast göras om det står klart att den enskilde eller någon denne närstående inte lider men av utlämnandet. I annat fall får uppgifter endast lämnas ut i avidentifierad form.</a:t>
            </a:r>
          </a:p>
          <a:p>
            <a:endParaRPr lang="sv-SE" sz="1100" dirty="0"/>
          </a:p>
          <a:p>
            <a:r>
              <a:rPr lang="sv-SE" sz="1100" dirty="0"/>
              <a:t>När det gäller sammanställning av uppgifter som ska presenteras öppet, t.ex. för att informera allmänheten om kvaliteten i hälso- och sjukvården, måste det göras på ett sådant sätt att individernas identitet inte röjs.</a:t>
            </a:r>
          </a:p>
          <a:p>
            <a:endParaRPr lang="sv-SE" sz="1100" dirty="0"/>
          </a:p>
          <a:p>
            <a:r>
              <a:rPr lang="sv-SE" sz="1100" b="1" dirty="0"/>
              <a:t>Skydd mot intrång och krav på stark autentisering</a:t>
            </a:r>
          </a:p>
          <a:p>
            <a:r>
              <a:rPr lang="sv-SE" sz="1100" dirty="0"/>
              <a:t>Säkerhetskraven innebär också att den myndighet som är centralt ansvarig för registret har att skydda uppgifter i registret från intrång och att se till att utlämnande av uppgifter görs på ett säkert sätt. Det senare innebär t.ex. att personal hos en vårdgivare ska logga in med SITSHS-kort eller annan lösning för stark autentisering för att över internet ta del av inrapporterade uppgifter på individnivå.</a:t>
            </a:r>
          </a:p>
          <a:p>
            <a:endParaRPr lang="sv-SE" sz="1100" dirty="0"/>
          </a:p>
          <a:p>
            <a:r>
              <a:rPr lang="sv-SE" sz="1100" b="1" dirty="0"/>
              <a:t>Behörighetsstyrning och åtkomstkontroll</a:t>
            </a:r>
          </a:p>
          <a:p>
            <a:r>
              <a:rPr lang="sv-SE" sz="1100" dirty="0"/>
              <a:t>När det gäller vilken personal hos såväl inrapporterande vårdgivare som inom den centrala myndigheten som ska ha tillgång till personuppgifter i ett kvalitetsregister gäller patientdatalagens allmänna bestämmelser om inre sekretess och tilldelning av behörighet för elektronisk åtkomst till personuppgifter. Av dessa bestämmelser följer att endast den som behöver tillgång till personuppgifter i ett nationellt eller regionalt kvalitetsregister för att utföra arbete för ändamål för vilka registren är tillåtna, får ha åtkomst till sådana uppgifter. Det innebär att det vanligtvis endast är ett fåtal personer hos den centralt ansvariga  myndigheten som har tillgång till identifierbara uppgifter. Vårdgivaren ska ha rutiner för tilldelning av behörighet för åtkomst och för åtkomstkontroll.</a:t>
            </a:r>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85</a:t>
            </a:fld>
            <a:endParaRPr lang="sv-SE">
              <a:solidFill>
                <a:prstClr val="black"/>
              </a:solidFill>
            </a:endParaRPr>
          </a:p>
        </p:txBody>
      </p:sp>
    </p:spTree>
    <p:extLst>
      <p:ext uri="{BB962C8B-B14F-4D97-AF65-F5344CB8AC3E}">
        <p14:creationId xmlns:p14="http://schemas.microsoft.com/office/powerpoint/2010/main" val="2756329126"/>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717414"/>
            <a:ext cx="6552728" cy="5000814"/>
          </a:xfrm>
        </p:spPr>
        <p:txBody>
          <a:bodyPr/>
          <a:lstStyle/>
          <a:p>
            <a:r>
              <a:rPr lang="sv-SE" sz="1100" b="1" dirty="0"/>
              <a:t>Direktåtkomst till inrapporterade uppgifter</a:t>
            </a:r>
          </a:p>
          <a:p>
            <a:r>
              <a:rPr lang="sv-SE" sz="1100" dirty="0"/>
              <a:t>En vårdgivare får, enligt 7 kap. 9 § patientdatalagen, ha direktåtkomst till de personuppgifter som vårdgivaren rapporterat till ett nationellt eller regionalt kvalitetsregister. Direktåtkomsten till ett nationellt kvalitetsregister får bara användas för sådana ändamål för vilka registren är tillåtna.</a:t>
            </a:r>
          </a:p>
          <a:p>
            <a:r>
              <a:rPr lang="sv-SE" sz="1100" dirty="0"/>
              <a:t> </a:t>
            </a:r>
          </a:p>
          <a:p>
            <a:r>
              <a:rPr lang="sv-SE" sz="1100" b="1" dirty="0"/>
              <a:t>Vilka medarbetare får ha direktåtkomst?</a:t>
            </a:r>
          </a:p>
          <a:p>
            <a:r>
              <a:rPr lang="sv-SE" sz="1100" dirty="0"/>
              <a:t>När det gäller vilka medarbetare hos en vårdgivare som får ta del av inrapporterade personuppgifter genom direktåtkomst gäller patientdatalagens allmänna regler om inre sekretess, behörighetsstyrning och åtkomst-kontroll. Det innebär att den som arbetar hos en vårdgivare och som behöver uppgifter i ett nationellt kvalitetsregister för sitt arbete inom hälso- och sjukvården får ha direktåtkomst till de uppgifter vårdgivaren rapporterat in. </a:t>
            </a:r>
          </a:p>
          <a:p>
            <a:endParaRPr lang="sv-SE" sz="1100" dirty="0"/>
          </a:p>
          <a:p>
            <a:r>
              <a:rPr lang="sv-SE" sz="1100" b="1" dirty="0"/>
              <a:t>Vad får medarbetaren använda direktåtkomsten till?</a:t>
            </a:r>
          </a:p>
          <a:p>
            <a:r>
              <a:rPr lang="sv-SE" sz="1100" dirty="0"/>
              <a:t>Direktåtkomsten får bara användas för sådana ändamål för vilka kvalitetsregistren är tillåtna. I detta fall innebär det i praktiken att direktåtkomsten får användas för att säkra och utveckla vårdens kvalitet, framställa statistik och lämna ut uppgifter i enlighet med lag eller förordning. Det går inte att uttömmande ange i vilka situationer det är tillåtet för en medarbetare att ha direktåtkomst till uppgifter, men några konkreta exempel är:</a:t>
            </a:r>
          </a:p>
          <a:p>
            <a:pPr marL="228600" indent="-228600">
              <a:buAutoNum type="alphaLcParenR"/>
            </a:pPr>
            <a:r>
              <a:rPr lang="sv-SE" sz="1100" dirty="0"/>
              <a:t>för att registrera uppgifter i ett kvalitetsregister,</a:t>
            </a:r>
          </a:p>
          <a:p>
            <a:pPr marL="228600" indent="-228600">
              <a:buAutoNum type="alphaLcParenR"/>
            </a:pPr>
            <a:r>
              <a:rPr lang="sv-SE" sz="1100" dirty="0"/>
              <a:t>för att kontrollera och validera registrerade uppgifter, t.ex. jämföra med patientjournal,</a:t>
            </a:r>
          </a:p>
          <a:p>
            <a:pPr marL="228600" indent="-228600">
              <a:buAutoNum type="alphaLcParenR"/>
            </a:pPr>
            <a:r>
              <a:rPr lang="sv-SE" sz="1100" dirty="0"/>
              <a:t>för att arbeta med vårdgivarens kvalitetssäkringsarbete, t.ex. göra sammanställningar och beräkningar som ger underlag för att kunna följa upp  och jämföra medicinsk och annan kvalitet, </a:t>
            </a:r>
          </a:p>
          <a:p>
            <a:pPr marL="228600" indent="-228600">
              <a:buAutoNum type="alphaLcParenR"/>
            </a:pPr>
            <a:r>
              <a:rPr lang="sv-SE" sz="1100" dirty="0"/>
              <a:t>för att framställa statistik, t.ex. för att informera allmänheten om vårdgivarens kvalitet och resultat</a:t>
            </a:r>
          </a:p>
          <a:p>
            <a:pPr marL="228600" indent="-228600">
              <a:buAutoNum type="alphaLcParenR"/>
            </a:pPr>
            <a:r>
              <a:rPr lang="sv-SE" sz="1100" dirty="0"/>
              <a:t>för att kunna administrera ett lagligt utlämnande av uppgifter, m.m.</a:t>
            </a:r>
          </a:p>
          <a:p>
            <a:endParaRPr lang="sv-SE" sz="1100" dirty="0"/>
          </a:p>
          <a:p>
            <a:r>
              <a:rPr lang="sv-SE" sz="1100" dirty="0"/>
              <a:t>Ovanstående gäller endast direktåtkomst till själva personuppgifterna. Tillgång till rena statistiska uppgifter som registret genererar och som presenteras utan att de registrerades identitet röjs, är en annan sak. Sådana uppgifter kan i regel tillhandahållas öppet och exempelvis publiceras för att informera allmänheten om verksamhetens kvalitet och resultat.</a:t>
            </a:r>
          </a:p>
          <a:p>
            <a:endParaRPr lang="sv-SE" sz="1100" dirty="0"/>
          </a:p>
          <a:p>
            <a:endParaRPr lang="sv-SE" sz="1100" dirty="0"/>
          </a:p>
          <a:p>
            <a:endParaRPr lang="sv-SE" sz="1100"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86</a:t>
            </a:fld>
            <a:endParaRPr lang="sv-SE">
              <a:solidFill>
                <a:prstClr val="black"/>
              </a:solidFill>
            </a:endParaRPr>
          </a:p>
        </p:txBody>
      </p:sp>
    </p:spTree>
    <p:extLst>
      <p:ext uri="{BB962C8B-B14F-4D97-AF65-F5344CB8AC3E}">
        <p14:creationId xmlns:p14="http://schemas.microsoft.com/office/powerpoint/2010/main" val="275632912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228898" y="4605660"/>
            <a:ext cx="6408712" cy="5213985"/>
          </a:xfrm>
        </p:spPr>
        <p:txBody>
          <a:bodyPr/>
          <a:lstStyle/>
          <a:p>
            <a:r>
              <a:rPr lang="sv-SE" sz="1100" b="1" dirty="0"/>
              <a:t>Forskning tillåtet som sekundärt ändamål</a:t>
            </a:r>
          </a:p>
          <a:p>
            <a:r>
              <a:rPr lang="sv-SE" sz="1100" dirty="0"/>
              <a:t>Det är enligt patientdatalagen tillåtet att använda personuppgifter som behandlas inom hälso- och sjukvården för forskningsändamål. När det gäller nationella eller regionala kvalitetsregister framgår av 7 kap. 5 § patientdatalagen att uppgifter som samlats in i ett kvalitetsregister för kvalitetssäkringsändamål  också får användas för forskning inom hälso- och sjukvården. För att det ska vara tillåtet krävs dock ett etikgodkännande och i förekommande fall att uppgifterna kan lämnas ut utan hinder av sekretess.</a:t>
            </a:r>
          </a:p>
          <a:p>
            <a:endParaRPr lang="sv-SE" sz="1100" dirty="0"/>
          </a:p>
          <a:p>
            <a:r>
              <a:rPr lang="sv-SE" sz="1100" b="1" dirty="0"/>
              <a:t>Krav på etikgodkännande</a:t>
            </a:r>
          </a:p>
          <a:p>
            <a:r>
              <a:rPr lang="sv-SE" sz="1100" dirty="0"/>
              <a:t>Det förhållande att det är tillåtet att behandla uppgifterna för forskningsändamål innebär inte att det görs något undantag från lagen (2003:460) om etikprövning av forskning som avser människor och den lagens krav på etikprövning. För forskning på känsliga personuppgifter krävs alltid ett godkännande från en etikprövningsnämnd, oavsett om uppgifterna finns i en patientjournal, i ett nationellt kvalitetsregister eller i någon annan uppgiftssamling i hälso- och sjukvården. </a:t>
            </a:r>
          </a:p>
          <a:p>
            <a:endParaRPr lang="sv-SE" sz="1100" dirty="0"/>
          </a:p>
          <a:p>
            <a:r>
              <a:rPr lang="sv-SE" sz="1100" b="1" dirty="0"/>
              <a:t>Sekretessprövning och utlämnande av uppgifter</a:t>
            </a:r>
          </a:p>
          <a:p>
            <a:r>
              <a:rPr lang="sv-SE" sz="1100" dirty="0"/>
              <a:t>Att ett forskningsprojekt blivit godkänt av en etikprövningsnämnd innebär att forskningen får bedrivas under de förutsättningar som beskrivits i etikansökan och enligt vad som i övrigt framgår av etikprövningsnämndens beslut. Ett etikgodkännande har dock ingen sekretessbrytande effekt, vilket innebär att en vårdgivare som har att lämna ut uppgifter för forskning alltid måste bedöma om uppgifterna kan lämnas ut med hänsyn till bestämmelser om sekretess och tystnadsplikt. Om den aktuella forskningsverksamheten ska bedrivas av en självständig verksamhetsgren inom myndigheten, av en annan myndighet eller av en enskild eller ett enskilt organ, krävs därför att en sekretessprövning resulterar i att uppgifterna kan lämnas ut till forskningsverksamheten. </a:t>
            </a:r>
          </a:p>
          <a:p>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87</a:t>
            </a:fld>
            <a:endParaRPr lang="sv-SE">
              <a:solidFill>
                <a:prstClr val="black"/>
              </a:solidFill>
            </a:endParaRPr>
          </a:p>
        </p:txBody>
      </p:sp>
    </p:spTree>
    <p:extLst>
      <p:ext uri="{BB962C8B-B14F-4D97-AF65-F5344CB8AC3E}">
        <p14:creationId xmlns:p14="http://schemas.microsoft.com/office/powerpoint/2010/main" val="2756329126"/>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EC0CEA15-2737-4F63-964C-2B51FD440E52}" type="slidenum">
              <a:rPr lang="sv-SE" smtClean="0"/>
              <a:t>88</a:t>
            </a:fld>
            <a:endParaRPr lang="sv-SE"/>
          </a:p>
        </p:txBody>
      </p:sp>
    </p:spTree>
    <p:extLst>
      <p:ext uri="{BB962C8B-B14F-4D97-AF65-F5344CB8AC3E}">
        <p14:creationId xmlns:p14="http://schemas.microsoft.com/office/powerpoint/2010/main" val="1773160281"/>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677668"/>
            <a:ext cx="6480720" cy="5040560"/>
          </a:xfrm>
        </p:spPr>
        <p:txBody>
          <a:bodyPr/>
          <a:lstStyle/>
          <a:p>
            <a:r>
              <a:rPr lang="sv-SE" sz="1100" dirty="0"/>
              <a:t>Stark autentisering är ett begrepp som används för att beskriva ett sätt att elektroniskt kontrollera en individs identitet, exempelvis i samband med att individen tar del av uppgifter över internet.</a:t>
            </a:r>
          </a:p>
          <a:p>
            <a:endParaRPr lang="sv-SE" sz="1100" dirty="0"/>
          </a:p>
          <a:p>
            <a:r>
              <a:rPr lang="sv-SE" sz="1100" dirty="0"/>
              <a:t>Stark autentisering kännetecknas av att identiteten kontrolleras på minst två olika sätt. Det kan exempelvis ske genom</a:t>
            </a:r>
          </a:p>
          <a:p>
            <a:r>
              <a:rPr lang="sv-SE" sz="1100" dirty="0"/>
              <a:t>- något som användaren känner till (t.ex. sitt lösenord) </a:t>
            </a:r>
          </a:p>
          <a:p>
            <a:r>
              <a:rPr lang="sv-SE" sz="1100" dirty="0"/>
              <a:t>- något som användaren har (t.ex. smart kort, engångskod)</a:t>
            </a:r>
          </a:p>
          <a:p>
            <a:r>
              <a:rPr lang="sv-SE" sz="1100" dirty="0"/>
              <a:t>- användaren själv (t.ex. fingeravtryck, avläsning av iris).</a:t>
            </a:r>
          </a:p>
          <a:p>
            <a:endParaRPr lang="sv-SE" sz="1100" dirty="0"/>
          </a:p>
          <a:p>
            <a:r>
              <a:rPr lang="sv-SE" sz="1100" b="1" dirty="0"/>
              <a:t>E-legitimation som ett exempel</a:t>
            </a:r>
          </a:p>
          <a:p>
            <a:r>
              <a:rPr lang="sv-SE" sz="1100" dirty="0"/>
              <a:t>En etablerad metod för autentisering är att använda en e-legitimation. Det är i dagsläget ett certifikat som man antingen sparar på sin dator (certifikat på fil), på ett smartkort eller i en mobiltelefon. Med hjälp av certifikatet och det tillhörande lösenordet skapas förutsättningar för stark autentisering. Denna metod används exempelvis i hälso- och sjukvården, där SITHS-kort är en lösning för stark autentisering av personal.</a:t>
            </a:r>
          </a:p>
          <a:p>
            <a:endParaRPr lang="sv-SE" sz="1100" dirty="0"/>
          </a:p>
          <a:p>
            <a:r>
              <a:rPr lang="sv-SE" sz="1100" dirty="0"/>
              <a:t>I egenskap av privatperson finns också behov av att i olika sammanhang använda lösningar för stark autentisering, t.ex. vid kontakt med banker, Skatteverket eller Försäkringskassan. Även när enskilda kontaktar hälso- och sjukvården elektroniskt, t.ex. för att ta del av uppgifter i Mina vårdkontakter, behöver den enskildes identitet kontrolleras med en metod för stark autentisering.</a:t>
            </a:r>
          </a:p>
          <a:p>
            <a:endParaRPr lang="sv-SE" sz="1100" dirty="0"/>
          </a:p>
          <a:p>
            <a:r>
              <a:rPr lang="sv-SE" sz="1100" dirty="0"/>
              <a:t>Stark autentisering bidrar till att säkerställa att ingen obehörig kan ta del av känslig information.</a:t>
            </a:r>
          </a:p>
          <a:p>
            <a:endParaRPr lang="sv-SE" sz="1100" dirty="0"/>
          </a:p>
          <a:p>
            <a:r>
              <a:rPr lang="sv-SE" sz="1100" dirty="0"/>
              <a:t> </a:t>
            </a:r>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89</a:t>
            </a:fld>
            <a:endParaRPr lang="sv-SE">
              <a:solidFill>
                <a:prstClr val="black"/>
              </a:solidFill>
            </a:endParaRPr>
          </a:p>
        </p:txBody>
      </p:sp>
    </p:spTree>
    <p:extLst>
      <p:ext uri="{BB962C8B-B14F-4D97-AF65-F5344CB8AC3E}">
        <p14:creationId xmlns:p14="http://schemas.microsoft.com/office/powerpoint/2010/main" val="2756329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228898" y="4717414"/>
            <a:ext cx="6336704" cy="5000814"/>
          </a:xfrm>
        </p:spPr>
        <p:txBody>
          <a:bodyPr/>
          <a:lstStyle/>
          <a:p>
            <a:r>
              <a:rPr lang="sv-SE" sz="1100" dirty="0"/>
              <a:t>Begreppet vårdenhet återfinns i patientdatalagens bestämmelse om rättigheten för patienten att spärra vårddokumentation mellan olika vårdenheter inom en och samma vårdgivare (4 kap. 4 § patientdatalagen). I Socialstyrelsens föreskrifter (SOSFS 2008:14) om informationshantering och journalföring används begreppet vårdenhet bland annat i bestämmelsen som reglerar personalens åtkomst till patientuppgifter inom en vårdgivares verksamhet (2 kap. 7 §), men även i de bestämmelser som handlar om åtkomstkontroll (loggning) och patientens rätt att få information om den åtkomst som skett till hans eller henens uppgifter (2 kap. 11 och 12 §§).</a:t>
            </a:r>
          </a:p>
          <a:p>
            <a:endParaRPr lang="sv-SE" sz="1100" dirty="0"/>
          </a:p>
          <a:p>
            <a:r>
              <a:rPr lang="sv-SE" sz="1100" b="1" dirty="0"/>
              <a:t>Vårdgivaren fastställer själv verksamhetens vårdenheter</a:t>
            </a:r>
          </a:p>
          <a:p>
            <a:r>
              <a:rPr lang="sv-SE" sz="1100" dirty="0"/>
              <a:t>Varken i lag eller föreskrift är begreppet vårdenhet definierat, utan det är upp till respektive vårdgivare att fastställa  begreppet utifrån de förutsättningar som finns i verksamheten. Hur stora olika vårdenheter är och vad som karaktäriserar dem kan därmed skilja sig mellan olika vårdgivare. En vårdcentral räknas ofta som en vårdenhet medan det finns många olika vårdenheter på ett sjukhus. Inom den kommunala hälso- och sjukvården finns vanligen flertalet vårdenheter, beroende på kommunens storlek och de olika verksamheternas karaktär.</a:t>
            </a:r>
          </a:p>
          <a:p>
            <a:endParaRPr lang="sv-SE" sz="1100" dirty="0"/>
          </a:p>
          <a:p>
            <a:r>
              <a:rPr lang="sv-SE" sz="1100" b="1" dirty="0"/>
              <a:t>Vanlig definition</a:t>
            </a:r>
          </a:p>
          <a:p>
            <a:r>
              <a:rPr lang="sv-SE" sz="1100" dirty="0"/>
              <a:t>En vanligt förekommande definition bland vårdgivare är att vårdenhet avser ”den organisatoriska enhet som leds av en verksamhetschef eller motsvarande”. Men även verksamheter som leds av samma verksamhetschef kan bestå av flera vårdenheter, t.ex. på grund av en geografisk spridning eller att verksamheterna har en sådan karaktär att de betraktas som enskilda enheter i förhållande till varandra.  </a:t>
            </a:r>
          </a:p>
          <a:p>
            <a:endParaRPr lang="sv-SE" sz="1100" dirty="0"/>
          </a:p>
          <a:p>
            <a:r>
              <a:rPr lang="sv-SE" sz="1100" b="1" dirty="0"/>
              <a:t>Varför måste begreppet fastställas?</a:t>
            </a:r>
          </a:p>
          <a:p>
            <a:r>
              <a:rPr lang="sv-SE" sz="1100" dirty="0"/>
              <a:t>För vårdgivare är det nödvändigt att fastställa vilka vårdenheter som finns i verksamheten, bl.a. för att kunna informera patienter om vilka möjligheter att spärra som finns och för att kunna lämna sådan information om åtkomst till patientens uppgifter som ska lämnas till patienten enligt 2 kap. 12 § SOSFS 2008:14. Det har även betydelse för vårdgivares möjligheter att anpassa journalsystemen och styra hälso- och sjukvårdspersonalens behörigheter på ett sådant sätt att personalen i första hand ges åtkomst till sådana patientuppgifter som återfinns i den egna verksamheten (vårdenheten). </a:t>
            </a:r>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9</a:t>
            </a:fld>
            <a:endParaRPr lang="sv-SE" dirty="0">
              <a:solidFill>
                <a:prstClr val="black"/>
              </a:solidFill>
            </a:endParaRPr>
          </a:p>
        </p:txBody>
      </p:sp>
    </p:spTree>
    <p:extLst>
      <p:ext uri="{BB962C8B-B14F-4D97-AF65-F5344CB8AC3E}">
        <p14:creationId xmlns:p14="http://schemas.microsoft.com/office/powerpoint/2010/main" val="2756329126"/>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677668"/>
            <a:ext cx="6552728" cy="5184576"/>
          </a:xfrm>
        </p:spPr>
        <p:txBody>
          <a:bodyPr/>
          <a:lstStyle/>
          <a:p>
            <a:r>
              <a:rPr lang="sv-SE" sz="1100" b="1" dirty="0"/>
              <a:t>Behörighet för åtkomst och behörighetsstyrning</a:t>
            </a:r>
          </a:p>
          <a:p>
            <a:r>
              <a:rPr lang="sv-SE" sz="1100" dirty="0"/>
              <a:t>Behörighet för åtkomst är en användares faktiska möjlighet att ta del av uppgifter exempelvis i ett journalsystem i hälso- och sjukvården eller socialtjänsten. Behörighetsstyrning är de organisatoriska, administrativa och tekniska åtgärder som vidtas för att anpassa och begränsa behörigheten efter användarens behov för att kunna utföra sitt arbete.</a:t>
            </a:r>
          </a:p>
          <a:p>
            <a:endParaRPr lang="sv-SE" sz="1100" dirty="0"/>
          </a:p>
          <a:p>
            <a:r>
              <a:rPr lang="sv-SE" sz="1100" b="1" dirty="0"/>
              <a:t>Krav på behörighetsstyrning</a:t>
            </a:r>
          </a:p>
          <a:p>
            <a:r>
              <a:rPr lang="sv-SE" sz="1100" dirty="0"/>
              <a:t>I verksamheter som hanterar en stor mängd mycket integritetskänsliga uppgifter, som t.ex. socialtjänsten och hälso- och sjukvården, ställs stora krav på en ändamålsenlig behörighetsstyrning. För hälso- och sjukvårdens del finns uttryckliga krav i patientdatalagen och i Socialstyrelsens föreskrifter SOSFS 2008:14. Där regleras bland annat att vårdgivare ska göra en individuell behörighetstilldelning utifrån varje användares behov att kunna utföra sina arbetsuppgifter och ge en god och säker vård. För socialtjänstens del gäller motsvarande krav på behörighetsstyrning utifrån användarnas behov av uppgifter för att kunna utföra sitt arbete i socialtjänsten. Kraven finns inte uttryckligt angivna i författningsbestämmelser, utan har sin grund i personuppgiftslagens säkerhetsbestämmelser och Datainspektionens praxis på området.</a:t>
            </a:r>
          </a:p>
          <a:p>
            <a:endParaRPr lang="sv-SE" sz="1100" dirty="0"/>
          </a:p>
          <a:p>
            <a:r>
              <a:rPr lang="sv-SE" sz="1100" dirty="0"/>
              <a:t>Vid behörighetsstyrning är det svårt att vid varje givet tillfälle uppnå ett exakt förhållande mellan en användares behov och användarens behörighet för åtkomst, men ambitionen måste vara att komma så nära som möjligt. En del av utmaningen ligger i att det i vissa verksamheter är svårt att förutse vilka individer som en användare kommer att möta i sitt yrke. I vissa delar av hälso- och sjukvården är den osäkerheten ett naturligt inslag som måste vägas in i styrningen av behörigheterna. Det är viktigt att behörigheten är anpassad till de tänkbara behov som finns, så att inte kvaliteten och säkerheten i vården av patienterna riskeras. Dessa svårigheter utgör dock inget skäl för att låta bli att göra de begräsningar av behörigheterna som är motiverade. Sådana uppgifter som en användare inte alls har något behov av ska inte heller ska vara tekniskt åtkomliga för användaren, d.v.s. inte ligga inom användarens behörighet. Vid en väl fungerande behörighetsstyrning ska behörigheten inte heller endast vara begränsad till vissa individer i systemet utan också till vilka uppgifter om vilka individer. Vid behörighetsstyrning måste hänsyn därför tas till medarbetarnas arbetsuppgifter och verksamhetens karaktär. Det finns exempelvis i regel behov av en vidare behörighet för en läkare verksam i akutsjukvård än en barnmorska på en kvinnoklinik. Ett annat exempel är att administrativ personal i en verksamhet kanske inte behöver en behörighet som omfattar samtliga uppgifter om individer som hanteras i andra verksamheter.</a:t>
            </a:r>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90</a:t>
            </a:fld>
            <a:endParaRPr lang="sv-SE" dirty="0">
              <a:solidFill>
                <a:prstClr val="black"/>
              </a:solidFill>
            </a:endParaRPr>
          </a:p>
        </p:txBody>
      </p:sp>
    </p:spTree>
    <p:extLst>
      <p:ext uri="{BB962C8B-B14F-4D97-AF65-F5344CB8AC3E}">
        <p14:creationId xmlns:p14="http://schemas.microsoft.com/office/powerpoint/2010/main" val="2756329126"/>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4882" y="4677668"/>
            <a:ext cx="6552728" cy="5184576"/>
          </a:xfrm>
        </p:spPr>
        <p:txBody>
          <a:bodyPr/>
          <a:lstStyle/>
          <a:p>
            <a:r>
              <a:rPr lang="sv-SE" sz="1100" b="1" dirty="0"/>
              <a:t>Skillnad mellan vad användaren kan göra och vad användaren får göra</a:t>
            </a:r>
          </a:p>
          <a:p>
            <a:r>
              <a:rPr lang="sv-SE" sz="1100" dirty="0"/>
              <a:t>Det är inte endast användarens behörighet för åtkomst till uppgifter som avgör vad som är tillåtet och inte tillåtet i enskilda fall. Behörigheten anger generellt endast vad användaren kan göra, d.v.s. vilka tekniska möjligheter användaren har att ta del av uppgifter. För att en användare ska få ta del av uppgifter krävs dessutom att han eller hon har behov av de aktuella uppgifterna för att kunna utföra sina arbetsuppgifter. Naturligtvis krävs även att uppgifterna ska användas för ett syfte som är lagligt. Den som kan ta del av uppgifter om en individ men som inte har behov av att göra det, får oavsett behörigheten inte ta del av uppgifterna. </a:t>
            </a:r>
          </a:p>
          <a:p>
            <a:endParaRPr lang="sv-SE" sz="1100" dirty="0"/>
          </a:p>
          <a:p>
            <a:r>
              <a:rPr lang="sv-SE" sz="1100" dirty="0"/>
              <a:t>Ju vidare användarens behörighet är, desto större kan utrymmet sägas bli mellan vad användaren kan göra och vad denne får göra. En sådan situation ställer även stora krav på olika former av integritetsskyddande åtgärder som verkar både preventivt och reaktivt. Det handlar exempelvis om kontinuerlig information till användarna om vilka förväntningar ledningen har på hur uppgifterna ska användas i verksamheten, om vad som är tillåtet och inte, systematiska och fortlöpande kontroller av användarnas åtkomst till uppgifter, information till användarna om de åtkomstkontroller som genomförs m.m. Andra åtgärder kan vara att bygga in integritets-skyddande funktioner i IT-systemen som dels gör det lätt för användarna att göra rätt, dels vid behov uppmärksammar användarna på behovet av motiverade ställningstaganden för att ta del av information. En annan sak som kan motverka otillåten åtkomst är att lämna ut information om den åtkomst som förekommit till individerna själva, exempelvis patienter i sjukvården och individer i socialtjänsten. </a:t>
            </a:r>
          </a:p>
          <a:p>
            <a:endParaRPr lang="sv-SE" sz="1100" dirty="0"/>
          </a:p>
          <a:p>
            <a:r>
              <a:rPr lang="sv-SE" sz="1100" dirty="0"/>
              <a:t>Frågor som rör informationshantering bör ha en naturlig plats i ledningens strategier för kunskapsstyrning. Riktlinjer för hantering av uppgifter behöver utformas tillsammans med dem som arbetar i verksamheterna. Övergripande riktlinjer på ledningsnivå kan behöva konkretiseras i respektive verksamhet.</a:t>
            </a:r>
          </a:p>
          <a:p>
            <a:endParaRPr lang="sv-SE" sz="1100" dirty="0"/>
          </a:p>
          <a:p>
            <a:r>
              <a:rPr lang="sv-SE" sz="1100" dirty="0"/>
              <a:t>För hälso- och sjukvårdens del uttrycks den tillåtna åtkomsten till stor del i bestämmelsen om inre sekretess (4 kap. 1 § patientdatalagen) som reglerar att den som arbetar hos en vårdgivare får ta del av dokumenterade uppgifter om en patient om han eller hon deltar i vården av patienten eller av annat skäl behöver uppgifterna för sitt arbete i hälso- och sjukvården. I socialtjänsten gäller motsvarande princip, även om den inte är uttryckt i lag på samma sätt, d.v.s. att endast den som behöver uppgifterna för sitt arbete i socialtjänsten får ta del av dem.</a:t>
            </a:r>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91</a:t>
            </a:fld>
            <a:endParaRPr lang="sv-SE" dirty="0">
              <a:solidFill>
                <a:prstClr val="black"/>
              </a:solidFill>
            </a:endParaRPr>
          </a:p>
        </p:txBody>
      </p:sp>
    </p:spTree>
    <p:extLst>
      <p:ext uri="{BB962C8B-B14F-4D97-AF65-F5344CB8AC3E}">
        <p14:creationId xmlns:p14="http://schemas.microsoft.com/office/powerpoint/2010/main" val="2756329126"/>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717414"/>
            <a:ext cx="6480720" cy="5144830"/>
          </a:xfrm>
        </p:spPr>
        <p:txBody>
          <a:bodyPr/>
          <a:lstStyle/>
          <a:p>
            <a:r>
              <a:rPr lang="sv-SE" sz="1100" dirty="0"/>
              <a:t>När känsliga uppgifter, t.ex. om en persons hälsa, kommuniceras över internet eller annat öppet nät är det viktigt att skydda uppgifterna så att obehöriga inte kan komma åt dem. Det ställs krav både på att uppgifterna skyddas vid överföringen och att endast den avsedda mottagaren kan ta del av uppgifterna. </a:t>
            </a:r>
          </a:p>
          <a:p>
            <a:endParaRPr lang="sv-SE" sz="1100" dirty="0"/>
          </a:p>
          <a:p>
            <a:r>
              <a:rPr lang="sv-SE" sz="1100" b="1" dirty="0"/>
              <a:t>Ingen obehörig ska kunna ta del av uppgifterna</a:t>
            </a:r>
          </a:p>
          <a:p>
            <a:r>
              <a:rPr lang="sv-SE" sz="1100" dirty="0"/>
              <a:t>För hälso- och sjukvårdens del regleras kraven i Socialstyrelsens föreskrifter (SOSFS 2008:14) om informationshantering och journalföring. Av föreskrifterna följer bl.a. att vårdgivare som använder öppna nät (t.ex. internet) för att hantera patientuppgifter ansvarar för att det finns rutiner som säkerställer att  överföring av patientuppgifter görs på ett sådant sätt att ingen obehörig kan ta del av uppgifterna.</a:t>
            </a:r>
          </a:p>
          <a:p>
            <a:endParaRPr lang="sv-SE" sz="1100" dirty="0"/>
          </a:p>
          <a:p>
            <a:r>
              <a:rPr lang="sv-SE" sz="1100" dirty="0"/>
              <a:t>Dessa krav är svåra att uppfylla vid e-postkommunikation mellan hälso- och sjukvårdspersonal och patienter. När ett e-postmeddelande skickas mellan olika e-postservrar över ett öppet nät passerar det andra servrar på vägen. Om informationen i e-postmeddelandet är okrypterad eller på annat sätt oskyddad finns det inget som hindrar att kopior av informationen sparas undan vid var och en av dessa servrar. Det finns heller inga möjligheter att utan särskilda åtgärder säkerställa att adressaten verkligen är den tänkta mottagaren.</a:t>
            </a:r>
          </a:p>
          <a:p>
            <a:endParaRPr lang="sv-SE" sz="1100" dirty="0"/>
          </a:p>
          <a:p>
            <a:r>
              <a:rPr lang="sv-SE" sz="1100" dirty="0"/>
              <a:t>Slutsatsen är att hälso- och sjukvården endast får skicka e-post med känsliga uppgifter till patienter om det görs på ett sådant sätt att ingen obehörig kan ta del av uppgifterna. I praktiken är e-post därför inte lämpligt för kommunikation mellan hälso- och sjukvården och patienterna. Vissa möjligheter till undantag finns för påminnelser och kallelser som skickas till patienter (2 kap. 5 § SOSFS 2008:14).</a:t>
            </a:r>
          </a:p>
          <a:p>
            <a:endParaRPr lang="sv-SE" sz="1100" dirty="0"/>
          </a:p>
          <a:p>
            <a:r>
              <a:rPr lang="sv-SE" sz="1100" dirty="0"/>
              <a:t>Även om patienten vill att känsliga uppgifter skickas via e-post utan att säkerhetskraven är uppfyllda, får hälso- och sjukvården inte göra det. Säkerhetskraven är skyddsregler som individen själv inte kan samtycka bort. </a:t>
            </a:r>
          </a:p>
          <a:p>
            <a:endParaRPr lang="sv-SE" sz="1100" dirty="0"/>
          </a:p>
          <a:p>
            <a:r>
              <a:rPr lang="sv-SE" sz="1100" b="1" dirty="0"/>
              <a:t>Andra alternativ</a:t>
            </a:r>
          </a:p>
          <a:p>
            <a:r>
              <a:rPr lang="sv-SE" sz="1100" dirty="0"/>
              <a:t>Istället för e-post har hälso- och sjukvården bland annat utvecklat funktioner för kommunikation genom Mina vårdkontakter. Där kan en patient, efter att ha loggat in med stark autentisering, ta del av uppgifter och kommunicera med hälso- och sjukvården. Motsvarande lösningar finns exempelvis även vid kontakter med Försäkringskassa eller kommunala myndigheter.</a:t>
            </a:r>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92</a:t>
            </a:fld>
            <a:endParaRPr lang="sv-SE" dirty="0">
              <a:solidFill>
                <a:prstClr val="black"/>
              </a:solidFill>
            </a:endParaRPr>
          </a:p>
        </p:txBody>
      </p:sp>
    </p:spTree>
    <p:extLst>
      <p:ext uri="{BB962C8B-B14F-4D97-AF65-F5344CB8AC3E}">
        <p14:creationId xmlns:p14="http://schemas.microsoft.com/office/powerpoint/2010/main" val="2756329126"/>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156890" y="4717414"/>
            <a:ext cx="6480720" cy="5072821"/>
          </a:xfrm>
        </p:spPr>
        <p:txBody>
          <a:bodyPr/>
          <a:lstStyle/>
          <a:p>
            <a:r>
              <a:rPr lang="sv-SE" sz="1100" dirty="0"/>
              <a:t>De uppgifter som hanteras inom ramen för socialtjänstlagen och lagen om stöd och service till vissa funktionshindrade är integritetskänsliga och rör ofta enskildas hälsa, vilka är att betrakta som känsliga personuppgifter i personuppgiftslagens mening. Uppgifterna omfattas även av bestämmelser om sekretess och tystnadsplikt. När så känsliga uppgifter kommuniceras över internet eller annat öppet nät är det nödvändigt att skydda uppgifterna så att obehöriga inte kan komma åt dem. Det ställs krav både på att uppgifterna skyddas vid överföringen och att endast den avsedda mottagaren kan ta del av uppgifterna. </a:t>
            </a:r>
          </a:p>
          <a:p>
            <a:endParaRPr lang="sv-SE" sz="1100" dirty="0"/>
          </a:p>
          <a:p>
            <a:r>
              <a:rPr lang="sv-SE" sz="1100" b="1" dirty="0"/>
              <a:t>Säkerhetskrav</a:t>
            </a:r>
          </a:p>
          <a:p>
            <a:r>
              <a:rPr lang="sv-SE" sz="1100" dirty="0"/>
              <a:t>Genom Datainspektionens praxis har det slagits fast att känsliga personuppgifter och personuppgifter som av andra skäl är särskilt integritetskänsliga endast får lämnas ut via öppna nät till användare vars identitet är säkerställd med stark autentisering, t.ex. e-legitimation eller motsvarande. Uppgifterna ska också krypteras vid överföringen.</a:t>
            </a:r>
          </a:p>
          <a:p>
            <a:endParaRPr lang="sv-SE" sz="1100" dirty="0"/>
          </a:p>
          <a:p>
            <a:r>
              <a:rPr lang="sv-SE" sz="1100" b="1" dirty="0"/>
              <a:t>Svårigheter att uppfylla kraven vid e-post</a:t>
            </a:r>
          </a:p>
          <a:p>
            <a:r>
              <a:rPr lang="sv-SE" sz="1100" dirty="0"/>
              <a:t>Dessa krav är svåra att uppfylla vid e-postkommunikation mellan socialtjänsten och enskilda individer. När ett e-postmeddelande skickas mellan olika e-postservrar över ett öppet nät passerar det andra servrar på vägen. Om informationen i e-postmeddelandet är okrypterad eller på annat sätt oskyddad finns det inget som hindrar att kopior av informationen sparas undan vid var och en av dessa servrar. Det finns heller inga möjligheter att utan särskilda åtgärder säkerställa att adressaten verkligen är den tänkta mottagaren.</a:t>
            </a:r>
          </a:p>
          <a:p>
            <a:endParaRPr lang="sv-SE" sz="1100" dirty="0"/>
          </a:p>
          <a:p>
            <a:r>
              <a:rPr lang="sv-SE" sz="1100" dirty="0"/>
              <a:t>Slutsatsen är att socialtjänsten endast får skicka e-post med känsliga uppgifter till enskilda om det görs på ett sådant sätt att ingen obehörig kan ta del av uppgifterna. I praktiken är e-post därför inte lämpligt för kommunikation mellan socialtjänsten och den enskilde.  Även om den enskilde vill att känsliga uppgifter skickas via e-post utan att säkerhetskraven är uppfyllda, får socialtjänsten inte göra det. Säkerhetskraven är skyddsregler som individen själv inte kan samtycka bort.</a:t>
            </a:r>
          </a:p>
          <a:p>
            <a:endParaRPr lang="sv-SE" dirty="0"/>
          </a:p>
        </p:txBody>
      </p:sp>
      <p:sp>
        <p:nvSpPr>
          <p:cNvPr id="4" name="Platshållare för bildnummer 3"/>
          <p:cNvSpPr>
            <a:spLocks noGrp="1"/>
          </p:cNvSpPr>
          <p:nvPr>
            <p:ph type="sldNum" sz="quarter" idx="10"/>
          </p:nvPr>
        </p:nvSpPr>
        <p:spPr/>
        <p:txBody>
          <a:bodyPr/>
          <a:lstStyle/>
          <a:p>
            <a:fld id="{EC0CEA15-2737-4F63-964C-2B51FD440E52}" type="slidenum">
              <a:rPr lang="sv-SE" smtClean="0">
                <a:solidFill>
                  <a:prstClr val="black"/>
                </a:solidFill>
              </a:rPr>
              <a:pPr/>
              <a:t>93</a:t>
            </a:fld>
            <a:endParaRPr lang="sv-SE" dirty="0">
              <a:solidFill>
                <a:prstClr val="black"/>
              </a:solidFill>
            </a:endParaRPr>
          </a:p>
        </p:txBody>
      </p:sp>
    </p:spTree>
    <p:extLst>
      <p:ext uri="{BB962C8B-B14F-4D97-AF65-F5344CB8AC3E}">
        <p14:creationId xmlns:p14="http://schemas.microsoft.com/office/powerpoint/2010/main" val="2756329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827088" y="2060848"/>
            <a:ext cx="7561262" cy="1398017"/>
          </a:xfrm>
        </p:spPr>
        <p:txBody>
          <a:bodyPr anchor="b"/>
          <a:lstStyle/>
          <a:p>
            <a:r>
              <a:rPr lang="sv-SE"/>
              <a:t>Klicka här för att ändra format</a:t>
            </a:r>
            <a:endParaRPr lang="sv-SE" dirty="0"/>
          </a:p>
        </p:txBody>
      </p:sp>
      <p:sp>
        <p:nvSpPr>
          <p:cNvPr id="3" name="Underrubrik 2"/>
          <p:cNvSpPr>
            <a:spLocks noGrp="1"/>
          </p:cNvSpPr>
          <p:nvPr>
            <p:ph type="subTitle" idx="1"/>
          </p:nvPr>
        </p:nvSpPr>
        <p:spPr>
          <a:xfrm>
            <a:off x="827088" y="3573016"/>
            <a:ext cx="5760000" cy="1752600"/>
          </a:xfrm>
        </p:spPr>
        <p:txBody>
          <a:bodyPr/>
          <a:lstStyle>
            <a:lvl1pPr marL="0" indent="0" algn="l">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A05EAA19-1B87-4DB8-9574-DC5FB808B91B}" type="datetimeFigureOut">
              <a:rPr lang="sv-SE" smtClean="0"/>
              <a:t>2019-05-28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64EBDE-6AC1-466D-B612-9BD1D504FD05}" type="slidenum">
              <a:rPr lang="sv-SE" smtClean="0"/>
              <a:t>‹#›</a:t>
            </a:fld>
            <a:endParaRPr lang="sv-SE"/>
          </a:p>
        </p:txBody>
      </p:sp>
    </p:spTree>
    <p:extLst>
      <p:ext uri="{BB962C8B-B14F-4D97-AF65-F5344CB8AC3E}">
        <p14:creationId xmlns:p14="http://schemas.microsoft.com/office/powerpoint/2010/main" val="834546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Rubrik och innehåll Blå/Vit logo">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solidFill>
                  <a:schemeClr val="tx2"/>
                </a:solidFill>
              </a:defRPr>
            </a:lvl1pPr>
          </a:lstStyle>
          <a:p>
            <a:r>
              <a:rPr lang="sv-SE"/>
              <a:t>Klicka här för att ändra format</a:t>
            </a:r>
            <a:endParaRPr lang="sv-SE" dirty="0"/>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A05EAA19-1B87-4DB8-9574-DC5FB808B91B}" type="datetimeFigureOut">
              <a:rPr lang="sv-SE" smtClean="0"/>
              <a:t>2019-05-28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64EBDE-6AC1-466D-B612-9BD1D504FD05}" type="slidenum">
              <a:rPr lang="sv-SE" smtClean="0"/>
              <a:t>‹#›</a:t>
            </a:fld>
            <a:endParaRPr lang="sv-SE"/>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9"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a:solidFill>
                  <a:schemeClr val="bg1"/>
                </a:solidFill>
              </a:rPr>
              <a:t>Utredningen om rätt information i vård och omsorg </a:t>
            </a:r>
            <a:endParaRPr lang="sv-SE" sz="1000" b="1" dirty="0">
              <a:solidFill>
                <a:schemeClr val="bg1"/>
              </a:solidFill>
            </a:endParaRPr>
          </a:p>
        </p:txBody>
      </p:sp>
    </p:spTree>
    <p:extLst>
      <p:ext uri="{BB962C8B-B14F-4D97-AF65-F5344CB8AC3E}">
        <p14:creationId xmlns:p14="http://schemas.microsoft.com/office/powerpoint/2010/main" val="2137445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Tom Blå/Vit logo">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A05EAA19-1B87-4DB8-9574-DC5FB808B91B}" type="datetimeFigureOut">
              <a:rPr lang="sv-SE" smtClean="0"/>
              <a:t>2019-05-28</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F64EBDE-6AC1-466D-B612-9BD1D504FD05}" type="slidenum">
              <a:rPr lang="sv-SE" smtClean="0"/>
              <a:t>‹#›</a:t>
            </a:fld>
            <a:endParaRPr lang="sv-SE"/>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7"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a:solidFill>
                  <a:schemeClr val="bg1"/>
                </a:solidFill>
              </a:rPr>
              <a:t>Utredningen om rätt information i vård och omsorg </a:t>
            </a:r>
            <a:endParaRPr lang="sv-SE" sz="1000" b="1" dirty="0">
              <a:solidFill>
                <a:schemeClr val="bg1"/>
              </a:solidFill>
            </a:endParaRPr>
          </a:p>
        </p:txBody>
      </p:sp>
    </p:spTree>
    <p:extLst>
      <p:ext uri="{BB962C8B-B14F-4D97-AF65-F5344CB8AC3E}">
        <p14:creationId xmlns:p14="http://schemas.microsoft.com/office/powerpoint/2010/main" val="825383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Avsnittsrubrik Blå">
    <p:spTree>
      <p:nvGrpSpPr>
        <p:cNvPr id="1" name=""/>
        <p:cNvGrpSpPr/>
        <p:nvPr/>
      </p:nvGrpSpPr>
      <p:grpSpPr>
        <a:xfrm>
          <a:off x="0" y="0"/>
          <a:ext cx="0" cy="0"/>
          <a:chOff x="0" y="0"/>
          <a:chExt cx="0" cy="0"/>
        </a:xfrm>
      </p:grpSpPr>
      <p:pic>
        <p:nvPicPr>
          <p:cNvPr id="7" name="Picture 4" descr="C:\Users\MalinD\AppData\Local\Microsoft\Windows\Temporary Internet Files\Content.Outlook\X3IQAKST\rk_bla_divider_utan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3" y="0"/>
            <a:ext cx="9138793"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p:cNvSpPr>
            <a:spLocks noGrp="1"/>
          </p:cNvSpPr>
          <p:nvPr>
            <p:ph type="title"/>
          </p:nvPr>
        </p:nvSpPr>
        <p:spPr>
          <a:xfrm>
            <a:off x="819961" y="2844800"/>
            <a:ext cx="7560000" cy="1396800"/>
          </a:xfrm>
        </p:spPr>
        <p:txBody>
          <a:bodyPr vert="horz" lIns="91440" tIns="45720" rIns="91440" bIns="45720" rtlCol="0" anchor="b">
            <a:normAutofit/>
          </a:bodyPr>
          <a:lstStyle>
            <a:lvl1pPr>
              <a:defRPr lang="sv-SE" dirty="0">
                <a:solidFill>
                  <a:schemeClr val="bg1"/>
                </a:solidFill>
              </a:defRPr>
            </a:lvl1pPr>
          </a:lstStyle>
          <a:p>
            <a:pPr lvl="0"/>
            <a:r>
              <a:rPr lang="sv-SE"/>
              <a:t>Klicka här för att ändra format</a:t>
            </a:r>
            <a:endParaRPr lang="sv-SE" dirty="0"/>
          </a:p>
        </p:txBody>
      </p:sp>
      <p:sp>
        <p:nvSpPr>
          <p:cNvPr id="12" name="Underrubrik 2"/>
          <p:cNvSpPr>
            <a:spLocks noGrp="1"/>
          </p:cNvSpPr>
          <p:nvPr>
            <p:ph type="subTitle" idx="1"/>
          </p:nvPr>
        </p:nvSpPr>
        <p:spPr>
          <a:xfrm>
            <a:off x="827088" y="4365104"/>
            <a:ext cx="7561262" cy="960512"/>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sv-SE" dirty="0"/>
          </a:p>
        </p:txBody>
      </p:sp>
    </p:spTree>
    <p:extLst>
      <p:ext uri="{BB962C8B-B14F-4D97-AF65-F5344CB8AC3E}">
        <p14:creationId xmlns:p14="http://schemas.microsoft.com/office/powerpoint/2010/main" val="2791423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Rubrikbild Neutral">
    <p:spTree>
      <p:nvGrpSpPr>
        <p:cNvPr id="1" name=""/>
        <p:cNvGrpSpPr/>
        <p:nvPr/>
      </p:nvGrpSpPr>
      <p:grpSpPr>
        <a:xfrm>
          <a:off x="0" y="0"/>
          <a:ext cx="0" cy="0"/>
          <a:chOff x="0" y="0"/>
          <a:chExt cx="0" cy="0"/>
        </a:xfrm>
      </p:grpSpPr>
      <p:sp>
        <p:nvSpPr>
          <p:cNvPr id="2" name="Rubrik 1"/>
          <p:cNvSpPr>
            <a:spLocks noGrp="1"/>
          </p:cNvSpPr>
          <p:nvPr>
            <p:ph type="ctrTitle"/>
          </p:nvPr>
        </p:nvSpPr>
        <p:spPr>
          <a:xfrm>
            <a:off x="827088" y="2060848"/>
            <a:ext cx="7561262" cy="1398017"/>
          </a:xfrm>
        </p:spPr>
        <p:txBody>
          <a:bodyPr anchor="b"/>
          <a:lstStyle>
            <a:lvl1pPr>
              <a:defRPr>
                <a:solidFill>
                  <a:schemeClr val="tx1"/>
                </a:solidFill>
              </a:defRPr>
            </a:lvl1pPr>
          </a:lstStyle>
          <a:p>
            <a:r>
              <a:rPr lang="sv-SE"/>
              <a:t>Klicka här för att ändra format</a:t>
            </a:r>
            <a:endParaRPr lang="sv-SE" dirty="0"/>
          </a:p>
        </p:txBody>
      </p:sp>
      <p:sp>
        <p:nvSpPr>
          <p:cNvPr id="3" name="Underrubrik 2"/>
          <p:cNvSpPr>
            <a:spLocks noGrp="1"/>
          </p:cNvSpPr>
          <p:nvPr>
            <p:ph type="subTitle" idx="1"/>
          </p:nvPr>
        </p:nvSpPr>
        <p:spPr>
          <a:xfrm>
            <a:off x="827088" y="3573016"/>
            <a:ext cx="7561262" cy="1752600"/>
          </a:xfrm>
        </p:spPr>
        <p:txBody>
          <a:bodyPr/>
          <a:lstStyle>
            <a:lvl1pPr marL="0" indent="0" algn="l">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A05EAA19-1B87-4DB8-9574-DC5FB808B91B}" type="datetimeFigureOut">
              <a:rPr lang="sv-SE" smtClean="0"/>
              <a:t>2019-05-28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64EBDE-6AC1-466D-B612-9BD1D504FD05}" type="slidenum">
              <a:rPr lang="sv-SE" smtClean="0"/>
              <a:t>‹#›</a:t>
            </a:fld>
            <a:endParaRPr lang="sv-SE"/>
          </a:p>
        </p:txBody>
      </p:sp>
      <p:pic>
        <p:nvPicPr>
          <p:cNvPr id="8" name="Bildobjekt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9"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a:solidFill>
                  <a:schemeClr val="bg1"/>
                </a:solidFill>
              </a:rPr>
              <a:t>Utredningen om rätt information i vård och omsorg </a:t>
            </a:r>
            <a:endParaRPr lang="sv-SE" sz="1000" b="1" dirty="0">
              <a:solidFill>
                <a:schemeClr val="bg1"/>
              </a:solidFill>
            </a:endParaRPr>
          </a:p>
        </p:txBody>
      </p:sp>
    </p:spTree>
    <p:extLst>
      <p:ext uri="{BB962C8B-B14F-4D97-AF65-F5344CB8AC3E}">
        <p14:creationId xmlns:p14="http://schemas.microsoft.com/office/powerpoint/2010/main" val="25561863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Rubrik och innehåll - Neutra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solidFill>
                  <a:schemeClr val="tx2"/>
                </a:solidFill>
              </a:defRPr>
            </a:lvl1pPr>
          </a:lstStyle>
          <a:p>
            <a:r>
              <a:rPr lang="sv-SE"/>
              <a:t>Klicka här för att ändra format</a:t>
            </a:r>
            <a:endParaRPr lang="sv-SE" dirty="0"/>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A05EAA19-1B87-4DB8-9574-DC5FB808B91B}" type="datetimeFigureOut">
              <a:rPr lang="sv-SE" smtClean="0"/>
              <a:t>2019-05-28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64EBDE-6AC1-466D-B612-9BD1D504FD05}" type="slidenum">
              <a:rPr lang="sv-SE" smtClean="0"/>
              <a:t>‹#›</a:t>
            </a:fld>
            <a:endParaRPr lang="sv-SE"/>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9"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a:solidFill>
                  <a:schemeClr val="bg1"/>
                </a:solidFill>
              </a:rPr>
              <a:t>Utredningen om rätt information i vård och omsorg </a:t>
            </a:r>
            <a:endParaRPr lang="sv-SE" sz="1000" b="1" dirty="0">
              <a:solidFill>
                <a:schemeClr val="bg1"/>
              </a:solidFill>
            </a:endParaRPr>
          </a:p>
        </p:txBody>
      </p:sp>
    </p:spTree>
    <p:extLst>
      <p:ext uri="{BB962C8B-B14F-4D97-AF65-F5344CB8AC3E}">
        <p14:creationId xmlns:p14="http://schemas.microsoft.com/office/powerpoint/2010/main" val="1541225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Tom - Neutral">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A05EAA19-1B87-4DB8-9574-DC5FB808B91B}" type="datetimeFigureOut">
              <a:rPr lang="sv-SE" smtClean="0"/>
              <a:t>2019-05-28</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F64EBDE-6AC1-466D-B612-9BD1D504FD05}" type="slidenum">
              <a:rPr lang="sv-SE" smtClean="0"/>
              <a:t>‹#›</a:t>
            </a:fld>
            <a:endParaRPr lang="sv-SE"/>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7"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a:solidFill>
                  <a:schemeClr val="bg1"/>
                </a:solidFill>
              </a:rPr>
              <a:t>Utredningen om rätt information i vård och omsorg </a:t>
            </a:r>
            <a:endParaRPr lang="sv-SE" sz="1000" b="1" dirty="0">
              <a:solidFill>
                <a:schemeClr val="bg1"/>
              </a:solidFill>
            </a:endParaRPr>
          </a:p>
        </p:txBody>
      </p:sp>
    </p:spTree>
    <p:extLst>
      <p:ext uri="{BB962C8B-B14F-4D97-AF65-F5344CB8AC3E}">
        <p14:creationId xmlns:p14="http://schemas.microsoft.com/office/powerpoint/2010/main" val="1284116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Avsnittsrubrik Neutral">
    <p:spTree>
      <p:nvGrpSpPr>
        <p:cNvPr id="1" name=""/>
        <p:cNvGrpSpPr/>
        <p:nvPr/>
      </p:nvGrpSpPr>
      <p:grpSpPr>
        <a:xfrm>
          <a:off x="0" y="0"/>
          <a:ext cx="0" cy="0"/>
          <a:chOff x="0" y="0"/>
          <a:chExt cx="0" cy="0"/>
        </a:xfrm>
      </p:grpSpPr>
      <p:pic>
        <p:nvPicPr>
          <p:cNvPr id="2050" name="Picture 2" descr="C:\Users\MalinD\AppData\Local\Microsoft\Windows\Temporary Internet Files\Content.Outlook\X3IQAKST\rk_neutral_divider_utan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3" y="0"/>
            <a:ext cx="9138793"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p:cNvSpPr>
            <a:spLocks noGrp="1"/>
          </p:cNvSpPr>
          <p:nvPr>
            <p:ph type="ctrTitle"/>
          </p:nvPr>
        </p:nvSpPr>
        <p:spPr>
          <a:xfrm>
            <a:off x="827088" y="2823071"/>
            <a:ext cx="7561262" cy="1398017"/>
          </a:xfrm>
        </p:spPr>
        <p:txBody>
          <a:bodyPr anchor="b"/>
          <a:lstStyle>
            <a:lvl1pPr>
              <a:defRPr>
                <a:solidFill>
                  <a:schemeClr val="bg1"/>
                </a:solidFill>
              </a:defRPr>
            </a:lvl1pPr>
          </a:lstStyle>
          <a:p>
            <a:r>
              <a:rPr lang="sv-SE"/>
              <a:t>Klicka här för att ändra format</a:t>
            </a:r>
            <a:endParaRPr lang="sv-SE" dirty="0"/>
          </a:p>
        </p:txBody>
      </p:sp>
      <p:sp>
        <p:nvSpPr>
          <p:cNvPr id="3" name="Underrubrik 2"/>
          <p:cNvSpPr>
            <a:spLocks noGrp="1"/>
          </p:cNvSpPr>
          <p:nvPr>
            <p:ph type="subTitle" idx="1"/>
          </p:nvPr>
        </p:nvSpPr>
        <p:spPr>
          <a:xfrm>
            <a:off x="827088" y="4365104"/>
            <a:ext cx="7561262" cy="960512"/>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sv-SE" dirty="0"/>
          </a:p>
        </p:txBody>
      </p:sp>
    </p:spTree>
    <p:extLst>
      <p:ext uri="{BB962C8B-B14F-4D97-AF65-F5344CB8AC3E}">
        <p14:creationId xmlns:p14="http://schemas.microsoft.com/office/powerpoint/2010/main" val="2306212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idx="1"/>
          </p:nvPr>
        </p:nvSpPr>
        <p:spPr/>
        <p:txBody>
          <a:bodyPr/>
          <a:lstStyle>
            <a:lvl1pPr>
              <a:defRPr>
                <a:latin typeface="+mj-lt"/>
              </a:defRPr>
            </a:lvl1pPr>
            <a:lvl2pPr>
              <a:defRPr sz="2200">
                <a:latin typeface="+mj-lt"/>
              </a:defRPr>
            </a:lvl2pPr>
            <a:lvl3pPr>
              <a:defRPr>
                <a:latin typeface="+mj-lt"/>
              </a:defRPr>
            </a:lvl3pPr>
            <a:lvl4pPr>
              <a:defRPr>
                <a:latin typeface="+mj-lt"/>
              </a:defRPr>
            </a:lvl4pPr>
            <a:lvl5pPr>
              <a:defRPr>
                <a:latin typeface="+mj-lt"/>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A05EAA19-1B87-4DB8-9574-DC5FB808B91B}" type="datetimeFigureOut">
              <a:rPr lang="sv-SE" smtClean="0"/>
              <a:t>2019-05-28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64EBDE-6AC1-466D-B612-9BD1D504FD05}" type="slidenum">
              <a:rPr lang="sv-SE" smtClean="0"/>
              <a:t>‹#›</a:t>
            </a:fld>
            <a:endParaRPr lang="sv-SE"/>
          </a:p>
        </p:txBody>
      </p:sp>
    </p:spTree>
    <p:extLst>
      <p:ext uri="{BB962C8B-B14F-4D97-AF65-F5344CB8AC3E}">
        <p14:creationId xmlns:p14="http://schemas.microsoft.com/office/powerpoint/2010/main" val="3060046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vsnittsrubrik">
    <p:spTree>
      <p:nvGrpSpPr>
        <p:cNvPr id="1" name=""/>
        <p:cNvGrpSpPr/>
        <p:nvPr/>
      </p:nvGrpSpPr>
      <p:grpSpPr>
        <a:xfrm>
          <a:off x="0" y="0"/>
          <a:ext cx="0" cy="0"/>
          <a:chOff x="0" y="0"/>
          <a:chExt cx="0" cy="0"/>
        </a:xfrm>
      </p:grpSpPr>
      <p:pic>
        <p:nvPicPr>
          <p:cNvPr id="3" name="Bildobjekt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3" y="0"/>
            <a:ext cx="9138793" cy="6858000"/>
          </a:xfrm>
          <a:prstGeom prst="rect">
            <a:avLst/>
          </a:prstGeom>
        </p:spPr>
      </p:pic>
      <p:sp>
        <p:nvSpPr>
          <p:cNvPr id="2" name="Rubrik 1"/>
          <p:cNvSpPr>
            <a:spLocks noGrp="1"/>
          </p:cNvSpPr>
          <p:nvPr>
            <p:ph type="title"/>
          </p:nvPr>
        </p:nvSpPr>
        <p:spPr>
          <a:xfrm>
            <a:off x="819961" y="2844800"/>
            <a:ext cx="7560000" cy="1396800"/>
          </a:xfrm>
        </p:spPr>
        <p:txBody>
          <a:bodyPr vert="horz" lIns="91440" tIns="45720" rIns="91440" bIns="45720" rtlCol="0" anchor="b">
            <a:normAutofit/>
          </a:bodyPr>
          <a:lstStyle>
            <a:lvl1pPr>
              <a:defRPr lang="sv-SE" dirty="0">
                <a:solidFill>
                  <a:schemeClr val="bg1"/>
                </a:solidFill>
              </a:defRPr>
            </a:lvl1pPr>
          </a:lstStyle>
          <a:p>
            <a:pPr lvl="0"/>
            <a:r>
              <a:rPr lang="sv-SE"/>
              <a:t>Klicka här för att ändra format</a:t>
            </a:r>
            <a:endParaRPr lang="sv-SE" dirty="0"/>
          </a:p>
        </p:txBody>
      </p:sp>
      <p:sp>
        <p:nvSpPr>
          <p:cNvPr id="12" name="Underrubrik 2"/>
          <p:cNvSpPr>
            <a:spLocks noGrp="1"/>
          </p:cNvSpPr>
          <p:nvPr>
            <p:ph type="subTitle" idx="1"/>
          </p:nvPr>
        </p:nvSpPr>
        <p:spPr>
          <a:xfrm>
            <a:off x="827088" y="4365104"/>
            <a:ext cx="7561262" cy="960512"/>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sv-SE" dirty="0"/>
          </a:p>
        </p:txBody>
      </p:sp>
    </p:spTree>
    <p:extLst>
      <p:ext uri="{BB962C8B-B14F-4D97-AF65-F5344CB8AC3E}">
        <p14:creationId xmlns:p14="http://schemas.microsoft.com/office/powerpoint/2010/main" val="74427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827087" y="1844676"/>
            <a:ext cx="3673475" cy="3889374"/>
          </a:xfrm>
        </p:spPr>
        <p:txBody>
          <a:bodyPr>
            <a:normAutofit/>
          </a:bodyPr>
          <a:lstStyle>
            <a:lvl1pPr>
              <a:defRPr sz="2200" b="0">
                <a:latin typeface="+mj-lt"/>
              </a:defRPr>
            </a:lvl1pPr>
            <a:lvl2pPr>
              <a:defRPr sz="2000" b="0">
                <a:latin typeface="+mj-lt"/>
              </a:defRPr>
            </a:lvl2pPr>
            <a:lvl3pPr>
              <a:defRPr sz="1800" b="0">
                <a:latin typeface="+mj-lt"/>
              </a:defRPr>
            </a:lvl3pPr>
            <a:lvl4pPr>
              <a:defRPr sz="1800" b="0">
                <a:latin typeface="+mj-lt"/>
              </a:defRPr>
            </a:lvl4pPr>
            <a:lvl5pPr>
              <a:defRPr sz="1800" b="0">
                <a:latin typeface="+mj-lt"/>
              </a:defRPr>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4643438" y="1844676"/>
            <a:ext cx="3744911" cy="3889374"/>
          </a:xfrm>
        </p:spPr>
        <p:txBody>
          <a:bodyPr>
            <a:normAutofit/>
          </a:bodyPr>
          <a:lstStyle>
            <a:lvl1pPr>
              <a:defRPr sz="2200" b="0">
                <a:latin typeface="+mj-lt"/>
              </a:defRPr>
            </a:lvl1pPr>
            <a:lvl2pPr>
              <a:defRPr sz="2000" b="0">
                <a:latin typeface="+mj-lt"/>
              </a:defRPr>
            </a:lvl2pPr>
            <a:lvl3pPr>
              <a:defRPr sz="1800" b="0">
                <a:latin typeface="+mj-lt"/>
              </a:defRPr>
            </a:lvl3pPr>
            <a:lvl4pPr>
              <a:defRPr sz="1800" b="0">
                <a:latin typeface="+mj-lt"/>
              </a:defRPr>
            </a:lvl4pPr>
            <a:lvl5pPr>
              <a:defRPr sz="1800" b="0">
                <a:latin typeface="+mj-lt"/>
              </a:defRPr>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A05EAA19-1B87-4DB8-9574-DC5FB808B91B}" type="datetimeFigureOut">
              <a:rPr lang="sv-SE" smtClean="0"/>
              <a:t>2019-05-28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F64EBDE-6AC1-466D-B612-9BD1D504FD05}" type="slidenum">
              <a:rPr lang="sv-SE" smtClean="0"/>
              <a:t>‹#›</a:t>
            </a:fld>
            <a:endParaRPr lang="sv-SE"/>
          </a:p>
        </p:txBody>
      </p:sp>
    </p:spTree>
    <p:extLst>
      <p:ext uri="{BB962C8B-B14F-4D97-AF65-F5344CB8AC3E}">
        <p14:creationId xmlns:p14="http://schemas.microsoft.com/office/powerpoint/2010/main" val="4139258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27088" y="549276"/>
            <a:ext cx="7561262" cy="1150938"/>
          </a:xfrm>
        </p:spPr>
        <p:txBody>
          <a:bodyPr/>
          <a:lstStyle>
            <a:lvl1pPr>
              <a:defRPr/>
            </a:lvl1pPr>
          </a:lstStyle>
          <a:p>
            <a:r>
              <a:rPr lang="sv-SE"/>
              <a:t>Klicka här för att ändra format</a:t>
            </a:r>
            <a:endParaRPr lang="sv-SE" dirty="0"/>
          </a:p>
        </p:txBody>
      </p:sp>
      <p:sp>
        <p:nvSpPr>
          <p:cNvPr id="3" name="Platshållare för text 2"/>
          <p:cNvSpPr>
            <a:spLocks noGrp="1"/>
          </p:cNvSpPr>
          <p:nvPr>
            <p:ph type="body" idx="1"/>
          </p:nvPr>
        </p:nvSpPr>
        <p:spPr>
          <a:xfrm>
            <a:off x="827088" y="1844675"/>
            <a:ext cx="3670300" cy="647700"/>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27087" y="2565400"/>
            <a:ext cx="3673475" cy="3168650"/>
          </a:xfrm>
        </p:spPr>
        <p:txBody>
          <a:bodyPr>
            <a:normAutofit/>
          </a:bodyPr>
          <a:lstStyle>
            <a:lvl1pPr marL="266700" indent="-266700">
              <a:defRPr sz="2000" b="0">
                <a:latin typeface="+mj-lt"/>
              </a:defRPr>
            </a:lvl1pPr>
            <a:lvl2pPr marL="534988" indent="-268288">
              <a:defRPr sz="1800" b="0">
                <a:latin typeface="+mj-lt"/>
              </a:defRPr>
            </a:lvl2pPr>
            <a:lvl3pPr marL="715963" indent="-180975">
              <a:defRPr sz="1600" b="0">
                <a:latin typeface="+mj-lt"/>
              </a:defRPr>
            </a:lvl3pPr>
            <a:lvl4pPr marL="896938" indent="-180975">
              <a:defRPr sz="1400" b="0">
                <a:latin typeface="+mj-lt"/>
              </a:defRPr>
            </a:lvl4pPr>
            <a:lvl5pPr marL="1077913" indent="-180975">
              <a:defRPr sz="1400" b="0">
                <a:latin typeface="+mj-lt"/>
              </a:defRPr>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4643438" y="1844675"/>
            <a:ext cx="3744912" cy="647701"/>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3439" y="2565400"/>
            <a:ext cx="3744912" cy="3168650"/>
          </a:xfrm>
        </p:spPr>
        <p:txBody>
          <a:bodyPr>
            <a:normAutofit/>
          </a:bodyPr>
          <a:lstStyle>
            <a:lvl1pPr marL="266700" indent="-266700">
              <a:tabLst/>
              <a:defRPr sz="2000" b="0">
                <a:latin typeface="+mj-lt"/>
              </a:defRPr>
            </a:lvl1pPr>
            <a:lvl2pPr marL="534988" indent="-268288">
              <a:defRPr sz="1800" b="0">
                <a:latin typeface="+mj-lt"/>
              </a:defRPr>
            </a:lvl2pPr>
            <a:lvl3pPr marL="715963" indent="-180975">
              <a:defRPr sz="1600" b="0">
                <a:latin typeface="+mj-lt"/>
              </a:defRPr>
            </a:lvl3pPr>
            <a:lvl4pPr marL="896938" indent="-180975">
              <a:defRPr sz="1400" b="0">
                <a:latin typeface="+mj-lt"/>
              </a:defRPr>
            </a:lvl4pPr>
            <a:lvl5pPr marL="1077913" indent="-180975">
              <a:defRPr sz="1400" b="0">
                <a:latin typeface="+mj-lt"/>
              </a:defRPr>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p>
            <a:fld id="{A05EAA19-1B87-4DB8-9574-DC5FB808B91B}" type="datetimeFigureOut">
              <a:rPr lang="sv-SE" smtClean="0"/>
              <a:t>2019-05-28</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2F64EBDE-6AC1-466D-B612-9BD1D504FD05}" type="slidenum">
              <a:rPr lang="sv-SE" smtClean="0"/>
              <a:t>‹#›</a:t>
            </a:fld>
            <a:endParaRPr lang="sv-SE"/>
          </a:p>
        </p:txBody>
      </p:sp>
    </p:spTree>
    <p:extLst>
      <p:ext uri="{BB962C8B-B14F-4D97-AF65-F5344CB8AC3E}">
        <p14:creationId xmlns:p14="http://schemas.microsoft.com/office/powerpoint/2010/main" val="389287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Fyra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27087" y="1844824"/>
            <a:ext cx="3673475" cy="1908000"/>
          </a:xfrm>
        </p:spPr>
        <p:txBody>
          <a:bodyPr>
            <a:normAutofit/>
          </a:bodyPr>
          <a:lstStyle>
            <a:lvl1pPr>
              <a:defRPr sz="2000" b="0">
                <a:latin typeface="+mj-lt"/>
              </a:defRPr>
            </a:lvl1pPr>
            <a:lvl2pPr>
              <a:defRPr sz="1800" b="0">
                <a:latin typeface="+mj-lt"/>
              </a:defRPr>
            </a:lvl2pPr>
            <a:lvl3pPr>
              <a:defRPr sz="1800" b="0">
                <a:latin typeface="+mj-lt"/>
              </a:defRPr>
            </a:lvl3pPr>
            <a:lvl4pPr>
              <a:defRPr sz="1800" b="0">
                <a:latin typeface="+mj-lt"/>
              </a:defRPr>
            </a:lvl4pPr>
            <a:lvl5pPr>
              <a:defRPr sz="1800" b="0">
                <a:latin typeface="+mj-lt"/>
              </a:defRPr>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4643438" y="1844824"/>
            <a:ext cx="3744911" cy="1908000"/>
          </a:xfrm>
        </p:spPr>
        <p:txBody>
          <a:bodyPr>
            <a:normAutofit/>
          </a:bodyPr>
          <a:lstStyle>
            <a:lvl1pPr marL="361950" indent="-361950">
              <a:defRPr lang="sv-SE" sz="2000" b="0" kern="1200" dirty="0" smtClean="0">
                <a:solidFill>
                  <a:schemeClr val="tx1"/>
                </a:solidFill>
                <a:latin typeface="+mj-lt"/>
                <a:ea typeface="+mn-ea"/>
                <a:cs typeface="+mn-cs"/>
              </a:defRPr>
            </a:lvl1pPr>
            <a:lvl2pPr>
              <a:defRPr sz="1800" b="0">
                <a:latin typeface="+mj-lt"/>
              </a:defRPr>
            </a:lvl2pPr>
            <a:lvl3pPr>
              <a:defRPr sz="1800" b="0">
                <a:latin typeface="+mj-lt"/>
              </a:defRPr>
            </a:lvl3pPr>
            <a:lvl4pPr>
              <a:defRPr sz="1800" b="0">
                <a:latin typeface="+mj-lt"/>
              </a:defRPr>
            </a:lvl4pPr>
            <a:lvl5pPr>
              <a:defRPr sz="1800" b="0">
                <a:latin typeface="+mj-lt"/>
              </a:defRPr>
            </a:lvl5pPr>
            <a:lvl6pPr>
              <a:defRPr sz="1800"/>
            </a:lvl6pPr>
            <a:lvl7pPr>
              <a:defRPr sz="1800"/>
            </a:lvl7pPr>
            <a:lvl8pPr>
              <a:defRPr sz="1800"/>
            </a:lvl8pPr>
            <a:lvl9pPr>
              <a:defRPr sz="1800"/>
            </a:lvl9pPr>
          </a:lstStyle>
          <a:p>
            <a:pPr marL="361950" lvl="0" indent="-361950" algn="l" defTabSz="914400" rtl="0" eaLnBrk="1" latinLnBrk="0" hangingPunct="1">
              <a:spcBef>
                <a:spcPct val="20000"/>
              </a:spcBef>
              <a:buFont typeface="Arial" pitchFamily="34" charset="0"/>
              <a:buChar char="•"/>
            </a:pPr>
            <a:r>
              <a:rPr lang="sv-SE"/>
              <a:t>Klicka här för att ändra format på bakgrundstexten</a:t>
            </a:r>
          </a:p>
          <a:p>
            <a:pPr marL="361950" lvl="1" indent="-361950" algn="l" defTabSz="914400" rtl="0" eaLnBrk="1" latinLnBrk="0" hangingPunct="1">
              <a:spcBef>
                <a:spcPct val="20000"/>
              </a:spcBef>
              <a:buFont typeface="Arial" pitchFamily="34" charset="0"/>
              <a:buChar char="•"/>
            </a:pPr>
            <a:r>
              <a:rPr lang="sv-SE"/>
              <a:t>Nivå två</a:t>
            </a:r>
          </a:p>
          <a:p>
            <a:pPr marL="361950" lvl="2" indent="-361950" algn="l" defTabSz="914400" rtl="0" eaLnBrk="1" latinLnBrk="0" hangingPunct="1">
              <a:spcBef>
                <a:spcPct val="20000"/>
              </a:spcBef>
              <a:buFont typeface="Arial" pitchFamily="34" charset="0"/>
              <a:buChar char="•"/>
            </a:pPr>
            <a:r>
              <a:rPr lang="sv-SE"/>
              <a:t>Nivå tre</a:t>
            </a:r>
          </a:p>
          <a:p>
            <a:pPr marL="361950" lvl="3" indent="-361950" algn="l" defTabSz="914400" rtl="0" eaLnBrk="1" latinLnBrk="0" hangingPunct="1">
              <a:spcBef>
                <a:spcPct val="20000"/>
              </a:spcBef>
              <a:buFont typeface="Arial" pitchFamily="34" charset="0"/>
              <a:buChar char="•"/>
            </a:pPr>
            <a:r>
              <a:rPr lang="sv-SE"/>
              <a:t>Nivå fyra</a:t>
            </a:r>
          </a:p>
          <a:p>
            <a:pPr marL="361950" lvl="4" indent="-361950" algn="l" defTabSz="914400" rtl="0" eaLnBrk="1" latinLnBrk="0" hangingPunct="1">
              <a:spcBef>
                <a:spcPct val="20000"/>
              </a:spcBef>
              <a:buFont typeface="Arial" pitchFamily="34" charset="0"/>
              <a:buChar char="•"/>
            </a:pPr>
            <a:r>
              <a:rPr lang="sv-SE"/>
              <a:t>Nivå fem</a:t>
            </a:r>
            <a:endParaRPr lang="sv-SE" dirty="0"/>
          </a:p>
        </p:txBody>
      </p:sp>
      <p:sp>
        <p:nvSpPr>
          <p:cNvPr id="5" name="Platshållare för datum 4"/>
          <p:cNvSpPr>
            <a:spLocks noGrp="1"/>
          </p:cNvSpPr>
          <p:nvPr>
            <p:ph type="dt" sz="half" idx="10"/>
          </p:nvPr>
        </p:nvSpPr>
        <p:spPr/>
        <p:txBody>
          <a:bodyPr/>
          <a:lstStyle/>
          <a:p>
            <a:fld id="{A05EAA19-1B87-4DB8-9574-DC5FB808B91B}" type="datetimeFigureOut">
              <a:rPr lang="sv-SE" smtClean="0"/>
              <a:t>2019-05-28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F64EBDE-6AC1-466D-B612-9BD1D504FD05}" type="slidenum">
              <a:rPr lang="sv-SE" smtClean="0"/>
              <a:t>‹#›</a:t>
            </a:fld>
            <a:endParaRPr lang="sv-SE"/>
          </a:p>
        </p:txBody>
      </p:sp>
      <p:sp>
        <p:nvSpPr>
          <p:cNvPr id="8" name="Platshållare för innehåll 2"/>
          <p:cNvSpPr>
            <a:spLocks noGrp="1"/>
          </p:cNvSpPr>
          <p:nvPr>
            <p:ph sz="half" idx="13"/>
          </p:nvPr>
        </p:nvSpPr>
        <p:spPr>
          <a:xfrm>
            <a:off x="827584" y="3859686"/>
            <a:ext cx="3673475" cy="1908000"/>
          </a:xfrm>
        </p:spPr>
        <p:txBody>
          <a:bodyPr>
            <a:normAutofit/>
          </a:bodyPr>
          <a:lstStyle>
            <a:lvl1pPr marL="361950" indent="-361950">
              <a:defRPr lang="sv-SE" sz="2000" b="0" kern="1200" dirty="0" smtClean="0">
                <a:solidFill>
                  <a:schemeClr val="tx1"/>
                </a:solidFill>
                <a:latin typeface="+mj-lt"/>
                <a:ea typeface="+mn-ea"/>
                <a:cs typeface="+mn-cs"/>
              </a:defRPr>
            </a:lvl1pPr>
            <a:lvl2pPr>
              <a:defRPr sz="1800" b="0">
                <a:latin typeface="+mj-lt"/>
              </a:defRPr>
            </a:lvl2pPr>
            <a:lvl3pPr>
              <a:defRPr sz="1800" b="0">
                <a:latin typeface="+mj-lt"/>
              </a:defRPr>
            </a:lvl3pPr>
            <a:lvl4pPr>
              <a:defRPr sz="1800" b="0">
                <a:latin typeface="+mj-lt"/>
              </a:defRPr>
            </a:lvl4pPr>
            <a:lvl5pPr>
              <a:defRPr sz="1800" b="0">
                <a:latin typeface="+mj-lt"/>
              </a:defRPr>
            </a:lvl5pPr>
            <a:lvl6pPr>
              <a:defRPr sz="1800"/>
            </a:lvl6pPr>
            <a:lvl7pPr>
              <a:defRPr sz="1800"/>
            </a:lvl7pPr>
            <a:lvl8pPr>
              <a:defRPr sz="1800"/>
            </a:lvl8pPr>
            <a:lvl9pPr>
              <a:defRPr sz="1800"/>
            </a:lvl9pPr>
          </a:lstStyle>
          <a:p>
            <a:pPr marL="361950" lvl="0" indent="-361950" algn="l" defTabSz="914400" rtl="0" eaLnBrk="1" latinLnBrk="0" hangingPunct="1">
              <a:spcBef>
                <a:spcPct val="20000"/>
              </a:spcBef>
              <a:buFont typeface="Arial" pitchFamily="34" charset="0"/>
              <a:buChar char="•"/>
            </a:pPr>
            <a:r>
              <a:rPr lang="sv-SE"/>
              <a:t>Klicka här för att ändra format på bakgrundstexten</a:t>
            </a:r>
          </a:p>
          <a:p>
            <a:pPr marL="361950" lvl="1" indent="-361950" algn="l" defTabSz="914400" rtl="0" eaLnBrk="1" latinLnBrk="0" hangingPunct="1">
              <a:spcBef>
                <a:spcPct val="20000"/>
              </a:spcBef>
              <a:buFont typeface="Arial" pitchFamily="34" charset="0"/>
              <a:buChar char="•"/>
            </a:pPr>
            <a:r>
              <a:rPr lang="sv-SE"/>
              <a:t>Nivå två</a:t>
            </a:r>
          </a:p>
          <a:p>
            <a:pPr marL="361950" lvl="2" indent="-361950" algn="l" defTabSz="914400" rtl="0" eaLnBrk="1" latinLnBrk="0" hangingPunct="1">
              <a:spcBef>
                <a:spcPct val="20000"/>
              </a:spcBef>
              <a:buFont typeface="Arial" pitchFamily="34" charset="0"/>
              <a:buChar char="•"/>
            </a:pPr>
            <a:r>
              <a:rPr lang="sv-SE"/>
              <a:t>Nivå tre</a:t>
            </a:r>
          </a:p>
          <a:p>
            <a:pPr marL="361950" lvl="3" indent="-361950" algn="l" defTabSz="914400" rtl="0" eaLnBrk="1" latinLnBrk="0" hangingPunct="1">
              <a:spcBef>
                <a:spcPct val="20000"/>
              </a:spcBef>
              <a:buFont typeface="Arial" pitchFamily="34" charset="0"/>
              <a:buChar char="•"/>
            </a:pPr>
            <a:r>
              <a:rPr lang="sv-SE"/>
              <a:t>Nivå fyra</a:t>
            </a:r>
          </a:p>
          <a:p>
            <a:pPr marL="361950" lvl="4" indent="-361950" algn="l" defTabSz="914400" rtl="0" eaLnBrk="1" latinLnBrk="0" hangingPunct="1">
              <a:spcBef>
                <a:spcPct val="20000"/>
              </a:spcBef>
              <a:buFont typeface="Arial" pitchFamily="34" charset="0"/>
              <a:buChar char="•"/>
            </a:pPr>
            <a:r>
              <a:rPr lang="sv-SE"/>
              <a:t>Nivå fem</a:t>
            </a:r>
            <a:endParaRPr lang="sv-SE" dirty="0"/>
          </a:p>
        </p:txBody>
      </p:sp>
      <p:sp>
        <p:nvSpPr>
          <p:cNvPr id="9" name="Platshållare för innehåll 3"/>
          <p:cNvSpPr>
            <a:spLocks noGrp="1"/>
          </p:cNvSpPr>
          <p:nvPr>
            <p:ph sz="half" idx="14"/>
          </p:nvPr>
        </p:nvSpPr>
        <p:spPr>
          <a:xfrm>
            <a:off x="4643935" y="3859686"/>
            <a:ext cx="3744911" cy="1908000"/>
          </a:xfrm>
        </p:spPr>
        <p:txBody>
          <a:bodyPr>
            <a:normAutofit/>
          </a:bodyPr>
          <a:lstStyle>
            <a:lvl1pPr marL="361950" indent="-361950">
              <a:defRPr lang="sv-SE" sz="2000" b="0" kern="1200" dirty="0" smtClean="0">
                <a:solidFill>
                  <a:schemeClr val="tx1"/>
                </a:solidFill>
                <a:latin typeface="+mj-lt"/>
                <a:ea typeface="+mn-ea"/>
                <a:cs typeface="+mn-cs"/>
              </a:defRPr>
            </a:lvl1pPr>
            <a:lvl2pPr>
              <a:defRPr sz="1800" b="0">
                <a:latin typeface="+mj-lt"/>
              </a:defRPr>
            </a:lvl2pPr>
            <a:lvl3pPr>
              <a:defRPr sz="1800" b="0">
                <a:latin typeface="+mj-lt"/>
              </a:defRPr>
            </a:lvl3pPr>
            <a:lvl4pPr>
              <a:defRPr sz="1800" b="0">
                <a:latin typeface="+mj-lt"/>
              </a:defRPr>
            </a:lvl4pPr>
            <a:lvl5pPr>
              <a:defRPr sz="1800" b="0">
                <a:latin typeface="+mj-lt"/>
              </a:defRPr>
            </a:lvl5pPr>
            <a:lvl6pPr>
              <a:defRPr sz="1800"/>
            </a:lvl6pPr>
            <a:lvl7pPr>
              <a:defRPr sz="1800"/>
            </a:lvl7pPr>
            <a:lvl8pPr>
              <a:defRPr sz="1800"/>
            </a:lvl8pPr>
            <a:lvl9pPr>
              <a:defRPr sz="1800"/>
            </a:lvl9pPr>
          </a:lstStyle>
          <a:p>
            <a:pPr marL="361950" lvl="0" indent="-361950" algn="l" defTabSz="914400" rtl="0" eaLnBrk="1" latinLnBrk="0" hangingPunct="1">
              <a:spcBef>
                <a:spcPct val="20000"/>
              </a:spcBef>
              <a:buFont typeface="Arial" pitchFamily="34" charset="0"/>
              <a:buChar char="•"/>
            </a:pPr>
            <a:r>
              <a:rPr lang="sv-SE"/>
              <a:t>Klicka här för att ändra format på bakgrundstexten</a:t>
            </a:r>
          </a:p>
          <a:p>
            <a:pPr marL="361950" lvl="1" indent="-361950" algn="l" defTabSz="914400" rtl="0" eaLnBrk="1" latinLnBrk="0" hangingPunct="1">
              <a:spcBef>
                <a:spcPct val="20000"/>
              </a:spcBef>
              <a:buFont typeface="Arial" pitchFamily="34" charset="0"/>
              <a:buChar char="•"/>
            </a:pPr>
            <a:r>
              <a:rPr lang="sv-SE"/>
              <a:t>Nivå två</a:t>
            </a:r>
          </a:p>
          <a:p>
            <a:pPr marL="361950" lvl="2" indent="-361950" algn="l" defTabSz="914400" rtl="0" eaLnBrk="1" latinLnBrk="0" hangingPunct="1">
              <a:spcBef>
                <a:spcPct val="20000"/>
              </a:spcBef>
              <a:buFont typeface="Arial" pitchFamily="34" charset="0"/>
              <a:buChar char="•"/>
            </a:pPr>
            <a:r>
              <a:rPr lang="sv-SE"/>
              <a:t>Nivå tre</a:t>
            </a:r>
          </a:p>
          <a:p>
            <a:pPr marL="361950" lvl="3" indent="-361950" algn="l" defTabSz="914400" rtl="0" eaLnBrk="1" latinLnBrk="0" hangingPunct="1">
              <a:spcBef>
                <a:spcPct val="20000"/>
              </a:spcBef>
              <a:buFont typeface="Arial" pitchFamily="34" charset="0"/>
              <a:buChar char="•"/>
            </a:pPr>
            <a:r>
              <a:rPr lang="sv-SE"/>
              <a:t>Nivå fyra</a:t>
            </a:r>
          </a:p>
          <a:p>
            <a:pPr marL="361950" lvl="4" indent="-361950" algn="l" defTabSz="914400" rtl="0" eaLnBrk="1" latinLnBrk="0" hangingPunct="1">
              <a:spcBef>
                <a:spcPct val="20000"/>
              </a:spcBef>
              <a:buFont typeface="Arial" pitchFamily="34" charset="0"/>
              <a:buChar char="•"/>
            </a:pPr>
            <a:r>
              <a:rPr lang="sv-SE"/>
              <a:t>Nivå fem</a:t>
            </a:r>
            <a:endParaRPr lang="sv-SE" dirty="0"/>
          </a:p>
        </p:txBody>
      </p:sp>
    </p:spTree>
    <p:extLst>
      <p:ext uri="{BB962C8B-B14F-4D97-AF65-F5344CB8AC3E}">
        <p14:creationId xmlns:p14="http://schemas.microsoft.com/office/powerpoint/2010/main" val="3987020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fld id="{A05EAA19-1B87-4DB8-9574-DC5FB808B91B}" type="datetimeFigureOut">
              <a:rPr lang="sv-SE" smtClean="0"/>
              <a:t>2019-05-28</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F64EBDE-6AC1-466D-B612-9BD1D504FD05}" type="slidenum">
              <a:rPr lang="sv-SE" smtClean="0"/>
              <a:t>‹#›</a:t>
            </a:fld>
            <a:endParaRPr lang="sv-SE"/>
          </a:p>
        </p:txBody>
      </p:sp>
    </p:spTree>
    <p:extLst>
      <p:ext uri="{BB962C8B-B14F-4D97-AF65-F5344CB8AC3E}">
        <p14:creationId xmlns:p14="http://schemas.microsoft.com/office/powerpoint/2010/main" val="1654933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A05EAA19-1B87-4DB8-9574-DC5FB808B91B}" type="datetimeFigureOut">
              <a:rPr lang="sv-SE" smtClean="0"/>
              <a:t>2019-05-28</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F64EBDE-6AC1-466D-B612-9BD1D504FD05}" type="slidenum">
              <a:rPr lang="sv-SE" smtClean="0"/>
              <a:t>‹#›</a:t>
            </a:fld>
            <a:endParaRPr lang="sv-SE"/>
          </a:p>
        </p:txBody>
      </p:sp>
    </p:spTree>
    <p:extLst>
      <p:ext uri="{BB962C8B-B14F-4D97-AF65-F5344CB8AC3E}">
        <p14:creationId xmlns:p14="http://schemas.microsoft.com/office/powerpoint/2010/main" val="2845809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Rubrikbild blå/vit logo">
    <p:spTree>
      <p:nvGrpSpPr>
        <p:cNvPr id="1" name=""/>
        <p:cNvGrpSpPr/>
        <p:nvPr/>
      </p:nvGrpSpPr>
      <p:grpSpPr>
        <a:xfrm>
          <a:off x="0" y="0"/>
          <a:ext cx="0" cy="0"/>
          <a:chOff x="0" y="0"/>
          <a:chExt cx="0" cy="0"/>
        </a:xfrm>
      </p:grpSpPr>
      <p:sp>
        <p:nvSpPr>
          <p:cNvPr id="2" name="Rubrik 1"/>
          <p:cNvSpPr>
            <a:spLocks noGrp="1"/>
          </p:cNvSpPr>
          <p:nvPr>
            <p:ph type="ctrTitle"/>
          </p:nvPr>
        </p:nvSpPr>
        <p:spPr>
          <a:xfrm>
            <a:off x="827088" y="2060848"/>
            <a:ext cx="7561262" cy="1398017"/>
          </a:xfrm>
        </p:spPr>
        <p:txBody>
          <a:bodyPr anchor="b"/>
          <a:lstStyle>
            <a:lvl1pPr>
              <a:defRPr>
                <a:solidFill>
                  <a:schemeClr val="tx1"/>
                </a:solidFill>
              </a:defRPr>
            </a:lvl1pPr>
          </a:lstStyle>
          <a:p>
            <a:r>
              <a:rPr lang="sv-SE"/>
              <a:t>Klicka här för att ändra format</a:t>
            </a:r>
            <a:endParaRPr lang="sv-SE" dirty="0"/>
          </a:p>
        </p:txBody>
      </p:sp>
      <p:sp>
        <p:nvSpPr>
          <p:cNvPr id="3" name="Underrubrik 2"/>
          <p:cNvSpPr>
            <a:spLocks noGrp="1"/>
          </p:cNvSpPr>
          <p:nvPr>
            <p:ph type="subTitle" idx="1"/>
          </p:nvPr>
        </p:nvSpPr>
        <p:spPr>
          <a:xfrm>
            <a:off x="827088" y="3573016"/>
            <a:ext cx="7561262" cy="1752600"/>
          </a:xfrm>
        </p:spPr>
        <p:txBody>
          <a:bodyPr/>
          <a:lstStyle>
            <a:lvl1pPr marL="0" indent="0" algn="l">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A05EAA19-1B87-4DB8-9574-DC5FB808B91B}" type="datetimeFigureOut">
              <a:rPr lang="sv-SE" smtClean="0"/>
              <a:t>2019-05-28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64EBDE-6AC1-466D-B612-9BD1D504FD05}" type="slidenum">
              <a:rPr lang="sv-SE" smtClean="0"/>
              <a:t>‹#›</a:t>
            </a:fld>
            <a:endParaRPr lang="sv-SE"/>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9"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a:solidFill>
                  <a:schemeClr val="bg1"/>
                </a:solidFill>
              </a:rPr>
              <a:t>Utredningen om rätt information i vård och omsorg </a:t>
            </a:r>
            <a:endParaRPr lang="sv-SE" sz="1000" b="1" dirty="0">
              <a:solidFill>
                <a:schemeClr val="bg1"/>
              </a:solidFill>
            </a:endParaRPr>
          </a:p>
        </p:txBody>
      </p:sp>
    </p:spTree>
    <p:extLst>
      <p:ext uri="{BB962C8B-B14F-4D97-AF65-F5344CB8AC3E}">
        <p14:creationId xmlns:p14="http://schemas.microsoft.com/office/powerpoint/2010/main" val="1468235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27088" y="549274"/>
            <a:ext cx="7560000" cy="1150939"/>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827088" y="1844676"/>
            <a:ext cx="7524912" cy="3887936"/>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6254750" y="116632"/>
            <a:ext cx="2133600" cy="365125"/>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A05EAA19-1B87-4DB8-9574-DC5FB808B91B}" type="datetimeFigureOut">
              <a:rPr lang="sv-SE" smtClean="0"/>
              <a:t>2019-05-28</a:t>
            </a:fld>
            <a:endParaRPr lang="sv-SE"/>
          </a:p>
        </p:txBody>
      </p:sp>
      <p:sp>
        <p:nvSpPr>
          <p:cNvPr id="5" name="Platshållare för sidfot 4"/>
          <p:cNvSpPr>
            <a:spLocks noGrp="1"/>
          </p:cNvSpPr>
          <p:nvPr>
            <p:ph type="ftr" sz="quarter" idx="3"/>
          </p:nvPr>
        </p:nvSpPr>
        <p:spPr>
          <a:xfrm>
            <a:off x="812304" y="6237312"/>
            <a:ext cx="2895600" cy="365125"/>
          </a:xfrm>
          <a:prstGeom prst="rect">
            <a:avLst/>
          </a:prstGeom>
        </p:spPr>
        <p:txBody>
          <a:bodyPr vert="horz" lIns="91440" tIns="45720" rIns="91440" bIns="45720" rtlCol="0" anchor="ctr"/>
          <a:lstStyle>
            <a:lvl1pPr algn="l">
              <a:defRPr sz="1200">
                <a:solidFill>
                  <a:schemeClr val="tx1">
                    <a:tint val="75000"/>
                  </a:schemeClr>
                </a:solidFill>
                <a:latin typeface="+mj-lt"/>
              </a:defRPr>
            </a:lvl1pPr>
          </a:lstStyle>
          <a:p>
            <a:endParaRPr lang="sv-SE"/>
          </a:p>
        </p:txBody>
      </p:sp>
      <p:sp>
        <p:nvSpPr>
          <p:cNvPr id="6" name="Platshållare för bildnummer 5"/>
          <p:cNvSpPr>
            <a:spLocks noGrp="1"/>
          </p:cNvSpPr>
          <p:nvPr>
            <p:ph type="sldNum" sz="quarter" idx="4"/>
          </p:nvPr>
        </p:nvSpPr>
        <p:spPr>
          <a:xfrm>
            <a:off x="8703096" y="116632"/>
            <a:ext cx="405408" cy="365125"/>
          </a:xfrm>
          <a:prstGeom prst="rect">
            <a:avLst/>
          </a:prstGeom>
        </p:spPr>
        <p:txBody>
          <a:bodyPr vert="horz" lIns="91440" tIns="45720" rIns="91440" bIns="45720" rtlCol="0" anchor="ctr"/>
          <a:lstStyle>
            <a:lvl1pPr algn="ctr">
              <a:defRPr sz="900">
                <a:solidFill>
                  <a:schemeClr val="tx1">
                    <a:tint val="75000"/>
                  </a:schemeClr>
                </a:solidFill>
                <a:latin typeface="+mj-lt"/>
              </a:defRPr>
            </a:lvl1pPr>
          </a:lstStyle>
          <a:p>
            <a:fld id="{2F64EBDE-6AC1-466D-B612-9BD1D504FD05}" type="slidenum">
              <a:rPr lang="sv-SE" smtClean="0"/>
              <a:t>‹#›</a:t>
            </a:fld>
            <a:endParaRPr lang="sv-SE"/>
          </a:p>
        </p:txBody>
      </p:sp>
      <p:pic>
        <p:nvPicPr>
          <p:cNvPr id="7" name="Bildobjekt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0" y="5968800"/>
            <a:ext cx="9144000" cy="915429"/>
          </a:xfrm>
          <a:prstGeom prst="rect">
            <a:avLst/>
          </a:prstGeom>
        </p:spPr>
      </p:pic>
      <p:sp>
        <p:nvSpPr>
          <p:cNvPr id="9" name="Text Box 11"/>
          <p:cNvSpPr txBox="1">
            <a:spLocks noChangeArrowheads="1"/>
          </p:cNvSpPr>
          <p:nvPr/>
        </p:nvSpPr>
        <p:spPr bwMode="auto">
          <a:xfrm>
            <a:off x="200025" y="6440488"/>
            <a:ext cx="48577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eaLnBrk="1" hangingPunct="1">
              <a:spcBef>
                <a:spcPct val="50000"/>
              </a:spcBef>
            </a:pPr>
            <a:r>
              <a:rPr lang="sv-SE" sz="1000" b="1" dirty="0">
                <a:solidFill>
                  <a:schemeClr val="bg1"/>
                </a:solidFill>
              </a:rPr>
              <a:t>Utredningen om rätt information i vård och omsorg </a:t>
            </a:r>
          </a:p>
        </p:txBody>
      </p:sp>
    </p:spTree>
    <p:extLst>
      <p:ext uri="{BB962C8B-B14F-4D97-AF65-F5344CB8AC3E}">
        <p14:creationId xmlns:p14="http://schemas.microsoft.com/office/powerpoint/2010/main" val="3633784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600" b="1" kern="1200">
          <a:solidFill>
            <a:schemeClr val="accent1"/>
          </a:solidFill>
          <a:latin typeface="+mj-lt"/>
          <a:ea typeface="+mj-ea"/>
          <a:cs typeface="+mj-cs"/>
        </a:defRPr>
      </a:lvl1pPr>
    </p:titleStyle>
    <p:bodyStyle>
      <a:lvl1pPr marL="361950" indent="-361950" algn="l" defTabSz="914400" rtl="0" eaLnBrk="1" latinLnBrk="0" hangingPunct="1">
        <a:spcBef>
          <a:spcPct val="20000"/>
        </a:spcBef>
        <a:buFont typeface="Arial" pitchFamily="34" charset="0"/>
        <a:buChar char="•"/>
        <a:defRPr sz="2600" b="1" kern="1200">
          <a:solidFill>
            <a:schemeClr val="tx1"/>
          </a:solidFill>
          <a:latin typeface="+mj-lt"/>
          <a:ea typeface="+mn-ea"/>
          <a:cs typeface="+mn-cs"/>
        </a:defRPr>
      </a:lvl1pPr>
      <a:lvl2pPr marL="717550" indent="-355600" algn="l" defTabSz="914400" rtl="0" eaLnBrk="1" latinLnBrk="0" hangingPunct="1">
        <a:spcBef>
          <a:spcPct val="20000"/>
        </a:spcBef>
        <a:buFont typeface="Arial" pitchFamily="34" charset="0"/>
        <a:buChar char="–"/>
        <a:defRPr sz="2400" kern="1200">
          <a:solidFill>
            <a:schemeClr val="tx1"/>
          </a:solidFill>
          <a:latin typeface="+mj-lt"/>
          <a:ea typeface="+mn-ea"/>
          <a:cs typeface="+mn-cs"/>
        </a:defRPr>
      </a:lvl2pPr>
      <a:lvl3pPr marL="984250" indent="-2667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3pPr>
      <a:lvl4pPr marL="1257300" indent="-273050" algn="l" defTabSz="914400" rtl="0" eaLnBrk="1" latinLnBrk="0" hangingPunct="1">
        <a:spcBef>
          <a:spcPct val="20000"/>
        </a:spcBef>
        <a:buFont typeface="Arial" pitchFamily="34" charset="0"/>
        <a:buChar char="–"/>
        <a:defRPr sz="1800" kern="1200">
          <a:solidFill>
            <a:schemeClr val="tx1"/>
          </a:solidFill>
          <a:latin typeface="+mj-lt"/>
          <a:ea typeface="+mn-ea"/>
          <a:cs typeface="+mn-cs"/>
        </a:defRPr>
      </a:lvl4pPr>
      <a:lvl5pPr marL="1524000" indent="-266700" algn="l" defTabSz="914400" rtl="0" eaLnBrk="1" latinLnBrk="0" hangingPunct="1">
        <a:spcBef>
          <a:spcPct val="20000"/>
        </a:spcBef>
        <a:buFont typeface="Arial" pitchFamily="34" charset="0"/>
        <a:buChar char="•"/>
        <a:defRPr sz="18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755576" y="836712"/>
            <a:ext cx="7632848" cy="2520280"/>
          </a:xfrm>
        </p:spPr>
        <p:txBody>
          <a:bodyPr>
            <a:normAutofit fontScale="90000"/>
          </a:bodyPr>
          <a:lstStyle/>
          <a:p>
            <a:r>
              <a:rPr lang="sv-SE" sz="4400" dirty="0"/>
              <a:t>Frågor och svar </a:t>
            </a:r>
            <a:br>
              <a:rPr lang="sv-SE" dirty="0"/>
            </a:br>
            <a:br>
              <a:rPr lang="sv-SE" dirty="0"/>
            </a:br>
            <a:r>
              <a:rPr lang="sv-SE" dirty="0"/>
              <a:t>Att ta del av, använda och utbyta uppgifter i hälso- och sjukvård och socialtjänst</a:t>
            </a:r>
          </a:p>
        </p:txBody>
      </p:sp>
      <p:sp>
        <p:nvSpPr>
          <p:cNvPr id="3" name="Underrubrik 2"/>
          <p:cNvSpPr>
            <a:spLocks noGrp="1"/>
          </p:cNvSpPr>
          <p:nvPr>
            <p:ph type="subTitle" idx="1"/>
          </p:nvPr>
        </p:nvSpPr>
        <p:spPr>
          <a:xfrm>
            <a:off x="827584" y="4005064"/>
            <a:ext cx="5760000" cy="1752600"/>
          </a:xfrm>
        </p:spPr>
        <p:txBody>
          <a:bodyPr>
            <a:normAutofit fontScale="77500" lnSpcReduction="20000"/>
          </a:bodyPr>
          <a:lstStyle/>
          <a:p>
            <a:r>
              <a:rPr lang="sv-SE" dirty="0"/>
              <a:t>Presentationen ingår i utredningens delredovisning enligt direktiv 2013:43 och syftar till att belysa hur personuppgifter kan användas av de som är verksamma inom</a:t>
            </a:r>
          </a:p>
          <a:p>
            <a:r>
              <a:rPr lang="sv-SE" dirty="0"/>
              <a:t>hälso- och sjukvården och socialtjänsten i syfte att skapa en god vård och omsorg.</a:t>
            </a:r>
          </a:p>
        </p:txBody>
      </p:sp>
    </p:spTree>
    <p:extLst>
      <p:ext uri="{BB962C8B-B14F-4D97-AF65-F5344CB8AC3E}">
        <p14:creationId xmlns:p14="http://schemas.microsoft.com/office/powerpoint/2010/main" val="1778469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323528" y="188640"/>
            <a:ext cx="4176463" cy="2160240"/>
          </a:xfrm>
          <a:prstGeom prst="wedgeEllipseCallout">
            <a:avLst>
              <a:gd name="adj1" fmla="val -46380"/>
              <a:gd name="adj2" fmla="val 53393"/>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Vad är det för skillnad på kravet på samtycke och rätten att motsätta sig?</a:t>
            </a:r>
          </a:p>
        </p:txBody>
      </p:sp>
      <p:sp>
        <p:nvSpPr>
          <p:cNvPr id="18" name="Oval 17"/>
          <p:cNvSpPr/>
          <p:nvPr/>
        </p:nvSpPr>
        <p:spPr>
          <a:xfrm>
            <a:off x="2051720" y="2330726"/>
            <a:ext cx="6768752" cy="3438382"/>
          </a:xfrm>
          <a:prstGeom prst="wedgeEllipseCallout">
            <a:avLst>
              <a:gd name="adj1" fmla="val 41678"/>
              <a:gd name="adj2" fmla="val 48114"/>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Vid krav på samtycke krävs ett aktivt ställningstagande från patientens sida för att vårdgivaren ska få vidta åtgärden, t.ex. ta del av uppgifter i sammanhållen journalföring.</a:t>
            </a:r>
          </a:p>
          <a:p>
            <a:pPr algn="ctr"/>
            <a:r>
              <a:rPr lang="sv-SE" dirty="0">
                <a:solidFill>
                  <a:schemeClr val="tx1"/>
                </a:solidFill>
              </a:rPr>
              <a:t>Rätten att motsätta sig innebär däremot att den som är tyst samtycker. Om en informerad patient inte säger något annat kan vårdgivaren vidta åtgärden, t.ex. registrera uppgifter i ett nationellt kvalitetsregister.</a:t>
            </a:r>
          </a:p>
        </p:txBody>
      </p:sp>
    </p:spTree>
    <p:extLst>
      <p:ext uri="{BB962C8B-B14F-4D97-AF65-F5344CB8AC3E}">
        <p14:creationId xmlns:p14="http://schemas.microsoft.com/office/powerpoint/2010/main" val="3185987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2. Frågor om patientjournalen</a:t>
            </a:r>
          </a:p>
        </p:txBody>
      </p:sp>
      <p:sp>
        <p:nvSpPr>
          <p:cNvPr id="3" name="Platshållare för innehåll 2"/>
          <p:cNvSpPr>
            <a:spLocks noGrp="1"/>
          </p:cNvSpPr>
          <p:nvPr>
            <p:ph idx="1"/>
          </p:nvPr>
        </p:nvSpPr>
        <p:spPr/>
        <p:txBody>
          <a:bodyPr>
            <a:normAutofit fontScale="92500" lnSpcReduction="10000"/>
          </a:bodyPr>
          <a:lstStyle/>
          <a:p>
            <a:pPr marL="0" indent="0">
              <a:buNone/>
            </a:pPr>
            <a:r>
              <a:rPr lang="sv-SE" dirty="0"/>
              <a:t>Avsnittet innehåller frågor och svar om patientjournalen; syfte, innehåll, vem som ska föra journal m.m.</a:t>
            </a:r>
          </a:p>
          <a:p>
            <a:endParaRPr lang="sv-SE" dirty="0"/>
          </a:p>
          <a:p>
            <a:pPr marL="0" indent="0">
              <a:buNone/>
            </a:pPr>
            <a:r>
              <a:rPr lang="sv-SE" dirty="0"/>
              <a:t>För att besvara frågorna har vi i första hand använt </a:t>
            </a:r>
          </a:p>
          <a:p>
            <a:r>
              <a:rPr lang="sv-SE" dirty="0"/>
              <a:t>3 kap. patientdatalagen (2008:355) och </a:t>
            </a:r>
          </a:p>
          <a:p>
            <a:r>
              <a:rPr lang="sv-SE" dirty="0"/>
              <a:t>3 kap. Socialstyrelsens föreskrifter (SOSFS 2008:14) om informationshantering och journalföring i hälso- och sjukvården. </a:t>
            </a:r>
          </a:p>
        </p:txBody>
      </p:sp>
    </p:spTree>
    <p:extLst>
      <p:ext uri="{BB962C8B-B14F-4D97-AF65-F5344CB8AC3E}">
        <p14:creationId xmlns:p14="http://schemas.microsoft.com/office/powerpoint/2010/main" val="2060090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664949" y="836712"/>
            <a:ext cx="2859325" cy="1656184"/>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Varför ska det föras en patientjournal?</a:t>
            </a:r>
          </a:p>
        </p:txBody>
      </p:sp>
      <p:sp>
        <p:nvSpPr>
          <p:cNvPr id="5" name="Oval 4"/>
          <p:cNvSpPr/>
          <p:nvPr/>
        </p:nvSpPr>
        <p:spPr>
          <a:xfrm>
            <a:off x="3779912" y="2348880"/>
            <a:ext cx="3672408" cy="2503148"/>
          </a:xfrm>
          <a:prstGeom prst="wedgeEllipseCallout">
            <a:avLst>
              <a:gd name="adj1" fmla="val 70674"/>
              <a:gd name="adj2" fmla="val 8811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Huvudsyftet är att bidra till en god och säker vård av patienten.</a:t>
            </a:r>
          </a:p>
        </p:txBody>
      </p:sp>
    </p:spTree>
    <p:extLst>
      <p:ext uri="{BB962C8B-B14F-4D97-AF65-F5344CB8AC3E}">
        <p14:creationId xmlns:p14="http://schemas.microsoft.com/office/powerpoint/2010/main" val="2170409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55576" y="725145"/>
            <a:ext cx="3230798" cy="1872208"/>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Kan patienten förhindra att en patientjournal förs?</a:t>
            </a:r>
          </a:p>
        </p:txBody>
      </p:sp>
      <p:sp>
        <p:nvSpPr>
          <p:cNvPr id="6" name="Oval 5"/>
          <p:cNvSpPr/>
          <p:nvPr/>
        </p:nvSpPr>
        <p:spPr>
          <a:xfrm>
            <a:off x="4211960" y="2708920"/>
            <a:ext cx="3600400" cy="2304256"/>
          </a:xfrm>
          <a:prstGeom prst="wedgeEllipseCallout">
            <a:avLst>
              <a:gd name="adj1" fmla="val 47628"/>
              <a:gd name="adj2" fmla="val 65104"/>
            </a:avLst>
          </a:prstGeom>
          <a:solidFill>
            <a:srgbClr val="FA9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Nej. Patienten får inte bestämma om det eller på vilket sätt journal förs.</a:t>
            </a:r>
          </a:p>
        </p:txBody>
      </p:sp>
    </p:spTree>
    <p:extLst>
      <p:ext uri="{BB962C8B-B14F-4D97-AF65-F5344CB8AC3E}">
        <p14:creationId xmlns:p14="http://schemas.microsoft.com/office/powerpoint/2010/main" val="1446191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67544" y="548680"/>
            <a:ext cx="3660975" cy="1656184"/>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Kan en journal föras gemensamt för flera patienter, t.ex. en gemensam journal för föräldrar och barn?</a:t>
            </a:r>
          </a:p>
        </p:txBody>
      </p:sp>
      <p:sp>
        <p:nvSpPr>
          <p:cNvPr id="7" name="Oval 6"/>
          <p:cNvSpPr/>
          <p:nvPr/>
        </p:nvSpPr>
        <p:spPr>
          <a:xfrm>
            <a:off x="3851920" y="2492896"/>
            <a:ext cx="3600400" cy="2304256"/>
          </a:xfrm>
          <a:prstGeom prst="wedgeEllipseCallout">
            <a:avLst>
              <a:gd name="adj1" fmla="val 57228"/>
              <a:gd name="adj2" fmla="val 78511"/>
            </a:avLst>
          </a:prstGeom>
          <a:solidFill>
            <a:srgbClr val="FA9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Nej. En patientjournal ska föras för varje patient och får inte vara gemensam.</a:t>
            </a:r>
          </a:p>
        </p:txBody>
      </p:sp>
    </p:spTree>
    <p:extLst>
      <p:ext uri="{BB962C8B-B14F-4D97-AF65-F5344CB8AC3E}">
        <p14:creationId xmlns:p14="http://schemas.microsoft.com/office/powerpoint/2010/main" val="1931498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06525" y="620688"/>
            <a:ext cx="2859325" cy="1656184"/>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Vad ska en patientjournal innehålla?</a:t>
            </a:r>
          </a:p>
        </p:txBody>
      </p:sp>
      <p:sp>
        <p:nvSpPr>
          <p:cNvPr id="5" name="Oval 4"/>
          <p:cNvSpPr/>
          <p:nvPr/>
        </p:nvSpPr>
        <p:spPr>
          <a:xfrm>
            <a:off x="3565851" y="2420888"/>
            <a:ext cx="3672408" cy="2016224"/>
          </a:xfrm>
          <a:prstGeom prst="wedgeEllipseCallout">
            <a:avLst>
              <a:gd name="adj1" fmla="val 70674"/>
              <a:gd name="adj2" fmla="val 8811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De uppgifter som behövs för en god och säker vård av patienten</a:t>
            </a:r>
          </a:p>
        </p:txBody>
      </p:sp>
    </p:spTree>
    <p:extLst>
      <p:ext uri="{BB962C8B-B14F-4D97-AF65-F5344CB8AC3E}">
        <p14:creationId xmlns:p14="http://schemas.microsoft.com/office/powerpoint/2010/main" val="1015128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683568" y="337095"/>
            <a:ext cx="3302806" cy="1656184"/>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Vad menas med vårddokumentation?</a:t>
            </a:r>
          </a:p>
        </p:txBody>
      </p:sp>
      <p:sp>
        <p:nvSpPr>
          <p:cNvPr id="5" name="Oval 4"/>
          <p:cNvSpPr/>
          <p:nvPr/>
        </p:nvSpPr>
        <p:spPr>
          <a:xfrm>
            <a:off x="3275856" y="2420888"/>
            <a:ext cx="4536504" cy="2885552"/>
          </a:xfrm>
          <a:prstGeom prst="wedgeEllipseCallout">
            <a:avLst>
              <a:gd name="adj1" fmla="val 59021"/>
              <a:gd name="adj2" fmla="val 71382"/>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Med begreppet avses  patientjournalen och övriga uppgifter som behövs i och för vården av en patient eller som behövs för den administration som rör patientens vård.</a:t>
            </a:r>
          </a:p>
        </p:txBody>
      </p:sp>
    </p:spTree>
    <p:extLst>
      <p:ext uri="{BB962C8B-B14F-4D97-AF65-F5344CB8AC3E}">
        <p14:creationId xmlns:p14="http://schemas.microsoft.com/office/powerpoint/2010/main" val="3562911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99592" y="476672"/>
            <a:ext cx="2859325" cy="1656184"/>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Får olika vårdgivare dokumentera i samma patientjournal?</a:t>
            </a:r>
          </a:p>
        </p:txBody>
      </p:sp>
      <p:sp>
        <p:nvSpPr>
          <p:cNvPr id="7" name="Oval 6"/>
          <p:cNvSpPr/>
          <p:nvPr/>
        </p:nvSpPr>
        <p:spPr>
          <a:xfrm>
            <a:off x="2699792" y="1988840"/>
            <a:ext cx="4659525" cy="2791180"/>
          </a:xfrm>
          <a:prstGeom prst="wedgeEllipseCallout">
            <a:avLst>
              <a:gd name="adj1" fmla="val 55542"/>
              <a:gd name="adj2" fmla="val 75883"/>
            </a:avLst>
          </a:prstGeom>
          <a:solidFill>
            <a:srgbClr val="FA9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Nej. Varje vårdgivare för sin egen journal. Vårdgivare kan dock dokumentera i samma IT-system så länge de olika vårdgivarnas uppgifter separeras från varandra.</a:t>
            </a:r>
          </a:p>
        </p:txBody>
      </p:sp>
    </p:spTree>
    <p:extLst>
      <p:ext uri="{BB962C8B-B14F-4D97-AF65-F5344CB8AC3E}">
        <p14:creationId xmlns:p14="http://schemas.microsoft.com/office/powerpoint/2010/main" val="934930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55576" y="518801"/>
            <a:ext cx="2859325" cy="1656184"/>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Vem </a:t>
            </a:r>
            <a:r>
              <a:rPr lang="sv-SE" i="1" dirty="0">
                <a:solidFill>
                  <a:schemeClr val="tx1"/>
                </a:solidFill>
              </a:rPr>
              <a:t>ska</a:t>
            </a:r>
            <a:r>
              <a:rPr lang="sv-SE" dirty="0">
                <a:solidFill>
                  <a:schemeClr val="tx1"/>
                </a:solidFill>
              </a:rPr>
              <a:t> föra patientjournal och vem </a:t>
            </a:r>
            <a:r>
              <a:rPr lang="sv-SE" i="1" dirty="0">
                <a:solidFill>
                  <a:schemeClr val="tx1"/>
                </a:solidFill>
              </a:rPr>
              <a:t>får</a:t>
            </a:r>
            <a:r>
              <a:rPr lang="sv-SE" dirty="0">
                <a:solidFill>
                  <a:schemeClr val="tx1"/>
                </a:solidFill>
              </a:rPr>
              <a:t> göra det?</a:t>
            </a:r>
          </a:p>
        </p:txBody>
      </p:sp>
      <p:sp>
        <p:nvSpPr>
          <p:cNvPr id="5" name="Oval 4"/>
          <p:cNvSpPr/>
          <p:nvPr/>
        </p:nvSpPr>
        <p:spPr>
          <a:xfrm>
            <a:off x="2915816" y="2420888"/>
            <a:ext cx="4104456" cy="2503148"/>
          </a:xfrm>
          <a:prstGeom prst="wedgeEllipseCallout">
            <a:avLst>
              <a:gd name="adj1" fmla="val 61501"/>
              <a:gd name="adj2" fmla="val 79953"/>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Hälso- och sjukvårdspersonal är skyldig att föra patientjournal. Andra yrkesgrupper får föra patientjournal i enlighet med vårdgivarens rutiner.</a:t>
            </a:r>
          </a:p>
        </p:txBody>
      </p:sp>
    </p:spTree>
    <p:extLst>
      <p:ext uri="{BB962C8B-B14F-4D97-AF65-F5344CB8AC3E}">
        <p14:creationId xmlns:p14="http://schemas.microsoft.com/office/powerpoint/2010/main" val="4230857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9552" y="332656"/>
            <a:ext cx="3373819" cy="2088232"/>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Får patienten bidra med uppgifter till journalen t.ex. genom att fylla i elektroniska formulär?</a:t>
            </a:r>
          </a:p>
        </p:txBody>
      </p:sp>
      <p:sp>
        <p:nvSpPr>
          <p:cNvPr id="5" name="Oval 4"/>
          <p:cNvSpPr/>
          <p:nvPr/>
        </p:nvSpPr>
        <p:spPr>
          <a:xfrm>
            <a:off x="3635896" y="2132856"/>
            <a:ext cx="4464496" cy="2880023"/>
          </a:xfrm>
          <a:prstGeom prst="wedgeEllipseCallout">
            <a:avLst>
              <a:gd name="adj1" fmla="val 62671"/>
              <a:gd name="adj2" fmla="val 7963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Vårdgivaren ansvarar för patientjournalens innehåll och utformning. Vårdgivaren kan bestämma att patienten själv kan fylla i vissa uppgifter och under vilka former det ska ske.</a:t>
            </a:r>
          </a:p>
        </p:txBody>
      </p:sp>
    </p:spTree>
    <p:extLst>
      <p:ext uri="{BB962C8B-B14F-4D97-AF65-F5344CB8AC3E}">
        <p14:creationId xmlns:p14="http://schemas.microsoft.com/office/powerpoint/2010/main" val="1829839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Läsanvisning</a:t>
            </a:r>
          </a:p>
        </p:txBody>
      </p:sp>
      <p:sp>
        <p:nvSpPr>
          <p:cNvPr id="3" name="Platshållare för innehåll 2"/>
          <p:cNvSpPr>
            <a:spLocks noGrp="1"/>
          </p:cNvSpPr>
          <p:nvPr>
            <p:ph idx="1"/>
          </p:nvPr>
        </p:nvSpPr>
        <p:spPr>
          <a:xfrm>
            <a:off x="179512" y="1844676"/>
            <a:ext cx="8784976" cy="3887936"/>
          </a:xfrm>
        </p:spPr>
        <p:txBody>
          <a:bodyPr>
            <a:normAutofit lnSpcReduction="10000"/>
          </a:bodyPr>
          <a:lstStyle/>
          <a:p>
            <a:pPr marL="0" indent="0">
              <a:buNone/>
            </a:pPr>
            <a:r>
              <a:rPr lang="sv-SE" dirty="0"/>
              <a:t>Detta material innehåller ett antal frågor och svar om informationshantering inom och mellan hälso- och sjukvården och socialtjänsten. Materialet speglar utredningens bedömning av gällande rätt den 31/12 2013.</a:t>
            </a:r>
          </a:p>
          <a:p>
            <a:pPr marL="0" indent="0">
              <a:buNone/>
            </a:pPr>
            <a:endParaRPr lang="sv-SE" dirty="0"/>
          </a:p>
          <a:p>
            <a:pPr marL="0" indent="0">
              <a:buNone/>
            </a:pPr>
            <a:r>
              <a:rPr lang="sv-SE" dirty="0"/>
              <a:t>För varje frågeställning finns ett utförligt resonemang i dokumentets anteckningssidor. Läsaren rekommenderas att ta del av dessa för en korrekt och mer nyanserad bild av respektive frågeställning.</a:t>
            </a:r>
          </a:p>
        </p:txBody>
      </p:sp>
    </p:spTree>
    <p:extLst>
      <p:ext uri="{BB962C8B-B14F-4D97-AF65-F5344CB8AC3E}">
        <p14:creationId xmlns:p14="http://schemas.microsoft.com/office/powerpoint/2010/main" val="17994665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95536" y="548680"/>
            <a:ext cx="3528392" cy="1656184"/>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Får undersköterskor, t.ex. på ett särskilt boende, föra patientjournal?</a:t>
            </a:r>
          </a:p>
        </p:txBody>
      </p:sp>
      <p:sp>
        <p:nvSpPr>
          <p:cNvPr id="5" name="Oval 4"/>
          <p:cNvSpPr/>
          <p:nvPr/>
        </p:nvSpPr>
        <p:spPr>
          <a:xfrm>
            <a:off x="3563888" y="2348880"/>
            <a:ext cx="4896544" cy="2808312"/>
          </a:xfrm>
          <a:prstGeom prst="wedgeEllipseCallout">
            <a:avLst>
              <a:gd name="adj1" fmla="val 36333"/>
              <a:gd name="adj2" fmla="val 69047"/>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det finns inga legala hinder mot det. Det är vårdgivaren, t.ex. kommunen, som avgör hur arbetet ska bedrivas och vilka utöver de journalföringspliktiga som ska dokumentera i patientjournalen. </a:t>
            </a:r>
          </a:p>
        </p:txBody>
      </p:sp>
    </p:spTree>
    <p:extLst>
      <p:ext uri="{BB962C8B-B14F-4D97-AF65-F5344CB8AC3E}">
        <p14:creationId xmlns:p14="http://schemas.microsoft.com/office/powerpoint/2010/main" val="2311266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3. Frågor om att ta del av uppgifter i en patientjournal</a:t>
            </a:r>
          </a:p>
        </p:txBody>
      </p:sp>
      <p:sp>
        <p:nvSpPr>
          <p:cNvPr id="3" name="Platshållare för innehåll 2"/>
          <p:cNvSpPr>
            <a:spLocks noGrp="1"/>
          </p:cNvSpPr>
          <p:nvPr>
            <p:ph idx="1"/>
          </p:nvPr>
        </p:nvSpPr>
        <p:spPr/>
        <p:txBody>
          <a:bodyPr>
            <a:normAutofit lnSpcReduction="10000"/>
          </a:bodyPr>
          <a:lstStyle/>
          <a:p>
            <a:pPr marL="0" indent="0">
              <a:buNone/>
            </a:pPr>
            <a:r>
              <a:rPr lang="sv-SE" dirty="0"/>
              <a:t>Avsnittet innehåller frågor och svar om att ta del av och använda uppgifter i en patientjournal.</a:t>
            </a:r>
          </a:p>
          <a:p>
            <a:endParaRPr lang="sv-SE" dirty="0"/>
          </a:p>
          <a:p>
            <a:pPr marL="0" indent="0">
              <a:buNone/>
            </a:pPr>
            <a:r>
              <a:rPr lang="sv-SE" dirty="0"/>
              <a:t>För att besvara frågorna har vi i första hand använt  </a:t>
            </a:r>
          </a:p>
          <a:p>
            <a:r>
              <a:rPr lang="sv-SE" dirty="0"/>
              <a:t>2 kap. 4 § och 4 kap. 1 § patientdatalagen (2008:355), och</a:t>
            </a:r>
          </a:p>
          <a:p>
            <a:r>
              <a:rPr lang="sv-SE" dirty="0"/>
              <a:t>förarbetsuttalanden i prop. 2007/08:126. </a:t>
            </a:r>
          </a:p>
          <a:p>
            <a:endParaRPr lang="sv-SE" dirty="0"/>
          </a:p>
        </p:txBody>
      </p:sp>
    </p:spTree>
    <p:extLst>
      <p:ext uri="{BB962C8B-B14F-4D97-AF65-F5344CB8AC3E}">
        <p14:creationId xmlns:p14="http://schemas.microsoft.com/office/powerpoint/2010/main" val="1947134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643051" y="764704"/>
            <a:ext cx="2859325" cy="1656184"/>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Vad innebär det att delta i vården av patienten?</a:t>
            </a:r>
          </a:p>
        </p:txBody>
      </p:sp>
      <p:sp>
        <p:nvSpPr>
          <p:cNvPr id="5" name="Oval 4"/>
          <p:cNvSpPr/>
          <p:nvPr/>
        </p:nvSpPr>
        <p:spPr>
          <a:xfrm>
            <a:off x="3502376" y="2115179"/>
            <a:ext cx="4309984" cy="2575156"/>
          </a:xfrm>
          <a:prstGeom prst="wedgeEllipseCallout">
            <a:avLst>
              <a:gd name="adj1" fmla="val 57975"/>
              <a:gd name="adj2" fmla="val 86804"/>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Om du bidrar med din kompetens i samband med vården av en patient så deltar du i vården – även om du inte har träffat patienten.</a:t>
            </a:r>
          </a:p>
        </p:txBody>
      </p:sp>
    </p:spTree>
    <p:extLst>
      <p:ext uri="{BB962C8B-B14F-4D97-AF65-F5344CB8AC3E}">
        <p14:creationId xmlns:p14="http://schemas.microsoft.com/office/powerpoint/2010/main" val="2125284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99592" y="692696"/>
            <a:ext cx="2859325" cy="1656184"/>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Får den som inte deltar i vården ta del av patientuppgifter?</a:t>
            </a:r>
          </a:p>
        </p:txBody>
      </p:sp>
      <p:sp>
        <p:nvSpPr>
          <p:cNvPr id="5" name="Oval 4"/>
          <p:cNvSpPr/>
          <p:nvPr/>
        </p:nvSpPr>
        <p:spPr>
          <a:xfrm>
            <a:off x="4211960" y="1340768"/>
            <a:ext cx="4320480" cy="3349567"/>
          </a:xfrm>
          <a:prstGeom prst="wedgeEllipseCallout">
            <a:avLst>
              <a:gd name="adj1" fmla="val 57975"/>
              <a:gd name="adj2" fmla="val 86804"/>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Förutom att användas i vården av en patient får uppgifter t.ex. användas av den som har i uppdrag att arbeta med administration, kvalitetssäkring, uppföljning, statistik m.m. De uppgifter som behövs för sådant arbete får användas.</a:t>
            </a:r>
          </a:p>
        </p:txBody>
      </p:sp>
    </p:spTree>
    <p:extLst>
      <p:ext uri="{BB962C8B-B14F-4D97-AF65-F5344CB8AC3E}">
        <p14:creationId xmlns:p14="http://schemas.microsoft.com/office/powerpoint/2010/main" val="2300802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55576" y="548680"/>
            <a:ext cx="2859325" cy="1728192"/>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Är det tillåtet för en läkare att läsa journaler för att förbereda sig inför ett jourpass?</a:t>
            </a:r>
          </a:p>
        </p:txBody>
      </p:sp>
      <p:sp>
        <p:nvSpPr>
          <p:cNvPr id="6" name="Oval 5"/>
          <p:cNvSpPr/>
          <p:nvPr/>
        </p:nvSpPr>
        <p:spPr>
          <a:xfrm>
            <a:off x="3851920" y="2276872"/>
            <a:ext cx="3600400" cy="2575156"/>
          </a:xfrm>
          <a:prstGeom prst="wedgeEllipseCallout">
            <a:avLst>
              <a:gd name="adj1" fmla="val 70674"/>
              <a:gd name="adj2" fmla="val 8811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Det är tillåtet att ta del av de uppgifter som läkaren behöver för att förbereda sitt arbete med patienterna.</a:t>
            </a:r>
          </a:p>
        </p:txBody>
      </p:sp>
    </p:spTree>
    <p:extLst>
      <p:ext uri="{BB962C8B-B14F-4D97-AF65-F5344CB8AC3E}">
        <p14:creationId xmlns:p14="http://schemas.microsoft.com/office/powerpoint/2010/main" val="35224991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9552" y="620688"/>
            <a:ext cx="3096343" cy="1656184"/>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Får den som arbetar i vården gå in i journalsystemet för att läsa sin egen journal?</a:t>
            </a:r>
          </a:p>
        </p:txBody>
      </p:sp>
      <p:sp>
        <p:nvSpPr>
          <p:cNvPr id="6" name="Oval 5"/>
          <p:cNvSpPr/>
          <p:nvPr/>
        </p:nvSpPr>
        <p:spPr>
          <a:xfrm>
            <a:off x="3851919" y="2420888"/>
            <a:ext cx="3600400" cy="2575156"/>
          </a:xfrm>
          <a:prstGeom prst="wedgeEllipseCallout">
            <a:avLst>
              <a:gd name="adj1" fmla="val 56033"/>
              <a:gd name="adj2" fmla="val 71827"/>
            </a:avLst>
          </a:prstGeom>
          <a:solidFill>
            <a:srgbClr val="FA9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Nej, Den som arbetar i vården får bara ta del av de uppgifter som behövs för arbetet inom hälso- och sjukvården. </a:t>
            </a:r>
          </a:p>
        </p:txBody>
      </p:sp>
    </p:spTree>
    <p:extLst>
      <p:ext uri="{BB962C8B-B14F-4D97-AF65-F5344CB8AC3E}">
        <p14:creationId xmlns:p14="http://schemas.microsoft.com/office/powerpoint/2010/main" val="18463854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1043608" y="620688"/>
            <a:ext cx="2664296" cy="1368152"/>
          </a:xfrm>
          <a:prstGeom prst="wedgeEllipseCallout">
            <a:avLst>
              <a:gd name="adj1" fmla="val -56252"/>
              <a:gd name="adj2" fmla="val 91017"/>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Är röntgen-ronder lagliga?</a:t>
            </a:r>
          </a:p>
        </p:txBody>
      </p:sp>
      <p:sp>
        <p:nvSpPr>
          <p:cNvPr id="19" name="Oval 18"/>
          <p:cNvSpPr/>
          <p:nvPr/>
        </p:nvSpPr>
        <p:spPr>
          <a:xfrm>
            <a:off x="3347864" y="2132856"/>
            <a:ext cx="3960440" cy="2575156"/>
          </a:xfrm>
          <a:prstGeom prst="wedgeEllipseCallout">
            <a:avLst>
              <a:gd name="adj1" fmla="val 59352"/>
              <a:gd name="adj2" fmla="val 67584"/>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Vårdgivaren bestämmer hur vården av en patient ska vara organiserad för att ta tillvara den kompetens som finns.</a:t>
            </a:r>
          </a:p>
        </p:txBody>
      </p:sp>
    </p:spTree>
    <p:extLst>
      <p:ext uri="{BB962C8B-B14F-4D97-AF65-F5344CB8AC3E}">
        <p14:creationId xmlns:p14="http://schemas.microsoft.com/office/powerpoint/2010/main" val="7305567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67544" y="620688"/>
            <a:ext cx="3528392" cy="2230661"/>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Får den som remitterat en patient inom samma vårdgivares verksamhet gå in i journalen och följa upp hur det gick?</a:t>
            </a:r>
          </a:p>
        </p:txBody>
      </p:sp>
      <p:sp>
        <p:nvSpPr>
          <p:cNvPr id="5" name="Oval 4"/>
          <p:cNvSpPr/>
          <p:nvPr/>
        </p:nvSpPr>
        <p:spPr>
          <a:xfrm>
            <a:off x="4427984" y="2996952"/>
            <a:ext cx="3168352" cy="2031661"/>
          </a:xfrm>
          <a:prstGeom prst="wedgeEllipseCallout">
            <a:avLst>
              <a:gd name="adj1" fmla="val 70674"/>
              <a:gd name="adj2" fmla="val 8811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Enligt de rutiner för hantering av remisser som finns. </a:t>
            </a:r>
          </a:p>
        </p:txBody>
      </p:sp>
    </p:spTree>
    <p:extLst>
      <p:ext uri="{BB962C8B-B14F-4D97-AF65-F5344CB8AC3E}">
        <p14:creationId xmlns:p14="http://schemas.microsoft.com/office/powerpoint/2010/main" val="39247282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95536" y="332656"/>
            <a:ext cx="3918946" cy="2232248"/>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Är det tillåtet att gå in i journalsystemet och ta fram kliniska fallbeskrivningar för kollegiala kvalitets-diskussioner?</a:t>
            </a:r>
          </a:p>
        </p:txBody>
      </p:sp>
      <p:sp>
        <p:nvSpPr>
          <p:cNvPr id="5" name="Oval 4"/>
          <p:cNvSpPr/>
          <p:nvPr/>
        </p:nvSpPr>
        <p:spPr>
          <a:xfrm>
            <a:off x="3419872" y="2276872"/>
            <a:ext cx="4464495" cy="3295236"/>
          </a:xfrm>
          <a:prstGeom prst="wedgeEllipseCallout">
            <a:avLst>
              <a:gd name="adj1" fmla="val 64914"/>
              <a:gd name="adj2" fmla="val 6286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för den som har i uppdrag att göra det som ett led i vårdgivarens systematiska kvalitetsarbete. När fallbeskrivningarna används ska patientens namn och personnummer inte finnas med.</a:t>
            </a:r>
          </a:p>
        </p:txBody>
      </p:sp>
    </p:spTree>
    <p:extLst>
      <p:ext uri="{BB962C8B-B14F-4D97-AF65-F5344CB8AC3E}">
        <p14:creationId xmlns:p14="http://schemas.microsoft.com/office/powerpoint/2010/main" val="1025567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671623" y="404702"/>
            <a:ext cx="3414890" cy="2448272"/>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Är det tillåtet att gå in i journalsystemet och ta fram kliniska fallbeskrivningar för att använda i undervisningen av studenter?</a:t>
            </a:r>
          </a:p>
        </p:txBody>
      </p:sp>
      <p:sp>
        <p:nvSpPr>
          <p:cNvPr id="5" name="Oval 4"/>
          <p:cNvSpPr/>
          <p:nvPr/>
        </p:nvSpPr>
        <p:spPr>
          <a:xfrm>
            <a:off x="4211960" y="2564904"/>
            <a:ext cx="4011701" cy="2863188"/>
          </a:xfrm>
          <a:prstGeom prst="wedgeEllipseCallout">
            <a:avLst>
              <a:gd name="adj1" fmla="val 47158"/>
              <a:gd name="adj2" fmla="val 59844"/>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för den som har i uppdrag att ta fram underlag för undervisning. Patientens namn och personnummer ska inte finnas med i materialet som används i undervisningen.</a:t>
            </a:r>
          </a:p>
        </p:txBody>
      </p:sp>
    </p:spTree>
    <p:extLst>
      <p:ext uri="{BB962C8B-B14F-4D97-AF65-F5344CB8AC3E}">
        <p14:creationId xmlns:p14="http://schemas.microsoft.com/office/powerpoint/2010/main" val="752496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p:cNvGraphicFramePr>
            <a:graphicFrameLocks noGrp="1"/>
          </p:cNvGraphicFramePr>
          <p:nvPr>
            <p:ph idx="1"/>
            <p:extLst>
              <p:ext uri="{D42A27DB-BD31-4B8C-83A1-F6EECF244321}">
                <p14:modId xmlns:p14="http://schemas.microsoft.com/office/powerpoint/2010/main" val="3758653458"/>
              </p:ext>
            </p:extLst>
          </p:nvPr>
        </p:nvGraphicFramePr>
        <p:xfrm>
          <a:off x="539552" y="188640"/>
          <a:ext cx="7920880" cy="5734064"/>
        </p:xfrm>
        <a:graphic>
          <a:graphicData uri="http://schemas.openxmlformats.org/drawingml/2006/table">
            <a:tbl>
              <a:tblPr firstRow="1" bandRow="1">
                <a:tableStyleId>{5C22544A-7EE6-4342-B048-85BDC9FD1C3A}</a:tableStyleId>
              </a:tblPr>
              <a:tblGrid>
                <a:gridCol w="6120680">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295292">
                <a:tc>
                  <a:txBody>
                    <a:bodyPr/>
                    <a:lstStyle/>
                    <a:p>
                      <a:r>
                        <a:rPr lang="sv-SE" dirty="0"/>
                        <a:t>Ämne och frågor</a:t>
                      </a:r>
                    </a:p>
                  </a:txBody>
                  <a:tcPr/>
                </a:tc>
                <a:tc>
                  <a:txBody>
                    <a:bodyPr/>
                    <a:lstStyle/>
                    <a:p>
                      <a:r>
                        <a:rPr lang="sv-SE" dirty="0"/>
                        <a:t>Bild nr</a:t>
                      </a:r>
                    </a:p>
                  </a:txBody>
                  <a:tcPr/>
                </a:tc>
                <a:extLst>
                  <a:ext uri="{0D108BD9-81ED-4DB2-BD59-A6C34878D82A}">
                    <a16:rowId xmlns:a16="http://schemas.microsoft.com/office/drawing/2014/main" val="10000"/>
                  </a:ext>
                </a:extLst>
              </a:tr>
              <a:tr h="295292">
                <a:tc>
                  <a:txBody>
                    <a:bodyPr/>
                    <a:lstStyle/>
                    <a:p>
                      <a:r>
                        <a:rPr lang="sv-SE" sz="1100" b="1" dirty="0"/>
                        <a:t>1. Frågor om viktiga begrepp</a:t>
                      </a:r>
                    </a:p>
                  </a:txBody>
                  <a:tcPr/>
                </a:tc>
                <a:tc>
                  <a:txBody>
                    <a:bodyPr/>
                    <a:lstStyle/>
                    <a:p>
                      <a:r>
                        <a:rPr lang="sv-SE" sz="1100" b="1" dirty="0"/>
                        <a:t>6-10</a:t>
                      </a:r>
                    </a:p>
                  </a:txBody>
                  <a:tcPr/>
                </a:tc>
                <a:extLst>
                  <a:ext uri="{0D108BD9-81ED-4DB2-BD59-A6C34878D82A}">
                    <a16:rowId xmlns:a16="http://schemas.microsoft.com/office/drawing/2014/main" val="10001"/>
                  </a:ext>
                </a:extLst>
              </a:tr>
              <a:tr h="779108">
                <a:tc>
                  <a:txBody>
                    <a:bodyPr/>
                    <a:lstStyle/>
                    <a:p>
                      <a:r>
                        <a:rPr lang="sv-SE" sz="1100" dirty="0"/>
                        <a:t>Patient</a:t>
                      </a:r>
                    </a:p>
                    <a:p>
                      <a:r>
                        <a:rPr lang="sv-SE" sz="1100" dirty="0"/>
                        <a:t>Vårdgivare</a:t>
                      </a:r>
                    </a:p>
                    <a:p>
                      <a:r>
                        <a:rPr lang="sv-SE" sz="1100" dirty="0"/>
                        <a:t>Vårdenhet</a:t>
                      </a:r>
                    </a:p>
                    <a:p>
                      <a:r>
                        <a:rPr lang="sv-SE" sz="1100" dirty="0"/>
                        <a:t>Skillnad</a:t>
                      </a:r>
                      <a:r>
                        <a:rPr lang="sv-SE" sz="1100" baseline="0" dirty="0"/>
                        <a:t> mellan samtycke och rätt att motsätta sig (opt-out)</a:t>
                      </a:r>
                      <a:endParaRPr lang="sv-SE" sz="1100" dirty="0"/>
                    </a:p>
                  </a:txBody>
                  <a:tcPr/>
                </a:tc>
                <a:tc>
                  <a:txBody>
                    <a:bodyPr/>
                    <a:lstStyle/>
                    <a:p>
                      <a:endParaRPr lang="sv-SE" sz="1100" dirty="0"/>
                    </a:p>
                  </a:txBody>
                  <a:tcPr/>
                </a:tc>
                <a:extLst>
                  <a:ext uri="{0D108BD9-81ED-4DB2-BD59-A6C34878D82A}">
                    <a16:rowId xmlns:a16="http://schemas.microsoft.com/office/drawing/2014/main" val="10002"/>
                  </a:ext>
                </a:extLst>
              </a:tr>
              <a:tr h="295292">
                <a:tc>
                  <a:txBody>
                    <a:bodyPr/>
                    <a:lstStyle/>
                    <a:p>
                      <a:r>
                        <a:rPr lang="sv-SE" sz="1100" b="1" dirty="0"/>
                        <a:t>2. Frågor</a:t>
                      </a:r>
                      <a:r>
                        <a:rPr lang="sv-SE" sz="1100" b="1" baseline="0" dirty="0"/>
                        <a:t> om patientjournalen</a:t>
                      </a:r>
                      <a:endParaRPr lang="sv-SE" sz="1100" b="1" dirty="0"/>
                    </a:p>
                  </a:txBody>
                  <a:tcPr/>
                </a:tc>
                <a:tc>
                  <a:txBody>
                    <a:bodyPr/>
                    <a:lstStyle/>
                    <a:p>
                      <a:r>
                        <a:rPr lang="sv-SE" sz="1100" b="1" dirty="0"/>
                        <a:t>11-20</a:t>
                      </a:r>
                    </a:p>
                  </a:txBody>
                  <a:tcPr/>
                </a:tc>
                <a:extLst>
                  <a:ext uri="{0D108BD9-81ED-4DB2-BD59-A6C34878D82A}">
                    <a16:rowId xmlns:a16="http://schemas.microsoft.com/office/drawing/2014/main" val="10003"/>
                  </a:ext>
                </a:extLst>
              </a:tr>
              <a:tr h="1576921">
                <a:tc>
                  <a:txBody>
                    <a:bodyPr/>
                    <a:lstStyle/>
                    <a:p>
                      <a:r>
                        <a:rPr lang="sv-SE" sz="1100" dirty="0"/>
                        <a:t>Syftet med patientjournalen</a:t>
                      </a:r>
                    </a:p>
                    <a:p>
                      <a:r>
                        <a:rPr lang="sv-SE" sz="1100" dirty="0"/>
                        <a:t>Kan</a:t>
                      </a:r>
                      <a:r>
                        <a:rPr lang="sv-SE" sz="1100" baseline="0" dirty="0"/>
                        <a:t> patienten vägra journal?</a:t>
                      </a:r>
                    </a:p>
                    <a:p>
                      <a:r>
                        <a:rPr lang="sv-SE" sz="1100" baseline="0" dirty="0"/>
                        <a:t>Gemensam journal för flera patienter?</a:t>
                      </a:r>
                    </a:p>
                    <a:p>
                      <a:r>
                        <a:rPr lang="sv-SE" sz="1100" baseline="0" dirty="0"/>
                        <a:t>Patientjournalens innehåll</a:t>
                      </a:r>
                    </a:p>
                    <a:p>
                      <a:r>
                        <a:rPr lang="sv-SE" sz="1100" baseline="0" dirty="0"/>
                        <a:t>Begreppet vårddokumentation</a:t>
                      </a:r>
                    </a:p>
                    <a:p>
                      <a:r>
                        <a:rPr lang="sv-SE" sz="1100" baseline="0" dirty="0"/>
                        <a:t>Får olika vårdgivare dokumentera i samma patientjournal?</a:t>
                      </a:r>
                    </a:p>
                    <a:p>
                      <a:r>
                        <a:rPr lang="sv-SE" sz="1100" baseline="0" dirty="0"/>
                        <a:t>Vem </a:t>
                      </a:r>
                      <a:r>
                        <a:rPr lang="sv-SE" sz="1100" i="1" baseline="0" dirty="0"/>
                        <a:t>ska</a:t>
                      </a:r>
                      <a:r>
                        <a:rPr lang="sv-SE" sz="1100" baseline="0" dirty="0"/>
                        <a:t> journalföra och vem </a:t>
                      </a:r>
                      <a:r>
                        <a:rPr lang="sv-SE" sz="1100" i="1" baseline="0" dirty="0"/>
                        <a:t>får</a:t>
                      </a:r>
                      <a:r>
                        <a:rPr lang="sv-SE" sz="1100" baseline="0" dirty="0"/>
                        <a:t> göra det?</a:t>
                      </a:r>
                    </a:p>
                    <a:p>
                      <a:r>
                        <a:rPr lang="sv-SE" sz="1100" baseline="0" dirty="0"/>
                        <a:t>Patientens medverkan i journalföringen</a:t>
                      </a:r>
                    </a:p>
                    <a:p>
                      <a:r>
                        <a:rPr lang="sv-SE" sz="1100" baseline="0" dirty="0"/>
                        <a:t>Undersköterskors möjligheter att dokumentera i patientjournalen?</a:t>
                      </a:r>
                      <a:endParaRPr lang="sv-SE" sz="1100" dirty="0"/>
                    </a:p>
                  </a:txBody>
                  <a:tcPr/>
                </a:tc>
                <a:tc>
                  <a:txBody>
                    <a:bodyPr/>
                    <a:lstStyle/>
                    <a:p>
                      <a:endParaRPr lang="sv-SE" sz="1100" dirty="0"/>
                    </a:p>
                  </a:txBody>
                  <a:tcPr/>
                </a:tc>
                <a:extLst>
                  <a:ext uri="{0D108BD9-81ED-4DB2-BD59-A6C34878D82A}">
                    <a16:rowId xmlns:a16="http://schemas.microsoft.com/office/drawing/2014/main" val="10004"/>
                  </a:ext>
                </a:extLst>
              </a:tr>
              <a:tr h="295292">
                <a:tc>
                  <a:txBody>
                    <a:bodyPr/>
                    <a:lstStyle/>
                    <a:p>
                      <a:pPr marL="0" algn="l" defTabSz="914400" rtl="0" eaLnBrk="1" latinLnBrk="0" hangingPunct="1"/>
                      <a:r>
                        <a:rPr lang="sv-SE" sz="1100" b="1" kern="1200" baseline="0" dirty="0">
                          <a:solidFill>
                            <a:schemeClr val="dk1"/>
                          </a:solidFill>
                          <a:latin typeface="+mn-lt"/>
                          <a:ea typeface="+mn-ea"/>
                          <a:cs typeface="+mn-cs"/>
                        </a:rPr>
                        <a:t>3. Frågor om att ta del av uppgifter i patientjournalen</a:t>
                      </a:r>
                    </a:p>
                  </a:txBody>
                  <a:tcPr/>
                </a:tc>
                <a:tc>
                  <a:txBody>
                    <a:bodyPr/>
                    <a:lstStyle/>
                    <a:p>
                      <a:r>
                        <a:rPr lang="sv-SE" sz="1100" b="1" kern="1200" baseline="0" dirty="0">
                          <a:solidFill>
                            <a:schemeClr val="dk1"/>
                          </a:solidFill>
                          <a:latin typeface="+mn-lt"/>
                          <a:ea typeface="+mn-ea"/>
                          <a:cs typeface="+mn-cs"/>
                        </a:rPr>
                        <a:t>21-34</a:t>
                      </a:r>
                    </a:p>
                  </a:txBody>
                  <a:tcPr/>
                </a:tc>
                <a:extLst>
                  <a:ext uri="{0D108BD9-81ED-4DB2-BD59-A6C34878D82A}">
                    <a16:rowId xmlns:a16="http://schemas.microsoft.com/office/drawing/2014/main" val="10005"/>
                  </a:ext>
                </a:extLst>
              </a:tr>
              <a:tr h="295292">
                <a:tc>
                  <a:txBody>
                    <a:bodyPr/>
                    <a:lstStyle/>
                    <a:p>
                      <a:pPr marL="0" algn="l" defTabSz="914400" rtl="0" eaLnBrk="1" latinLnBrk="0" hangingPunct="1"/>
                      <a:r>
                        <a:rPr lang="sv-SE" sz="1100" kern="1200" baseline="0" dirty="0">
                          <a:solidFill>
                            <a:schemeClr val="dk1"/>
                          </a:solidFill>
                          <a:latin typeface="+mn-lt"/>
                          <a:ea typeface="+mn-ea"/>
                          <a:cs typeface="+mn-cs"/>
                        </a:rPr>
                        <a:t>Vad innebär det att ”delta i vården av patienten?”</a:t>
                      </a:r>
                    </a:p>
                    <a:p>
                      <a:pPr marL="0" algn="l" defTabSz="914400" rtl="0" eaLnBrk="1" latinLnBrk="0" hangingPunct="1"/>
                      <a:r>
                        <a:rPr lang="sv-SE" sz="1100" kern="1200" baseline="0" dirty="0">
                          <a:solidFill>
                            <a:schemeClr val="dk1"/>
                          </a:solidFill>
                          <a:latin typeface="+mn-lt"/>
                          <a:ea typeface="+mn-ea"/>
                          <a:cs typeface="+mn-cs"/>
                        </a:rPr>
                        <a:t>Tillåten åtkomst för den som inte deltar i vården</a:t>
                      </a:r>
                    </a:p>
                    <a:p>
                      <a:pPr marL="0" algn="l" defTabSz="914400" rtl="0" eaLnBrk="1" latinLnBrk="0" hangingPunct="1"/>
                      <a:r>
                        <a:rPr lang="sv-SE" sz="1100" kern="1200" baseline="0" dirty="0">
                          <a:solidFill>
                            <a:schemeClr val="dk1"/>
                          </a:solidFill>
                          <a:latin typeface="+mn-lt"/>
                          <a:ea typeface="+mn-ea"/>
                          <a:cs typeface="+mn-cs"/>
                        </a:rPr>
                        <a:t>Åtkomst för att förebereda sig inför t.ex. ett jourpass</a:t>
                      </a:r>
                    </a:p>
                    <a:p>
                      <a:pPr marL="0" algn="l" defTabSz="914400" rtl="0" eaLnBrk="1" latinLnBrk="0" hangingPunct="1"/>
                      <a:r>
                        <a:rPr lang="sv-SE" sz="1100" kern="1200" baseline="0" dirty="0">
                          <a:solidFill>
                            <a:schemeClr val="dk1"/>
                          </a:solidFill>
                          <a:latin typeface="+mn-lt"/>
                          <a:ea typeface="+mn-ea"/>
                          <a:cs typeface="+mn-cs"/>
                        </a:rPr>
                        <a:t>Får personal läsa sin egen journal?</a:t>
                      </a:r>
                    </a:p>
                    <a:p>
                      <a:pPr marL="0" algn="l" defTabSz="914400" rtl="0" eaLnBrk="1" latinLnBrk="0" hangingPunct="1"/>
                      <a:r>
                        <a:rPr lang="sv-SE" sz="1100" kern="1200" baseline="0" dirty="0">
                          <a:solidFill>
                            <a:schemeClr val="dk1"/>
                          </a:solidFill>
                          <a:latin typeface="+mn-lt"/>
                          <a:ea typeface="+mn-ea"/>
                          <a:cs typeface="+mn-cs"/>
                        </a:rPr>
                        <a:t>Röntgenronder – är de lagliga?</a:t>
                      </a:r>
                    </a:p>
                    <a:p>
                      <a:pPr marL="0" algn="l" defTabSz="914400" rtl="0" eaLnBrk="1" latinLnBrk="0" hangingPunct="1"/>
                      <a:r>
                        <a:rPr lang="sv-SE" sz="1100" kern="1200" baseline="0" dirty="0">
                          <a:solidFill>
                            <a:schemeClr val="dk1"/>
                          </a:solidFill>
                          <a:latin typeface="+mn-lt"/>
                          <a:ea typeface="+mn-ea"/>
                          <a:cs typeface="+mn-cs"/>
                        </a:rPr>
                        <a:t>Hur får remisser följas upp?</a:t>
                      </a:r>
                    </a:p>
                    <a:p>
                      <a:pPr marL="0" algn="l" defTabSz="914400" rtl="0" eaLnBrk="1" latinLnBrk="0" hangingPunct="1"/>
                      <a:r>
                        <a:rPr lang="sv-SE" sz="1100" kern="1200" baseline="0" dirty="0">
                          <a:solidFill>
                            <a:schemeClr val="dk1"/>
                          </a:solidFill>
                          <a:latin typeface="+mn-lt"/>
                          <a:ea typeface="+mn-ea"/>
                          <a:cs typeface="+mn-cs"/>
                        </a:rPr>
                        <a:t>Att ta fram fallbeskrivningar för kvalitetsdiskussioner eller för utbildning</a:t>
                      </a:r>
                    </a:p>
                    <a:p>
                      <a:pPr marL="0" algn="l" defTabSz="914400" rtl="0" eaLnBrk="1" latinLnBrk="0" hangingPunct="1"/>
                      <a:r>
                        <a:rPr lang="sv-SE" sz="1100" kern="1200" baseline="0" dirty="0">
                          <a:solidFill>
                            <a:schemeClr val="dk1"/>
                          </a:solidFill>
                          <a:latin typeface="+mn-lt"/>
                          <a:ea typeface="+mn-ea"/>
                          <a:cs typeface="+mn-cs"/>
                        </a:rPr>
                        <a:t>Ta del av journalen för att följa upp hur det gick för patienten</a:t>
                      </a:r>
                    </a:p>
                    <a:p>
                      <a:pPr marL="0" marR="0" indent="0" algn="l" defTabSz="914400" rtl="0" eaLnBrk="1" fontAlgn="auto" latinLnBrk="0" hangingPunct="1">
                        <a:lnSpc>
                          <a:spcPct val="100000"/>
                        </a:lnSpc>
                        <a:spcBef>
                          <a:spcPts val="0"/>
                        </a:spcBef>
                        <a:spcAft>
                          <a:spcPts val="0"/>
                        </a:spcAft>
                        <a:buClrTx/>
                        <a:buSzTx/>
                        <a:buFontTx/>
                        <a:buNone/>
                        <a:tabLst/>
                        <a:defRPr/>
                      </a:pPr>
                      <a:r>
                        <a:rPr lang="sv-SE" sz="1100" kern="1200" baseline="0" dirty="0">
                          <a:solidFill>
                            <a:schemeClr val="dk1"/>
                          </a:solidFill>
                          <a:latin typeface="+mn-lt"/>
                          <a:ea typeface="+mn-ea"/>
                          <a:cs typeface="+mn-cs"/>
                        </a:rPr>
                        <a:t>Patientdatalagen och åtkomst för studenter</a:t>
                      </a:r>
                    </a:p>
                    <a:p>
                      <a:pPr marL="0" algn="l" defTabSz="914400" rtl="0" eaLnBrk="1" latinLnBrk="0" hangingPunct="1"/>
                      <a:r>
                        <a:rPr lang="sv-SE" sz="1100" kern="1200" baseline="0" dirty="0">
                          <a:solidFill>
                            <a:schemeClr val="dk1"/>
                          </a:solidFill>
                          <a:latin typeface="+mn-lt"/>
                          <a:ea typeface="+mn-ea"/>
                          <a:cs typeface="+mn-cs"/>
                        </a:rPr>
                        <a:t>Åtkomst för studenter</a:t>
                      </a:r>
                    </a:p>
                    <a:p>
                      <a:pPr marL="0" algn="l" defTabSz="914400" rtl="0" eaLnBrk="1" latinLnBrk="0" hangingPunct="1"/>
                      <a:r>
                        <a:rPr lang="sv-SE" sz="1100" kern="1200" baseline="0" dirty="0">
                          <a:solidFill>
                            <a:schemeClr val="dk1"/>
                          </a:solidFill>
                          <a:latin typeface="+mn-lt"/>
                          <a:ea typeface="+mn-ea"/>
                          <a:cs typeface="+mn-cs"/>
                        </a:rPr>
                        <a:t>Åtkomst vid praktik</a:t>
                      </a:r>
                    </a:p>
                    <a:p>
                      <a:pPr marL="0" algn="l" defTabSz="914400" rtl="0" eaLnBrk="1" latinLnBrk="0" hangingPunct="1"/>
                      <a:r>
                        <a:rPr lang="sv-SE" sz="1100" kern="1200" baseline="0" dirty="0">
                          <a:solidFill>
                            <a:schemeClr val="dk1"/>
                          </a:solidFill>
                          <a:latin typeface="+mn-lt"/>
                          <a:ea typeface="+mn-ea"/>
                          <a:cs typeface="+mn-cs"/>
                        </a:rPr>
                        <a:t>Åtkomst vid monitorering i samband med kliniska prövningar</a:t>
                      </a:r>
                    </a:p>
                  </a:txBody>
                  <a:tcPr/>
                </a:tc>
                <a:tc>
                  <a:txBody>
                    <a:bodyPr/>
                    <a:lstStyle/>
                    <a:p>
                      <a:endParaRPr lang="sv-SE" sz="1100" kern="1200" baseline="0" dirty="0">
                        <a:solidFill>
                          <a:schemeClr val="dk1"/>
                        </a:solidFill>
                        <a:latin typeface="+mn-lt"/>
                        <a:ea typeface="+mn-ea"/>
                        <a:cs typeface="+mn-cs"/>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2823010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9552" y="476672"/>
            <a:ext cx="3312367" cy="1830229"/>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Får den som deltagit i vården av en patient gå in i journalen för att följa upp hur det gick?</a:t>
            </a:r>
          </a:p>
        </p:txBody>
      </p:sp>
      <p:sp>
        <p:nvSpPr>
          <p:cNvPr id="5" name="Oval 4"/>
          <p:cNvSpPr/>
          <p:nvPr/>
        </p:nvSpPr>
        <p:spPr>
          <a:xfrm>
            <a:off x="3131840" y="1916832"/>
            <a:ext cx="4464496" cy="2830337"/>
          </a:xfrm>
          <a:prstGeom prst="wedgeEllipseCallout">
            <a:avLst>
              <a:gd name="adj1" fmla="val 58582"/>
              <a:gd name="adj2" fmla="val 81702"/>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med stöd av uppdrag och riktlinjer. Det ingår normalt sett i arbetsuppgifterna att följa upp resultatet för patienterna. Vårdgivaren ska närmare beskriva hur det systematiska kvalitetsarbetet ska gå till.</a:t>
            </a:r>
          </a:p>
        </p:txBody>
      </p:sp>
    </p:spTree>
    <p:extLst>
      <p:ext uri="{BB962C8B-B14F-4D97-AF65-F5344CB8AC3E}">
        <p14:creationId xmlns:p14="http://schemas.microsoft.com/office/powerpoint/2010/main" val="12244823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971600" y="116632"/>
            <a:ext cx="4389357" cy="2160240"/>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Varför har patientdatalagen försämrat möjligheterna för utbildning och undervisning  i hälso- och sjukvården?</a:t>
            </a:r>
          </a:p>
        </p:txBody>
      </p:sp>
      <p:sp>
        <p:nvSpPr>
          <p:cNvPr id="6" name="Oval 5"/>
          <p:cNvSpPr/>
          <p:nvPr/>
        </p:nvSpPr>
        <p:spPr>
          <a:xfrm>
            <a:off x="2411760" y="2216035"/>
            <a:ext cx="6048671" cy="3600400"/>
          </a:xfrm>
          <a:prstGeom prst="wedgeEllipseCallout">
            <a:avLst>
              <a:gd name="adj1" fmla="val 43751"/>
              <a:gd name="adj2" fmla="val 4707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Det stämmer inte. Reglerna för hur personuppgifter får användas i undervisning var samma innan patientdatalagen trädde ikraft. För att få använda patientuppgifter i ren undervisning behövs patientens samtycke eller att uppgifterna avidentifieras. Uppgifter som får användas i undervisning får också lämnas ut elektroniskt.</a:t>
            </a:r>
          </a:p>
        </p:txBody>
      </p:sp>
    </p:spTree>
    <p:extLst>
      <p:ext uri="{BB962C8B-B14F-4D97-AF65-F5344CB8AC3E}">
        <p14:creationId xmlns:p14="http://schemas.microsoft.com/office/powerpoint/2010/main" val="27573767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67544" y="404664"/>
            <a:ext cx="3580831" cy="2304256"/>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Får studenter läsa journaler direkt i journalsystemet som ett led i utbildningen, t.ex. studera diagnoser och behandling?</a:t>
            </a:r>
          </a:p>
        </p:txBody>
      </p:sp>
      <p:sp>
        <p:nvSpPr>
          <p:cNvPr id="6" name="Oval 5"/>
          <p:cNvSpPr/>
          <p:nvPr/>
        </p:nvSpPr>
        <p:spPr>
          <a:xfrm>
            <a:off x="2843808" y="2348880"/>
            <a:ext cx="5616625" cy="3312368"/>
          </a:xfrm>
          <a:prstGeom prst="wedgeEllipseCallout">
            <a:avLst>
              <a:gd name="adj1" fmla="val 41960"/>
              <a:gd name="adj2" fmla="val 52747"/>
            </a:avLst>
          </a:prstGeom>
          <a:solidFill>
            <a:srgbClr val="FA9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Nej. Åtkomst till uppgifter i journalsystemet är inte tillåtet för ren undervisning. För att uppgifter ska kunna användas i undervisning måste de lämnas ut antingen med patientens samtycke eller efter att uppgifterna bearbetats så att patientens identitet inte röjs.</a:t>
            </a:r>
          </a:p>
        </p:txBody>
      </p:sp>
    </p:spTree>
    <p:extLst>
      <p:ext uri="{BB962C8B-B14F-4D97-AF65-F5344CB8AC3E}">
        <p14:creationId xmlns:p14="http://schemas.microsoft.com/office/powerpoint/2010/main" val="7394373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84177" y="620688"/>
            <a:ext cx="3123727" cy="2016224"/>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Får studenter ta del av journalerna under sin praktik?</a:t>
            </a:r>
          </a:p>
        </p:txBody>
      </p:sp>
      <p:sp>
        <p:nvSpPr>
          <p:cNvPr id="5" name="Oval 4"/>
          <p:cNvSpPr/>
          <p:nvPr/>
        </p:nvSpPr>
        <p:spPr>
          <a:xfrm>
            <a:off x="3923928" y="2204864"/>
            <a:ext cx="3600400" cy="2575156"/>
          </a:xfrm>
          <a:prstGeom prst="wedgeEllipseCallout">
            <a:avLst>
              <a:gd name="adj1" fmla="val 52448"/>
              <a:gd name="adj2" fmla="val 7516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Om patienten samtyckt till att vårdas av en student och studenten deltar i vården av patienten.</a:t>
            </a:r>
          </a:p>
        </p:txBody>
      </p:sp>
    </p:spTree>
    <p:extLst>
      <p:ext uri="{BB962C8B-B14F-4D97-AF65-F5344CB8AC3E}">
        <p14:creationId xmlns:p14="http://schemas.microsoft.com/office/powerpoint/2010/main" val="37560755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67544" y="620688"/>
            <a:ext cx="3735795" cy="2016224"/>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Får den som ska sköta monitorering av en läkemedelsstudie gå in i journalsystemet?</a:t>
            </a:r>
          </a:p>
        </p:txBody>
      </p:sp>
      <p:sp>
        <p:nvSpPr>
          <p:cNvPr id="6" name="Oval 5"/>
          <p:cNvSpPr/>
          <p:nvPr/>
        </p:nvSpPr>
        <p:spPr>
          <a:xfrm>
            <a:off x="3779912" y="2654357"/>
            <a:ext cx="4608512" cy="2714703"/>
          </a:xfrm>
          <a:prstGeom prst="wedgeEllipseCallout">
            <a:avLst>
              <a:gd name="adj1" fmla="val 48855"/>
              <a:gd name="adj2" fmla="val 56644"/>
            </a:avLst>
          </a:prstGeom>
          <a:solidFill>
            <a:srgbClr val="FA9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Nej. Direktåtkomst till uppgifter i forskningssyfte är inte tillåtet om forskningen i sekretesshänseende är en självständig verksamhetsgren. </a:t>
            </a:r>
          </a:p>
        </p:txBody>
      </p:sp>
    </p:spTree>
    <p:extLst>
      <p:ext uri="{BB962C8B-B14F-4D97-AF65-F5344CB8AC3E}">
        <p14:creationId xmlns:p14="http://schemas.microsoft.com/office/powerpoint/2010/main" val="5880776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4. Frågor om patientens rättigheter och inflytande</a:t>
            </a:r>
          </a:p>
        </p:txBody>
      </p:sp>
      <p:sp>
        <p:nvSpPr>
          <p:cNvPr id="3" name="Platshållare för innehåll 2"/>
          <p:cNvSpPr>
            <a:spLocks noGrp="1"/>
          </p:cNvSpPr>
          <p:nvPr>
            <p:ph idx="1"/>
          </p:nvPr>
        </p:nvSpPr>
        <p:spPr>
          <a:xfrm>
            <a:off x="827088" y="1844676"/>
            <a:ext cx="7524912" cy="4032596"/>
          </a:xfrm>
        </p:spPr>
        <p:txBody>
          <a:bodyPr>
            <a:normAutofit fontScale="92500" lnSpcReduction="20000"/>
          </a:bodyPr>
          <a:lstStyle/>
          <a:p>
            <a:pPr marL="0" indent="0">
              <a:buNone/>
            </a:pPr>
            <a:r>
              <a:rPr lang="sv-SE" dirty="0"/>
              <a:t>Avsnittet innehåller frågor och svar om patientens inflytande över vem som får ta del av uppgifter (spärr) och om patientens rätt att ta del av uppgifter.</a:t>
            </a:r>
          </a:p>
          <a:p>
            <a:pPr marL="0" indent="0">
              <a:buNone/>
            </a:pPr>
            <a:endParaRPr lang="sv-SE" dirty="0"/>
          </a:p>
          <a:p>
            <a:pPr marL="0" indent="0">
              <a:buNone/>
            </a:pPr>
            <a:r>
              <a:rPr lang="sv-SE" dirty="0"/>
              <a:t>För att besvara frågorna har vi i första hand använt  </a:t>
            </a:r>
          </a:p>
          <a:p>
            <a:r>
              <a:rPr lang="sv-SE" dirty="0"/>
              <a:t>4, 5 och 8 kap. patientdatalagen (2008:355), </a:t>
            </a:r>
          </a:p>
          <a:p>
            <a:r>
              <a:rPr lang="sv-SE" dirty="0"/>
              <a:t>25  kap. 6 – 7 §§ offentlighets- och sekretesslagen (2009:400), och</a:t>
            </a:r>
          </a:p>
          <a:p>
            <a:r>
              <a:rPr lang="sv-SE" dirty="0"/>
              <a:t>6 kap. 12 – 13 §§ patientsäkerhetslagen (2010:659).</a:t>
            </a:r>
          </a:p>
        </p:txBody>
      </p:sp>
    </p:spTree>
    <p:extLst>
      <p:ext uri="{BB962C8B-B14F-4D97-AF65-F5344CB8AC3E}">
        <p14:creationId xmlns:p14="http://schemas.microsoft.com/office/powerpoint/2010/main" val="7376831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611560" y="548680"/>
            <a:ext cx="4032448" cy="2376264"/>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Kan en patient bestämma över hur journaluppgifter får användas inom en vårdgivares verksamhet?</a:t>
            </a:r>
          </a:p>
        </p:txBody>
      </p:sp>
      <p:sp>
        <p:nvSpPr>
          <p:cNvPr id="5" name="Oval 4"/>
          <p:cNvSpPr/>
          <p:nvPr/>
        </p:nvSpPr>
        <p:spPr>
          <a:xfrm>
            <a:off x="3923928" y="2780928"/>
            <a:ext cx="4104456" cy="2664296"/>
          </a:xfrm>
          <a:prstGeom prst="wedgeEllipseCallout">
            <a:avLst>
              <a:gd name="adj1" fmla="val 47158"/>
              <a:gd name="adj2" fmla="val 59844"/>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patienten får motsätta sig att uppgifter görs elektroniskt tillgängliga för en annan vårdenhet eller vårdprocess (inre spärr). </a:t>
            </a:r>
          </a:p>
        </p:txBody>
      </p:sp>
    </p:spTree>
    <p:extLst>
      <p:ext uri="{BB962C8B-B14F-4D97-AF65-F5344CB8AC3E}">
        <p14:creationId xmlns:p14="http://schemas.microsoft.com/office/powerpoint/2010/main" val="2434740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9552" y="764704"/>
            <a:ext cx="4032447" cy="2376264"/>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Hur ska en spärr inom en vårdgivares verksamhet hanteras i en nödsituation om patienten inte kan begära att den hävs?</a:t>
            </a:r>
          </a:p>
        </p:txBody>
      </p:sp>
      <p:sp>
        <p:nvSpPr>
          <p:cNvPr id="5" name="Oval 4"/>
          <p:cNvSpPr/>
          <p:nvPr/>
        </p:nvSpPr>
        <p:spPr>
          <a:xfrm>
            <a:off x="4355976" y="2852936"/>
            <a:ext cx="3816424" cy="2664296"/>
          </a:xfrm>
          <a:prstGeom prst="wedgeEllipseCallout">
            <a:avLst>
              <a:gd name="adj1" fmla="val 47158"/>
              <a:gd name="adj2" fmla="val 59844"/>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Spärren får hävas om uppgifterna kan antas ha betydelse för den vård som patienten oundgängligen behöver.</a:t>
            </a:r>
          </a:p>
        </p:txBody>
      </p:sp>
    </p:spTree>
    <p:extLst>
      <p:ext uri="{BB962C8B-B14F-4D97-AF65-F5344CB8AC3E}">
        <p14:creationId xmlns:p14="http://schemas.microsoft.com/office/powerpoint/2010/main" val="42815890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23528" y="692696"/>
            <a:ext cx="3888431" cy="2016224"/>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Får en patient spärra uppgifter om läkemedel och om annan viktig medicinsk information inom en vårdgivares verksamhet?</a:t>
            </a:r>
          </a:p>
        </p:txBody>
      </p:sp>
      <p:sp>
        <p:nvSpPr>
          <p:cNvPr id="5" name="Oval 4"/>
          <p:cNvSpPr/>
          <p:nvPr/>
        </p:nvSpPr>
        <p:spPr>
          <a:xfrm>
            <a:off x="3995936" y="2694751"/>
            <a:ext cx="3744416" cy="2664296"/>
          </a:xfrm>
          <a:prstGeom prst="wedgeEllipseCallout">
            <a:avLst>
              <a:gd name="adj1" fmla="val 47158"/>
              <a:gd name="adj2" fmla="val 59844"/>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det finns ingen begränsning när det gäller vilka uppgifter patienten får spärra. </a:t>
            </a:r>
          </a:p>
        </p:txBody>
      </p:sp>
    </p:spTree>
    <p:extLst>
      <p:ext uri="{BB962C8B-B14F-4D97-AF65-F5344CB8AC3E}">
        <p14:creationId xmlns:p14="http://schemas.microsoft.com/office/powerpoint/2010/main" val="24378450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611560" y="476672"/>
            <a:ext cx="4248471" cy="2016224"/>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Har patienten rätt att få ut all information som finns om honom eller henne i patientjournalen?</a:t>
            </a:r>
          </a:p>
        </p:txBody>
      </p:sp>
      <p:sp>
        <p:nvSpPr>
          <p:cNvPr id="5" name="Oval 4"/>
          <p:cNvSpPr/>
          <p:nvPr/>
        </p:nvSpPr>
        <p:spPr>
          <a:xfrm>
            <a:off x="2735795" y="2204864"/>
            <a:ext cx="6120171" cy="3384376"/>
          </a:xfrm>
          <a:prstGeom prst="wedgeEllipseCallout">
            <a:avLst>
              <a:gd name="adj1" fmla="val 44053"/>
              <a:gd name="adj2" fmla="val 58791"/>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i praktiken. Det finns dock bestämmelser om sekretess mot patientens som gäller i sällsynta fall. Sekretess kan gälla mot patienten om det skulle innebära fara för någon annan att uppgiften lämnades ut. Sekretess kan också gälla mot patienten om det med hänsyn till ändamålet med vården är av synnerlig vikt att uppgiften inte lämnas till patienten själv.  </a:t>
            </a:r>
          </a:p>
        </p:txBody>
      </p:sp>
    </p:spTree>
    <p:extLst>
      <p:ext uri="{BB962C8B-B14F-4D97-AF65-F5344CB8AC3E}">
        <p14:creationId xmlns:p14="http://schemas.microsoft.com/office/powerpoint/2010/main" val="2335173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graphicFrame>
        <p:nvGraphicFramePr>
          <p:cNvPr id="4" name="Platshållare för innehåll 3"/>
          <p:cNvGraphicFramePr>
            <a:graphicFrameLocks/>
          </p:cNvGraphicFramePr>
          <p:nvPr>
            <p:extLst>
              <p:ext uri="{D42A27DB-BD31-4B8C-83A1-F6EECF244321}">
                <p14:modId xmlns:p14="http://schemas.microsoft.com/office/powerpoint/2010/main" val="1669888163"/>
              </p:ext>
            </p:extLst>
          </p:nvPr>
        </p:nvGraphicFramePr>
        <p:xfrm>
          <a:off x="467544" y="332656"/>
          <a:ext cx="7920880" cy="5682168"/>
        </p:xfrm>
        <a:graphic>
          <a:graphicData uri="http://schemas.openxmlformats.org/drawingml/2006/table">
            <a:tbl>
              <a:tblPr firstRow="1" bandRow="1">
                <a:tableStyleId>{5C22544A-7EE6-4342-B048-85BDC9FD1C3A}</a:tableStyleId>
              </a:tblPr>
              <a:tblGrid>
                <a:gridCol w="6120680">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357778">
                <a:tc>
                  <a:txBody>
                    <a:bodyPr/>
                    <a:lstStyle/>
                    <a:p>
                      <a:r>
                        <a:rPr lang="sv-SE" dirty="0"/>
                        <a:t>Ämne och frågor</a:t>
                      </a:r>
                    </a:p>
                  </a:txBody>
                  <a:tcPr/>
                </a:tc>
                <a:tc>
                  <a:txBody>
                    <a:bodyPr/>
                    <a:lstStyle/>
                    <a:p>
                      <a:r>
                        <a:rPr lang="sv-SE" dirty="0"/>
                        <a:t>Bild nr</a:t>
                      </a:r>
                    </a:p>
                  </a:txBody>
                  <a:tcPr/>
                </a:tc>
                <a:extLst>
                  <a:ext uri="{0D108BD9-81ED-4DB2-BD59-A6C34878D82A}">
                    <a16:rowId xmlns:a16="http://schemas.microsoft.com/office/drawing/2014/main" val="10000"/>
                  </a:ext>
                </a:extLst>
              </a:tr>
              <a:tr h="288848">
                <a:tc>
                  <a:txBody>
                    <a:bodyPr/>
                    <a:lstStyle/>
                    <a:p>
                      <a:r>
                        <a:rPr lang="sv-SE" sz="1100" b="1" dirty="0"/>
                        <a:t>4. Frågor om patientens</a:t>
                      </a:r>
                      <a:r>
                        <a:rPr lang="sv-SE" sz="1100" b="1" baseline="0" dirty="0"/>
                        <a:t> rättigheter och inflytande</a:t>
                      </a:r>
                      <a:endParaRPr lang="sv-SE" sz="1100" b="1" dirty="0"/>
                    </a:p>
                  </a:txBody>
                  <a:tcPr/>
                </a:tc>
                <a:tc>
                  <a:txBody>
                    <a:bodyPr/>
                    <a:lstStyle/>
                    <a:p>
                      <a:r>
                        <a:rPr lang="sv-SE" sz="1100" b="1" dirty="0"/>
                        <a:t>35-40</a:t>
                      </a:r>
                    </a:p>
                  </a:txBody>
                  <a:tcPr/>
                </a:tc>
                <a:extLst>
                  <a:ext uri="{0D108BD9-81ED-4DB2-BD59-A6C34878D82A}">
                    <a16:rowId xmlns:a16="http://schemas.microsoft.com/office/drawing/2014/main" val="10001"/>
                  </a:ext>
                </a:extLst>
              </a:tr>
              <a:tr h="909354">
                <a:tc>
                  <a:txBody>
                    <a:bodyPr/>
                    <a:lstStyle/>
                    <a:p>
                      <a:r>
                        <a:rPr lang="sv-SE" sz="1100" dirty="0"/>
                        <a:t>Inre spärrar</a:t>
                      </a:r>
                    </a:p>
                    <a:p>
                      <a:r>
                        <a:rPr lang="sv-SE" sz="1100" dirty="0"/>
                        <a:t>Inre spärr och nöd</a:t>
                      </a:r>
                    </a:p>
                    <a:p>
                      <a:r>
                        <a:rPr lang="sv-SE" sz="1100" dirty="0"/>
                        <a:t>Får patienten spärra läkemedel</a:t>
                      </a:r>
                      <a:r>
                        <a:rPr lang="sv-SE" sz="1100" baseline="0" dirty="0"/>
                        <a:t> och s.k. viktig medicinsk information? </a:t>
                      </a:r>
                    </a:p>
                    <a:p>
                      <a:r>
                        <a:rPr lang="sv-SE" sz="1100" baseline="0" dirty="0"/>
                        <a:t>Patientens rätt att ta del av journalen</a:t>
                      </a:r>
                    </a:p>
                    <a:p>
                      <a:r>
                        <a:rPr lang="sv-SE" sz="1100" baseline="0" dirty="0"/>
                        <a:t>Patientens möjlighet till direktåtkomst</a:t>
                      </a:r>
                      <a:endParaRPr lang="sv-SE" sz="1100" dirty="0"/>
                    </a:p>
                  </a:txBody>
                  <a:tcPr/>
                </a:tc>
                <a:tc>
                  <a:txBody>
                    <a:bodyPr/>
                    <a:lstStyle/>
                    <a:p>
                      <a:endParaRPr lang="sv-SE" sz="1100" dirty="0"/>
                    </a:p>
                  </a:txBody>
                  <a:tcPr/>
                </a:tc>
                <a:extLst>
                  <a:ext uri="{0D108BD9-81ED-4DB2-BD59-A6C34878D82A}">
                    <a16:rowId xmlns:a16="http://schemas.microsoft.com/office/drawing/2014/main" val="10002"/>
                  </a:ext>
                </a:extLst>
              </a:tr>
              <a:tr h="288848">
                <a:tc>
                  <a:txBody>
                    <a:bodyPr/>
                    <a:lstStyle/>
                    <a:p>
                      <a:r>
                        <a:rPr lang="sv-SE" sz="1100" b="1" dirty="0"/>
                        <a:t>5. Frågor</a:t>
                      </a:r>
                      <a:r>
                        <a:rPr lang="sv-SE" sz="1100" b="1" baseline="0" dirty="0"/>
                        <a:t> om sammanhållen journalföring</a:t>
                      </a:r>
                      <a:endParaRPr lang="sv-SE" sz="1100" b="1" dirty="0"/>
                    </a:p>
                  </a:txBody>
                  <a:tcPr/>
                </a:tc>
                <a:tc>
                  <a:txBody>
                    <a:bodyPr/>
                    <a:lstStyle/>
                    <a:p>
                      <a:r>
                        <a:rPr lang="sv-SE" sz="1100" b="1" dirty="0"/>
                        <a:t>41-62</a:t>
                      </a:r>
                    </a:p>
                  </a:txBody>
                  <a:tcPr/>
                </a:tc>
                <a:extLst>
                  <a:ext uri="{0D108BD9-81ED-4DB2-BD59-A6C34878D82A}">
                    <a16:rowId xmlns:a16="http://schemas.microsoft.com/office/drawing/2014/main" val="10003"/>
                  </a:ext>
                </a:extLst>
              </a:tr>
              <a:tr h="2591400">
                <a:tc>
                  <a:txBody>
                    <a:bodyPr/>
                    <a:lstStyle/>
                    <a:p>
                      <a:r>
                        <a:rPr lang="sv-SE" sz="1100" dirty="0"/>
                        <a:t>Vad är sammanhållen</a:t>
                      </a:r>
                      <a:r>
                        <a:rPr lang="sv-SE" sz="1100" baseline="0" dirty="0"/>
                        <a:t> journalföring</a:t>
                      </a:r>
                      <a:r>
                        <a:rPr lang="sv-SE" sz="1100" dirty="0"/>
                        <a:t>?</a:t>
                      </a:r>
                    </a:p>
                    <a:p>
                      <a:r>
                        <a:rPr lang="sv-SE" sz="1100" dirty="0"/>
                        <a:t>Åtkomst mellan primärvård och hemsjukvård</a:t>
                      </a:r>
                    </a:p>
                    <a:p>
                      <a:r>
                        <a:rPr lang="sv-SE" sz="1100" dirty="0"/>
                        <a:t>Hur</a:t>
                      </a:r>
                      <a:r>
                        <a:rPr lang="sv-SE" sz="1100" baseline="0" dirty="0"/>
                        <a:t> göra uppgifter tillgängliga i system för sammanhållen journalföring?</a:t>
                      </a:r>
                    </a:p>
                    <a:p>
                      <a:r>
                        <a:rPr lang="sv-SE" sz="1100" baseline="0" dirty="0"/>
                        <a:t>Hur ta del av andra vårdgivares uppgifter?</a:t>
                      </a:r>
                    </a:p>
                    <a:p>
                      <a:r>
                        <a:rPr lang="sv-SE" sz="1100" baseline="0" dirty="0"/>
                        <a:t>Vad gäller om patienten inte vill vara med i sammanhållen journalföring?</a:t>
                      </a:r>
                    </a:p>
                    <a:p>
                      <a:r>
                        <a:rPr lang="sv-SE" sz="1100" baseline="0" dirty="0"/>
                        <a:t>Hur kan en spärrad journal hanteras i en nödsituation?</a:t>
                      </a:r>
                    </a:p>
                    <a:p>
                      <a:r>
                        <a:rPr lang="sv-SE" sz="1100" baseline="0" dirty="0"/>
                        <a:t>Begreppet ”aktuell patientrelation”</a:t>
                      </a:r>
                    </a:p>
                    <a:p>
                      <a:r>
                        <a:rPr lang="sv-SE" sz="1100" baseline="0" dirty="0"/>
                        <a:t>Samtycke för vårdgivaren</a:t>
                      </a:r>
                    </a:p>
                    <a:p>
                      <a:r>
                        <a:rPr lang="sv-SE" sz="1100" baseline="0" dirty="0"/>
                        <a:t>Hur länge gäller patientens samtycke?</a:t>
                      </a:r>
                    </a:p>
                    <a:p>
                      <a:r>
                        <a:rPr lang="sv-SE" sz="1100" baseline="0" dirty="0"/>
                        <a:t>Samtycke på särskilt boende m.m.</a:t>
                      </a:r>
                    </a:p>
                    <a:p>
                      <a:r>
                        <a:rPr lang="sv-SE" sz="1100" baseline="0" dirty="0"/>
                        <a:t>Samtycke och vårdcentral</a:t>
                      </a:r>
                    </a:p>
                    <a:p>
                      <a:r>
                        <a:rPr lang="sv-SE" sz="1100" baseline="0" dirty="0"/>
                        <a:t>Föräldrar kan inte samtycka för barnet</a:t>
                      </a:r>
                    </a:p>
                    <a:p>
                      <a:r>
                        <a:rPr lang="sv-SE" sz="1100" baseline="0" dirty="0"/>
                        <a:t>Barnets samtycke – i takt med stigande ålder och mognad</a:t>
                      </a:r>
                    </a:p>
                    <a:p>
                      <a:r>
                        <a:rPr lang="sv-SE" sz="1100" baseline="0" dirty="0"/>
                        <a:t>Hur göra vid nödsituation när samtycke inte kan fås?</a:t>
                      </a:r>
                    </a:p>
                    <a:p>
                      <a:pPr marL="0" marR="0" indent="0" algn="l" defTabSz="914400" rtl="0" eaLnBrk="1" fontAlgn="auto" latinLnBrk="0" hangingPunct="1">
                        <a:lnSpc>
                          <a:spcPct val="100000"/>
                        </a:lnSpc>
                        <a:spcBef>
                          <a:spcPts val="0"/>
                        </a:spcBef>
                        <a:spcAft>
                          <a:spcPts val="0"/>
                        </a:spcAft>
                        <a:buClrTx/>
                        <a:buSzTx/>
                        <a:buFontTx/>
                        <a:buNone/>
                        <a:tabLst/>
                        <a:defRPr/>
                      </a:pPr>
                      <a:r>
                        <a:rPr lang="sv-SE" sz="1100" kern="1200" baseline="0" dirty="0">
                          <a:solidFill>
                            <a:schemeClr val="dk1"/>
                          </a:solidFill>
                          <a:latin typeface="+mn-lt"/>
                          <a:ea typeface="+mn-ea"/>
                          <a:cs typeface="+mn-cs"/>
                        </a:rPr>
                        <a:t>Remissmottagares åtkomst</a:t>
                      </a:r>
                      <a:endParaRPr lang="sv-SE" sz="1100" baseline="0" dirty="0"/>
                    </a:p>
                    <a:p>
                      <a:r>
                        <a:rPr lang="sv-SE" sz="1100" baseline="0" dirty="0"/>
                        <a:t>Att hämta in samtycke i förväg, t.ex. vid remisshantering</a:t>
                      </a:r>
                      <a:endParaRPr lang="sv-SE" sz="1100" dirty="0"/>
                    </a:p>
                  </a:txBody>
                  <a:tcPr/>
                </a:tc>
                <a:tc>
                  <a:txBody>
                    <a:bodyPr/>
                    <a:lstStyle/>
                    <a:p>
                      <a:endParaRPr lang="sv-SE" sz="1100" dirty="0"/>
                    </a:p>
                  </a:txBody>
                  <a:tcPr/>
                </a:tc>
                <a:extLst>
                  <a:ext uri="{0D108BD9-81ED-4DB2-BD59-A6C34878D82A}">
                    <a16:rowId xmlns:a16="http://schemas.microsoft.com/office/drawing/2014/main" val="10004"/>
                  </a:ext>
                </a:extLst>
              </a:tr>
              <a:tr h="273392">
                <a:tc>
                  <a:txBody>
                    <a:bodyPr/>
                    <a:lstStyle/>
                    <a:p>
                      <a:pPr marL="0" algn="l" defTabSz="914400" rtl="0" eaLnBrk="1" latinLnBrk="0" hangingPunct="1"/>
                      <a:r>
                        <a:rPr lang="sv-SE" sz="1100" b="1" kern="1200" dirty="0">
                          <a:solidFill>
                            <a:schemeClr val="dk1"/>
                          </a:solidFill>
                          <a:latin typeface="+mn-lt"/>
                          <a:ea typeface="+mn-ea"/>
                          <a:cs typeface="+mn-cs"/>
                        </a:rPr>
                        <a:t>6. Frågor om dokumentation i Socialtjänsten</a:t>
                      </a:r>
                    </a:p>
                  </a:txBody>
                  <a:tcPr/>
                </a:tc>
                <a:tc>
                  <a:txBody>
                    <a:bodyPr/>
                    <a:lstStyle/>
                    <a:p>
                      <a:pPr marL="0" algn="l" defTabSz="914400" rtl="0" eaLnBrk="1" latinLnBrk="0" hangingPunct="1"/>
                      <a:r>
                        <a:rPr lang="sv-SE" sz="1100" b="1" kern="1200" dirty="0">
                          <a:solidFill>
                            <a:schemeClr val="dk1"/>
                          </a:solidFill>
                          <a:latin typeface="+mn-lt"/>
                          <a:ea typeface="+mn-ea"/>
                          <a:cs typeface="+mn-cs"/>
                        </a:rPr>
                        <a:t>63-72 </a:t>
                      </a:r>
                    </a:p>
                  </a:txBody>
                  <a:tcPr/>
                </a:tc>
                <a:extLst>
                  <a:ext uri="{0D108BD9-81ED-4DB2-BD59-A6C34878D82A}">
                    <a16:rowId xmlns:a16="http://schemas.microsoft.com/office/drawing/2014/main" val="10005"/>
                  </a:ext>
                </a:extLst>
              </a:tr>
              <a:tr h="648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100" kern="1200" baseline="0" dirty="0">
                          <a:solidFill>
                            <a:schemeClr val="dk1"/>
                          </a:solidFill>
                          <a:latin typeface="+mn-lt"/>
                          <a:ea typeface="+mn-ea"/>
                          <a:cs typeface="+mn-cs"/>
                        </a:rPr>
                        <a:t>Dokumentationens innehåll</a:t>
                      </a:r>
                    </a:p>
                    <a:p>
                      <a:pPr marL="0" algn="l" defTabSz="914400" rtl="0" eaLnBrk="1" latinLnBrk="0" hangingPunct="1"/>
                      <a:r>
                        <a:rPr lang="sv-SE" sz="1100" kern="1200" baseline="0" dirty="0">
                          <a:solidFill>
                            <a:schemeClr val="dk1"/>
                          </a:solidFill>
                          <a:latin typeface="+mn-lt"/>
                          <a:ea typeface="+mn-ea"/>
                          <a:cs typeface="+mn-cs"/>
                        </a:rPr>
                        <a:t>Får olika utförare dokumentera i samma akt?</a:t>
                      </a:r>
                    </a:p>
                    <a:p>
                      <a:pPr marL="0" marR="0" indent="0" algn="l" defTabSz="914400" rtl="0" eaLnBrk="1" fontAlgn="auto" latinLnBrk="0" hangingPunct="1">
                        <a:lnSpc>
                          <a:spcPct val="100000"/>
                        </a:lnSpc>
                        <a:spcBef>
                          <a:spcPts val="0"/>
                        </a:spcBef>
                        <a:spcAft>
                          <a:spcPts val="0"/>
                        </a:spcAft>
                        <a:buClrTx/>
                        <a:buSzTx/>
                        <a:buFontTx/>
                        <a:buNone/>
                        <a:tabLst/>
                        <a:defRPr/>
                      </a:pPr>
                      <a:r>
                        <a:rPr lang="sv-SE" sz="1100" kern="1200" baseline="0" dirty="0">
                          <a:solidFill>
                            <a:schemeClr val="dk1"/>
                          </a:solidFill>
                          <a:latin typeface="+mn-lt"/>
                          <a:ea typeface="+mn-ea"/>
                          <a:cs typeface="+mn-cs"/>
                        </a:rPr>
                        <a:t>Individens rätt till sin dokumentation</a:t>
                      </a:r>
                      <a:endParaRPr lang="sv-SE" sz="1100" dirty="0"/>
                    </a:p>
                    <a:p>
                      <a:pPr marL="0" algn="l" defTabSz="914400" rtl="0" eaLnBrk="1" latinLnBrk="0" hangingPunct="1"/>
                      <a:r>
                        <a:rPr lang="sv-SE" sz="1100" kern="1200" baseline="0" dirty="0">
                          <a:solidFill>
                            <a:schemeClr val="dk1"/>
                          </a:solidFill>
                          <a:latin typeface="+mn-lt"/>
                          <a:ea typeface="+mn-ea"/>
                          <a:cs typeface="+mn-cs"/>
                        </a:rPr>
                        <a:t>Direktåtkomst för individen</a:t>
                      </a:r>
                    </a:p>
                  </a:txBody>
                  <a:tcPr/>
                </a:tc>
                <a:tc>
                  <a:txBody>
                    <a:bodyPr/>
                    <a:lstStyle/>
                    <a:p>
                      <a:endParaRPr lang="sv-SE" sz="11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8451143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51520" y="332656"/>
            <a:ext cx="4950296" cy="2160240"/>
          </a:xfrm>
          <a:prstGeom prst="wedgeEllipseCallout">
            <a:avLst>
              <a:gd name="adj1" fmla="val -30065"/>
              <a:gd name="adj2" fmla="val 64828"/>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 Har patienten rätt att få direktåtkomst till sin journal eller att få den utlämnad elektroniskt på annat sätt?</a:t>
            </a:r>
          </a:p>
          <a:p>
            <a:pPr algn="ctr"/>
            <a:endParaRPr lang="sv-SE" dirty="0">
              <a:solidFill>
                <a:srgbClr val="000000"/>
              </a:solidFill>
            </a:endParaRPr>
          </a:p>
        </p:txBody>
      </p:sp>
      <p:sp>
        <p:nvSpPr>
          <p:cNvPr id="5" name="Oval 4"/>
          <p:cNvSpPr/>
          <p:nvPr/>
        </p:nvSpPr>
        <p:spPr>
          <a:xfrm>
            <a:off x="3419872" y="2708919"/>
            <a:ext cx="4680520" cy="1872209"/>
          </a:xfrm>
          <a:prstGeom prst="wedgeEllipseCallout">
            <a:avLst>
              <a:gd name="adj1" fmla="val 41384"/>
              <a:gd name="adj2" fmla="val 70936"/>
            </a:avLst>
          </a:prstGeom>
          <a:solidFill>
            <a:srgbClr val="FA9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a:p>
            <a:pPr algn="ctr"/>
            <a:endParaRPr lang="sv-SE" dirty="0">
              <a:solidFill>
                <a:schemeClr val="tx1"/>
              </a:solidFill>
            </a:endParaRPr>
          </a:p>
          <a:p>
            <a:pPr algn="ctr"/>
            <a:r>
              <a:rPr lang="sv-SE" dirty="0">
                <a:solidFill>
                  <a:schemeClr val="tx1"/>
                </a:solidFill>
              </a:rPr>
              <a:t>Nej, det finns ingen sån rättighet för patienten, men det finns möjlighet för vårdgivaren att erbjuda det.</a:t>
            </a:r>
          </a:p>
          <a:p>
            <a:r>
              <a:rPr lang="sv-SE" dirty="0">
                <a:solidFill>
                  <a:srgbClr val="000000"/>
                </a:solidFill>
              </a:rPr>
              <a:t> </a:t>
            </a:r>
          </a:p>
          <a:p>
            <a:pPr algn="ctr"/>
            <a:endParaRPr lang="sv-SE" dirty="0">
              <a:solidFill>
                <a:srgbClr val="000000"/>
              </a:solidFill>
            </a:endParaRPr>
          </a:p>
        </p:txBody>
      </p:sp>
    </p:spTree>
    <p:extLst>
      <p:ext uri="{BB962C8B-B14F-4D97-AF65-F5344CB8AC3E}">
        <p14:creationId xmlns:p14="http://schemas.microsoft.com/office/powerpoint/2010/main" val="9937586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5. Frågor om sammanhållen journalföring</a:t>
            </a:r>
          </a:p>
        </p:txBody>
      </p:sp>
      <p:sp>
        <p:nvSpPr>
          <p:cNvPr id="3" name="Platshållare för innehåll 2"/>
          <p:cNvSpPr>
            <a:spLocks noGrp="1"/>
          </p:cNvSpPr>
          <p:nvPr>
            <p:ph idx="1"/>
          </p:nvPr>
        </p:nvSpPr>
        <p:spPr/>
        <p:txBody>
          <a:bodyPr>
            <a:normAutofit/>
          </a:bodyPr>
          <a:lstStyle/>
          <a:p>
            <a:pPr marL="0" indent="0">
              <a:buNone/>
            </a:pPr>
            <a:r>
              <a:rPr lang="sv-SE" dirty="0"/>
              <a:t>Avsnittet innehåller frågor och svar om sammanhållen journalföring; vad det är och vilka förutsättningar som gäller m.m.</a:t>
            </a:r>
          </a:p>
          <a:p>
            <a:endParaRPr lang="sv-SE" dirty="0"/>
          </a:p>
          <a:p>
            <a:pPr marL="0" indent="0">
              <a:buNone/>
            </a:pPr>
            <a:r>
              <a:rPr lang="sv-SE" dirty="0"/>
              <a:t>För att besvara frågorna har vi i första hand använt</a:t>
            </a:r>
          </a:p>
          <a:p>
            <a:r>
              <a:rPr lang="sv-SE" dirty="0"/>
              <a:t>6 kap. patientdatalagen (2008:355) och </a:t>
            </a:r>
          </a:p>
          <a:p>
            <a:r>
              <a:rPr lang="sv-SE" dirty="0"/>
              <a:t>förarbetsuttalanden i prop. 2007/08:126.</a:t>
            </a:r>
          </a:p>
        </p:txBody>
      </p:sp>
    </p:spTree>
    <p:extLst>
      <p:ext uri="{BB962C8B-B14F-4D97-AF65-F5344CB8AC3E}">
        <p14:creationId xmlns:p14="http://schemas.microsoft.com/office/powerpoint/2010/main" val="23791896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539552" y="548680"/>
            <a:ext cx="3456384" cy="1728192"/>
          </a:xfrm>
          <a:prstGeom prst="wedgeEllipseCallout">
            <a:avLst>
              <a:gd name="adj1" fmla="val -48413"/>
              <a:gd name="adj2" fmla="val 45674"/>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Vad är sammanhållen journalföring?</a:t>
            </a:r>
          </a:p>
        </p:txBody>
      </p:sp>
      <p:sp>
        <p:nvSpPr>
          <p:cNvPr id="18" name="Oval 17"/>
          <p:cNvSpPr/>
          <p:nvPr/>
        </p:nvSpPr>
        <p:spPr>
          <a:xfrm>
            <a:off x="2483768" y="2276872"/>
            <a:ext cx="5532985" cy="3287184"/>
          </a:xfrm>
          <a:prstGeom prst="wedgeEllipseCallout">
            <a:avLst>
              <a:gd name="adj1" fmla="val 57857"/>
              <a:gd name="adj2" fmla="val 55137"/>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Det är ett sätt för olika vårdgivare, t.ex. sjukhus i olika landsting, att dela vårddokumentation med varandra genom direktåtkomst. Genom sammanhållen journalföring kan viktig information om en patient alltid finnas åtkomlig för behörig personal oavsett var patienten söker vården.</a:t>
            </a:r>
          </a:p>
        </p:txBody>
      </p:sp>
      <p:sp>
        <p:nvSpPr>
          <p:cNvPr id="2" name="textruta 1"/>
          <p:cNvSpPr txBox="1"/>
          <p:nvPr/>
        </p:nvSpPr>
        <p:spPr>
          <a:xfrm>
            <a:off x="4205109" y="292006"/>
            <a:ext cx="2941896" cy="369332"/>
          </a:xfrm>
          <a:prstGeom prst="rect">
            <a:avLst/>
          </a:prstGeom>
          <a:noFill/>
        </p:spPr>
        <p:txBody>
          <a:bodyPr wrap="none" rtlCol="0">
            <a:spAutoFit/>
          </a:bodyPr>
          <a:lstStyle/>
          <a:p>
            <a:r>
              <a:rPr lang="sv-SE" dirty="0"/>
              <a:t>T.ex. mellan olika landsting</a:t>
            </a:r>
          </a:p>
        </p:txBody>
      </p:sp>
    </p:spTree>
    <p:extLst>
      <p:ext uri="{BB962C8B-B14F-4D97-AF65-F5344CB8AC3E}">
        <p14:creationId xmlns:p14="http://schemas.microsoft.com/office/powerpoint/2010/main" val="23745940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251520" y="468979"/>
            <a:ext cx="3592540" cy="1728192"/>
          </a:xfrm>
          <a:prstGeom prst="wedgeEllipseCallout">
            <a:avLst>
              <a:gd name="adj1" fmla="val -48413"/>
              <a:gd name="adj2" fmla="val 45674"/>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Vad är sammanhållen journalföring?</a:t>
            </a:r>
          </a:p>
        </p:txBody>
      </p:sp>
      <p:sp>
        <p:nvSpPr>
          <p:cNvPr id="18" name="Oval 17"/>
          <p:cNvSpPr/>
          <p:nvPr/>
        </p:nvSpPr>
        <p:spPr>
          <a:xfrm>
            <a:off x="2529225" y="2164214"/>
            <a:ext cx="5744920" cy="3510390"/>
          </a:xfrm>
          <a:prstGeom prst="wedgeEllipseCallout">
            <a:avLst>
              <a:gd name="adj1" fmla="val 55194"/>
              <a:gd name="adj2" fmla="val 54532"/>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Det är ett sätt för olika vårdgivare att dela vårddokumentation med varandra genom direktåtkomst. Genom sammanhållen journalföring kan t.ex. den kommunala hälso- och sjukvården på ett särskilt boende eller i hemsjukvården ta del av vårddokumentation som förs av den landstingsdrivna vården. Och tvärtom.</a:t>
            </a:r>
          </a:p>
        </p:txBody>
      </p:sp>
      <p:sp>
        <p:nvSpPr>
          <p:cNvPr id="19" name="textruta 18"/>
          <p:cNvSpPr txBox="1"/>
          <p:nvPr/>
        </p:nvSpPr>
        <p:spPr>
          <a:xfrm>
            <a:off x="4429797" y="251356"/>
            <a:ext cx="3852401" cy="369332"/>
          </a:xfrm>
          <a:prstGeom prst="rect">
            <a:avLst/>
          </a:prstGeom>
          <a:noFill/>
        </p:spPr>
        <p:txBody>
          <a:bodyPr wrap="none" rtlCol="0">
            <a:spAutoFit/>
          </a:bodyPr>
          <a:lstStyle/>
          <a:p>
            <a:r>
              <a:rPr lang="sv-SE" dirty="0"/>
              <a:t>T.ex. mellan kommun och  landsting</a:t>
            </a:r>
          </a:p>
        </p:txBody>
      </p:sp>
    </p:spTree>
    <p:extLst>
      <p:ext uri="{BB962C8B-B14F-4D97-AF65-F5344CB8AC3E}">
        <p14:creationId xmlns:p14="http://schemas.microsoft.com/office/powerpoint/2010/main" val="19355566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323528" y="439222"/>
            <a:ext cx="3600400" cy="1728192"/>
          </a:xfrm>
          <a:prstGeom prst="wedgeEllipseCallout">
            <a:avLst>
              <a:gd name="adj1" fmla="val -48413"/>
              <a:gd name="adj2" fmla="val 45674"/>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Vad är sammanhållen journalföring?</a:t>
            </a:r>
          </a:p>
        </p:txBody>
      </p:sp>
      <p:sp>
        <p:nvSpPr>
          <p:cNvPr id="18" name="Oval 17"/>
          <p:cNvSpPr/>
          <p:nvPr/>
        </p:nvSpPr>
        <p:spPr>
          <a:xfrm>
            <a:off x="1979712" y="2060848"/>
            <a:ext cx="6033772" cy="3647224"/>
          </a:xfrm>
          <a:prstGeom prst="wedgeEllipseCallout">
            <a:avLst>
              <a:gd name="adj1" fmla="val 59532"/>
              <a:gd name="adj2" fmla="val 5067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Det är ett sätt för olika vårdgivare att dela vårddokumentation med varandra genom direktåtkomst. Genom sammanhållen journalföring kan offentliga och privata vårdgivare utbyta vårddokumentation med varandra. Det innebär att t.ex. att ett landstingsdrivet sjukhus kan dela information med en privat driven vårdcentral. Och tvärtom.</a:t>
            </a:r>
          </a:p>
        </p:txBody>
      </p:sp>
      <p:sp>
        <p:nvSpPr>
          <p:cNvPr id="10" name="textruta 9"/>
          <p:cNvSpPr txBox="1"/>
          <p:nvPr/>
        </p:nvSpPr>
        <p:spPr>
          <a:xfrm>
            <a:off x="4225669" y="66690"/>
            <a:ext cx="4745915" cy="369332"/>
          </a:xfrm>
          <a:prstGeom prst="rect">
            <a:avLst/>
          </a:prstGeom>
          <a:noFill/>
        </p:spPr>
        <p:txBody>
          <a:bodyPr wrap="none" rtlCol="0">
            <a:spAutoFit/>
          </a:bodyPr>
          <a:lstStyle/>
          <a:p>
            <a:r>
              <a:rPr lang="sv-SE" dirty="0"/>
              <a:t>T.ex. mellan privata och offentliga vårdgivare</a:t>
            </a:r>
          </a:p>
        </p:txBody>
      </p:sp>
    </p:spTree>
    <p:extLst>
      <p:ext uri="{BB962C8B-B14F-4D97-AF65-F5344CB8AC3E}">
        <p14:creationId xmlns:p14="http://schemas.microsoft.com/office/powerpoint/2010/main" val="28753364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251520" y="624081"/>
            <a:ext cx="3592540" cy="1728192"/>
          </a:xfrm>
          <a:prstGeom prst="wedgeEllipseCallout">
            <a:avLst>
              <a:gd name="adj1" fmla="val -48413"/>
              <a:gd name="adj2" fmla="val 45674"/>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Vad är sammanhållen journalföring?</a:t>
            </a:r>
          </a:p>
        </p:txBody>
      </p:sp>
      <p:sp>
        <p:nvSpPr>
          <p:cNvPr id="18" name="Oval 17"/>
          <p:cNvSpPr/>
          <p:nvPr/>
        </p:nvSpPr>
        <p:spPr>
          <a:xfrm>
            <a:off x="2082153" y="2323590"/>
            <a:ext cx="6114633" cy="3510390"/>
          </a:xfrm>
          <a:prstGeom prst="wedgeEllipseCallout">
            <a:avLst>
              <a:gd name="adj1" fmla="val 51110"/>
              <a:gd name="adj2" fmla="val 42234"/>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Det är ett sätt för olika vårdgivare att dela vårddokumentation med varandra genom direktåtkomst. Genom sammanhållen journalföring kan t.ex. olika privata vårdgivare som samarbetar i en vårdprocess ta del av varandras vårddokumentation.</a:t>
            </a:r>
          </a:p>
        </p:txBody>
      </p:sp>
      <p:sp>
        <p:nvSpPr>
          <p:cNvPr id="19" name="textruta 18"/>
          <p:cNvSpPr txBox="1"/>
          <p:nvPr/>
        </p:nvSpPr>
        <p:spPr>
          <a:xfrm>
            <a:off x="4429797" y="251356"/>
            <a:ext cx="3313792" cy="369332"/>
          </a:xfrm>
          <a:prstGeom prst="rect">
            <a:avLst/>
          </a:prstGeom>
          <a:noFill/>
        </p:spPr>
        <p:txBody>
          <a:bodyPr wrap="none" rtlCol="0">
            <a:spAutoFit/>
          </a:bodyPr>
          <a:lstStyle/>
          <a:p>
            <a:r>
              <a:rPr lang="sv-SE" dirty="0">
                <a:solidFill>
                  <a:srgbClr val="000000"/>
                </a:solidFill>
              </a:rPr>
              <a:t>T.ex. mellan privata vårdgivare</a:t>
            </a:r>
          </a:p>
        </p:txBody>
      </p:sp>
    </p:spTree>
    <p:extLst>
      <p:ext uri="{BB962C8B-B14F-4D97-AF65-F5344CB8AC3E}">
        <p14:creationId xmlns:p14="http://schemas.microsoft.com/office/powerpoint/2010/main" val="34429974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609569" y="485964"/>
            <a:ext cx="3600400" cy="1728192"/>
          </a:xfrm>
          <a:prstGeom prst="wedgeEllipseCallout">
            <a:avLst>
              <a:gd name="adj1" fmla="val -48413"/>
              <a:gd name="adj2" fmla="val 45674"/>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Vad är sammanhållen journalföring?</a:t>
            </a:r>
          </a:p>
        </p:txBody>
      </p:sp>
      <p:sp>
        <p:nvSpPr>
          <p:cNvPr id="18" name="Oval 17"/>
          <p:cNvSpPr/>
          <p:nvPr/>
        </p:nvSpPr>
        <p:spPr>
          <a:xfrm>
            <a:off x="1907704" y="2214156"/>
            <a:ext cx="6222962" cy="3510390"/>
          </a:xfrm>
          <a:prstGeom prst="wedgeEllipseCallout">
            <a:avLst>
              <a:gd name="adj1" fmla="val 56043"/>
              <a:gd name="adj2" fmla="val 4392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Det är ett sätt för olika vårdgivare att dela vårddokumentation med varandra genom direktåtkomst. Genom sammanhållen journalföring kan t.ex. ett landstingsägt sjukhus som drivs i bolagsform (t.ex. Danderyds sjukhus) utbyta vårddokumentation med verksamheter som drivs direkt av landstinget (t.ex. Karolinska Universitetssjukhuset). </a:t>
            </a:r>
          </a:p>
        </p:txBody>
      </p:sp>
      <p:sp>
        <p:nvSpPr>
          <p:cNvPr id="10" name="textruta 9"/>
          <p:cNvSpPr txBox="1"/>
          <p:nvPr/>
        </p:nvSpPr>
        <p:spPr>
          <a:xfrm>
            <a:off x="4209969" y="116632"/>
            <a:ext cx="3185552" cy="369332"/>
          </a:xfrm>
          <a:prstGeom prst="rect">
            <a:avLst/>
          </a:prstGeom>
          <a:noFill/>
        </p:spPr>
        <p:txBody>
          <a:bodyPr wrap="none" rtlCol="0">
            <a:spAutoFit/>
          </a:bodyPr>
          <a:lstStyle/>
          <a:p>
            <a:r>
              <a:rPr lang="sv-SE" dirty="0"/>
              <a:t>T.ex. mellan olika driftsformer</a:t>
            </a:r>
          </a:p>
        </p:txBody>
      </p:sp>
    </p:spTree>
    <p:extLst>
      <p:ext uri="{BB962C8B-B14F-4D97-AF65-F5344CB8AC3E}">
        <p14:creationId xmlns:p14="http://schemas.microsoft.com/office/powerpoint/2010/main" val="20198155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251519" y="436022"/>
            <a:ext cx="4178277" cy="2056874"/>
          </a:xfrm>
          <a:prstGeom prst="wedgeEllipseCallout">
            <a:avLst>
              <a:gd name="adj1" fmla="val -48413"/>
              <a:gd name="adj2" fmla="val 45674"/>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Får primärvårdsläkaren titta på patientuppgifter i hemsjukvården eller på särskilt boende med direktåtkomst?</a:t>
            </a:r>
          </a:p>
        </p:txBody>
      </p:sp>
      <p:sp>
        <p:nvSpPr>
          <p:cNvPr id="18" name="Oval 17"/>
          <p:cNvSpPr/>
          <p:nvPr/>
        </p:nvSpPr>
        <p:spPr>
          <a:xfrm>
            <a:off x="2771800" y="2469951"/>
            <a:ext cx="5940152" cy="3004096"/>
          </a:xfrm>
          <a:prstGeom prst="wedgeEllipseCallout">
            <a:avLst>
              <a:gd name="adj1" fmla="val 37139"/>
              <a:gd name="adj2" fmla="val 6147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genom sammanhållen journalföring kan primärvårdsläkaren ta del av vårddokumentation hos ett särskilt boende eller i hemsjukvården genom direktåtkomst. Ett exempel på system för sammanhållen journalföring är den Nationella patientöversikten (NPÖ).  </a:t>
            </a:r>
          </a:p>
        </p:txBody>
      </p:sp>
      <p:sp>
        <p:nvSpPr>
          <p:cNvPr id="19" name="textruta 18"/>
          <p:cNvSpPr txBox="1"/>
          <p:nvPr/>
        </p:nvSpPr>
        <p:spPr>
          <a:xfrm>
            <a:off x="5076056" y="112856"/>
            <a:ext cx="3960440" cy="923330"/>
          </a:xfrm>
          <a:prstGeom prst="rect">
            <a:avLst/>
          </a:prstGeom>
          <a:noFill/>
        </p:spPr>
        <p:txBody>
          <a:bodyPr wrap="square" rtlCol="0">
            <a:spAutoFit/>
          </a:bodyPr>
          <a:lstStyle/>
          <a:p>
            <a:r>
              <a:rPr lang="sv-SE" dirty="0"/>
              <a:t>Sammanhållen journalföring mellan </a:t>
            </a:r>
          </a:p>
          <a:p>
            <a:r>
              <a:rPr lang="sv-SE" dirty="0"/>
              <a:t>primärvård och kommunal hälso- och sjukvård</a:t>
            </a:r>
          </a:p>
        </p:txBody>
      </p:sp>
    </p:spTree>
    <p:extLst>
      <p:ext uri="{BB962C8B-B14F-4D97-AF65-F5344CB8AC3E}">
        <p14:creationId xmlns:p14="http://schemas.microsoft.com/office/powerpoint/2010/main" val="29381994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179512" y="414070"/>
            <a:ext cx="4608512" cy="2007336"/>
          </a:xfrm>
          <a:prstGeom prst="wedgeEllipseCallout">
            <a:avLst>
              <a:gd name="adj1" fmla="val -48413"/>
              <a:gd name="adj2" fmla="val 45674"/>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Hur får en vårdgivare göra uppgifter tillgängliga för andra vårdgivare genom sammanhållen journalföring?</a:t>
            </a:r>
          </a:p>
        </p:txBody>
      </p:sp>
      <p:sp>
        <p:nvSpPr>
          <p:cNvPr id="18" name="Oval 17"/>
          <p:cNvSpPr/>
          <p:nvPr/>
        </p:nvSpPr>
        <p:spPr>
          <a:xfrm>
            <a:off x="2483768" y="2636912"/>
            <a:ext cx="5812646" cy="3072372"/>
          </a:xfrm>
          <a:prstGeom prst="wedgeEllipseCallout">
            <a:avLst>
              <a:gd name="adj1" fmla="val 54099"/>
              <a:gd name="adj2" fmla="val 47497"/>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Vårdgivaren måste först informera patienterna om vad sammanhållen journalföring är och att man kan motsätta sig att delta i detta. Vårddokumentation om de patienter som inte motsatt sig får sedan göras åtkomliga för andra vårdgivare. </a:t>
            </a:r>
          </a:p>
        </p:txBody>
      </p:sp>
      <p:sp>
        <p:nvSpPr>
          <p:cNvPr id="12" name="textruta 11"/>
          <p:cNvSpPr txBox="1"/>
          <p:nvPr/>
        </p:nvSpPr>
        <p:spPr>
          <a:xfrm>
            <a:off x="5004048" y="251356"/>
            <a:ext cx="3929281" cy="369332"/>
          </a:xfrm>
          <a:prstGeom prst="rect">
            <a:avLst/>
          </a:prstGeom>
          <a:noFill/>
        </p:spPr>
        <p:txBody>
          <a:bodyPr wrap="none" rtlCol="0">
            <a:spAutoFit/>
          </a:bodyPr>
          <a:lstStyle/>
          <a:p>
            <a:r>
              <a:rPr lang="sv-SE" dirty="0"/>
              <a:t>Sammanhållen journalföring skede 1</a:t>
            </a:r>
          </a:p>
        </p:txBody>
      </p:sp>
    </p:spTree>
    <p:extLst>
      <p:ext uri="{BB962C8B-B14F-4D97-AF65-F5344CB8AC3E}">
        <p14:creationId xmlns:p14="http://schemas.microsoft.com/office/powerpoint/2010/main" val="4077194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251520" y="375680"/>
            <a:ext cx="4464496" cy="2189224"/>
          </a:xfrm>
          <a:prstGeom prst="wedgeEllipseCallout">
            <a:avLst>
              <a:gd name="adj1" fmla="val -48413"/>
              <a:gd name="adj2" fmla="val 45674"/>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Under vilka villkor får en vårdgivare ta del av uppgifter genom sammanhållen journalföring?</a:t>
            </a:r>
          </a:p>
        </p:txBody>
      </p:sp>
      <p:sp>
        <p:nvSpPr>
          <p:cNvPr id="18" name="Oval 17"/>
          <p:cNvSpPr/>
          <p:nvPr/>
        </p:nvSpPr>
        <p:spPr>
          <a:xfrm>
            <a:off x="2599184" y="2722612"/>
            <a:ext cx="5760640" cy="2880320"/>
          </a:xfrm>
          <a:prstGeom prst="wedgeEllipseCallout">
            <a:avLst>
              <a:gd name="adj1" fmla="val 54203"/>
              <a:gd name="adj2" fmla="val 56407"/>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hangingPunct="0"/>
            <a:r>
              <a:rPr lang="sv-SE" dirty="0">
                <a:solidFill>
                  <a:schemeClr val="tx1"/>
                </a:solidFill>
              </a:rPr>
              <a:t>Vårdgivaren får ta del av en annan vårdgivares uppgifter i samband med vården av en patient eller för att skriva ett intyg om vården, om uppgifterna rör en patient som vårdgivaren har en aktuell patientrelation med och patienten samtycker till det. </a:t>
            </a:r>
          </a:p>
        </p:txBody>
      </p:sp>
      <p:sp>
        <p:nvSpPr>
          <p:cNvPr id="7" name="textruta 6"/>
          <p:cNvSpPr txBox="1"/>
          <p:nvPr/>
        </p:nvSpPr>
        <p:spPr>
          <a:xfrm>
            <a:off x="5076056" y="251356"/>
            <a:ext cx="3929281" cy="369332"/>
          </a:xfrm>
          <a:prstGeom prst="rect">
            <a:avLst/>
          </a:prstGeom>
          <a:noFill/>
        </p:spPr>
        <p:txBody>
          <a:bodyPr wrap="none" rtlCol="0">
            <a:spAutoFit/>
          </a:bodyPr>
          <a:lstStyle/>
          <a:p>
            <a:r>
              <a:rPr lang="sv-SE" dirty="0"/>
              <a:t>Sammanhållen journalföring skede 2</a:t>
            </a:r>
          </a:p>
        </p:txBody>
      </p:sp>
    </p:spTree>
    <p:extLst>
      <p:ext uri="{BB962C8B-B14F-4D97-AF65-F5344CB8AC3E}">
        <p14:creationId xmlns:p14="http://schemas.microsoft.com/office/powerpoint/2010/main" val="265102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p:cNvGraphicFramePr>
            <a:graphicFrameLocks/>
          </p:cNvGraphicFramePr>
          <p:nvPr>
            <p:extLst>
              <p:ext uri="{D42A27DB-BD31-4B8C-83A1-F6EECF244321}">
                <p14:modId xmlns:p14="http://schemas.microsoft.com/office/powerpoint/2010/main" val="1628139391"/>
              </p:ext>
            </p:extLst>
          </p:nvPr>
        </p:nvGraphicFramePr>
        <p:xfrm>
          <a:off x="539552" y="260648"/>
          <a:ext cx="7992888" cy="5433128"/>
        </p:xfrm>
        <a:graphic>
          <a:graphicData uri="http://schemas.openxmlformats.org/drawingml/2006/table">
            <a:tbl>
              <a:tblPr firstRow="1" bandRow="1">
                <a:tableStyleId>{5C22544A-7EE6-4342-B048-85BDC9FD1C3A}</a:tableStyleId>
              </a:tblPr>
              <a:tblGrid>
                <a:gridCol w="5994666">
                  <a:extLst>
                    <a:ext uri="{9D8B030D-6E8A-4147-A177-3AD203B41FA5}">
                      <a16:colId xmlns:a16="http://schemas.microsoft.com/office/drawing/2014/main" val="20000"/>
                    </a:ext>
                  </a:extLst>
                </a:gridCol>
                <a:gridCol w="1998222">
                  <a:extLst>
                    <a:ext uri="{9D8B030D-6E8A-4147-A177-3AD203B41FA5}">
                      <a16:colId xmlns:a16="http://schemas.microsoft.com/office/drawing/2014/main" val="20001"/>
                    </a:ext>
                  </a:extLst>
                </a:gridCol>
              </a:tblGrid>
              <a:tr h="295292">
                <a:tc>
                  <a:txBody>
                    <a:bodyPr/>
                    <a:lstStyle/>
                    <a:p>
                      <a:r>
                        <a:rPr lang="sv-SE" dirty="0"/>
                        <a:t>Ämne och frågor</a:t>
                      </a:r>
                    </a:p>
                  </a:txBody>
                  <a:tcPr/>
                </a:tc>
                <a:tc>
                  <a:txBody>
                    <a:bodyPr/>
                    <a:lstStyle/>
                    <a:p>
                      <a:r>
                        <a:rPr lang="sv-SE" dirty="0"/>
                        <a:t>Bild nr</a:t>
                      </a:r>
                    </a:p>
                  </a:txBody>
                  <a:tcPr/>
                </a:tc>
                <a:extLst>
                  <a:ext uri="{0D108BD9-81ED-4DB2-BD59-A6C34878D82A}">
                    <a16:rowId xmlns:a16="http://schemas.microsoft.com/office/drawing/2014/main" val="10000"/>
                  </a:ext>
                </a:extLst>
              </a:tr>
              <a:tr h="295292">
                <a:tc>
                  <a:txBody>
                    <a:bodyPr/>
                    <a:lstStyle/>
                    <a:p>
                      <a:pPr marL="0" algn="l" defTabSz="914400" rtl="0" eaLnBrk="1" latinLnBrk="0" hangingPunct="1"/>
                      <a:r>
                        <a:rPr lang="sv-SE" sz="1100" b="1" kern="1200" baseline="0" dirty="0">
                          <a:solidFill>
                            <a:schemeClr val="dk1"/>
                          </a:solidFill>
                          <a:latin typeface="+mn-lt"/>
                          <a:ea typeface="+mn-ea"/>
                          <a:cs typeface="+mn-cs"/>
                        </a:rPr>
                        <a:t>6.  Frågor om dokumentation i Socialtjänsten</a:t>
                      </a:r>
                    </a:p>
                  </a:txBody>
                  <a:tcPr/>
                </a:tc>
                <a:tc>
                  <a:txBody>
                    <a:bodyPr/>
                    <a:lstStyle/>
                    <a:p>
                      <a:r>
                        <a:rPr lang="sv-SE" sz="1100" b="1" kern="1200" baseline="0" dirty="0">
                          <a:solidFill>
                            <a:schemeClr val="dk1"/>
                          </a:solidFill>
                          <a:latin typeface="+mn-lt"/>
                          <a:ea typeface="+mn-ea"/>
                          <a:cs typeface="+mn-cs"/>
                        </a:rPr>
                        <a:t>63-72</a:t>
                      </a:r>
                    </a:p>
                  </a:txBody>
                  <a:tcPr/>
                </a:tc>
                <a:extLst>
                  <a:ext uri="{0D108BD9-81ED-4DB2-BD59-A6C34878D82A}">
                    <a16:rowId xmlns:a16="http://schemas.microsoft.com/office/drawing/2014/main" val="10001"/>
                  </a:ext>
                </a:extLst>
              </a:tr>
              <a:tr h="295292">
                <a:tc>
                  <a:txBody>
                    <a:bodyPr/>
                    <a:lstStyle/>
                    <a:p>
                      <a:pPr marL="0" algn="l" defTabSz="914400" rtl="0" eaLnBrk="1" latinLnBrk="0" hangingPunct="1"/>
                      <a:r>
                        <a:rPr lang="sv-SE" sz="1100" kern="1200" baseline="0" dirty="0">
                          <a:solidFill>
                            <a:schemeClr val="dk1"/>
                          </a:solidFill>
                          <a:latin typeface="+mn-lt"/>
                          <a:ea typeface="+mn-ea"/>
                          <a:cs typeface="+mn-cs"/>
                        </a:rPr>
                        <a:t>Direktåtkomst mellan olika utförare</a:t>
                      </a:r>
                    </a:p>
                    <a:p>
                      <a:pPr marL="0" marR="0" indent="0" algn="l" defTabSz="914400" rtl="0" eaLnBrk="1" fontAlgn="auto" latinLnBrk="0" hangingPunct="1">
                        <a:lnSpc>
                          <a:spcPct val="100000"/>
                        </a:lnSpc>
                        <a:spcBef>
                          <a:spcPts val="0"/>
                        </a:spcBef>
                        <a:spcAft>
                          <a:spcPts val="0"/>
                        </a:spcAft>
                        <a:buClrTx/>
                        <a:buSzTx/>
                        <a:buFontTx/>
                        <a:buNone/>
                        <a:tabLst/>
                        <a:defRPr/>
                      </a:pPr>
                      <a:r>
                        <a:rPr lang="sv-SE" sz="1100" kern="1200" baseline="0" dirty="0">
                          <a:solidFill>
                            <a:schemeClr val="dk1"/>
                          </a:solidFill>
                          <a:latin typeface="+mn-lt"/>
                          <a:ea typeface="+mn-ea"/>
                          <a:cs typeface="+mn-cs"/>
                        </a:rPr>
                        <a:t>Direktåtkomst mellan biståndshandläggare och privat utförare</a:t>
                      </a:r>
                    </a:p>
                    <a:p>
                      <a:pPr marL="0" marR="0" indent="0" algn="l" defTabSz="914400" rtl="0" eaLnBrk="1" fontAlgn="auto" latinLnBrk="0" hangingPunct="1">
                        <a:lnSpc>
                          <a:spcPct val="100000"/>
                        </a:lnSpc>
                        <a:spcBef>
                          <a:spcPts val="0"/>
                        </a:spcBef>
                        <a:spcAft>
                          <a:spcPts val="0"/>
                        </a:spcAft>
                        <a:buClrTx/>
                        <a:buSzTx/>
                        <a:buFontTx/>
                        <a:buNone/>
                        <a:tabLst/>
                        <a:defRPr/>
                      </a:pPr>
                      <a:r>
                        <a:rPr lang="sv-SE" sz="1100" kern="1200" baseline="0" dirty="0">
                          <a:solidFill>
                            <a:schemeClr val="dk1"/>
                          </a:solidFill>
                          <a:latin typeface="+mn-lt"/>
                          <a:ea typeface="+mn-ea"/>
                          <a:cs typeface="+mn-cs"/>
                        </a:rPr>
                        <a:t>Sekretess mellan kommunens nämnder på socialtjänstens område</a:t>
                      </a:r>
                    </a:p>
                    <a:p>
                      <a:pPr marL="0" algn="l" defTabSz="914400" rtl="0" eaLnBrk="1" latinLnBrk="0" hangingPunct="1"/>
                      <a:r>
                        <a:rPr lang="sv-SE" sz="1100" kern="1200" baseline="0" dirty="0">
                          <a:solidFill>
                            <a:schemeClr val="dk1"/>
                          </a:solidFill>
                          <a:latin typeface="+mn-lt"/>
                          <a:ea typeface="+mn-ea"/>
                          <a:cs typeface="+mn-cs"/>
                        </a:rPr>
                        <a:t>Kvalitetsregister i socialtjänsten</a:t>
                      </a:r>
                    </a:p>
                  </a:txBody>
                  <a:tcPr/>
                </a:tc>
                <a:tc>
                  <a:txBody>
                    <a:bodyPr/>
                    <a:lstStyle/>
                    <a:p>
                      <a:endParaRPr lang="sv-SE" sz="1100" kern="1200" baseline="0" dirty="0">
                        <a:solidFill>
                          <a:schemeClr val="dk1"/>
                        </a:solidFill>
                        <a:latin typeface="+mn-lt"/>
                        <a:ea typeface="+mn-ea"/>
                        <a:cs typeface="+mn-cs"/>
                      </a:endParaRPr>
                    </a:p>
                  </a:txBody>
                  <a:tcPr/>
                </a:tc>
                <a:extLst>
                  <a:ext uri="{0D108BD9-81ED-4DB2-BD59-A6C34878D82A}">
                    <a16:rowId xmlns:a16="http://schemas.microsoft.com/office/drawing/2014/main" val="10002"/>
                  </a:ext>
                </a:extLst>
              </a:tr>
              <a:tr h="295292">
                <a:tc>
                  <a:txBody>
                    <a:bodyPr/>
                    <a:lstStyle/>
                    <a:p>
                      <a:r>
                        <a:rPr lang="sv-SE" sz="1100" b="1" dirty="0"/>
                        <a:t>7. Frågor om integrerade</a:t>
                      </a:r>
                      <a:r>
                        <a:rPr lang="sv-SE" sz="1100" b="1" baseline="0" dirty="0"/>
                        <a:t> verksamheter mellan socialtjänst och hälso- och sjukvård</a:t>
                      </a:r>
                      <a:endParaRPr lang="sv-SE" sz="1100" b="1" dirty="0"/>
                    </a:p>
                  </a:txBody>
                  <a:tcPr/>
                </a:tc>
                <a:tc>
                  <a:txBody>
                    <a:bodyPr/>
                    <a:lstStyle/>
                    <a:p>
                      <a:r>
                        <a:rPr lang="sv-SE" sz="1100" b="1" dirty="0"/>
                        <a:t>73-79</a:t>
                      </a:r>
                    </a:p>
                  </a:txBody>
                  <a:tcPr/>
                </a:tc>
                <a:extLst>
                  <a:ext uri="{0D108BD9-81ED-4DB2-BD59-A6C34878D82A}">
                    <a16:rowId xmlns:a16="http://schemas.microsoft.com/office/drawing/2014/main" val="10003"/>
                  </a:ext>
                </a:extLst>
              </a:tr>
              <a:tr h="7791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100" dirty="0"/>
                        <a:t>Socialtjänstuppgifter i patientjournalen</a:t>
                      </a:r>
                    </a:p>
                    <a:p>
                      <a:pPr marL="0" marR="0" indent="0" algn="l" defTabSz="914400" rtl="0" eaLnBrk="1" fontAlgn="auto" latinLnBrk="0" hangingPunct="1">
                        <a:lnSpc>
                          <a:spcPct val="100000"/>
                        </a:lnSpc>
                        <a:spcBef>
                          <a:spcPts val="0"/>
                        </a:spcBef>
                        <a:spcAft>
                          <a:spcPts val="0"/>
                        </a:spcAft>
                        <a:buClrTx/>
                        <a:buSzTx/>
                        <a:buFontTx/>
                        <a:buNone/>
                        <a:tabLst/>
                        <a:defRPr/>
                      </a:pPr>
                      <a:r>
                        <a:rPr lang="sv-SE" sz="1100" dirty="0"/>
                        <a:t>Direktåtkomst mellan hälso- och sjukvård och socialtjänst</a:t>
                      </a:r>
                    </a:p>
                    <a:p>
                      <a:pPr marL="0" marR="0" indent="0" algn="l" defTabSz="914400" rtl="0" eaLnBrk="1" fontAlgn="auto" latinLnBrk="0" hangingPunct="1">
                        <a:lnSpc>
                          <a:spcPct val="100000"/>
                        </a:lnSpc>
                        <a:spcBef>
                          <a:spcPts val="0"/>
                        </a:spcBef>
                        <a:spcAft>
                          <a:spcPts val="0"/>
                        </a:spcAft>
                        <a:buClrTx/>
                        <a:buSzTx/>
                        <a:buFontTx/>
                        <a:buNone/>
                        <a:tabLst/>
                        <a:defRPr/>
                      </a:pPr>
                      <a:r>
                        <a:rPr lang="sv-SE" sz="1100" dirty="0"/>
                        <a:t>Får hemsjukvård och hemtjänst dokumentera i samma journal?</a:t>
                      </a:r>
                    </a:p>
                    <a:p>
                      <a:r>
                        <a:rPr lang="sv-SE" sz="1100" dirty="0"/>
                        <a:t>Biståndshandläggare och åtkomst till patientjournal</a:t>
                      </a:r>
                    </a:p>
                    <a:p>
                      <a:r>
                        <a:rPr lang="sv-SE" sz="1100" dirty="0"/>
                        <a:t>Skillnad mellan samordnad vårdplanering och sammanhållen journalföring</a:t>
                      </a:r>
                    </a:p>
                  </a:txBody>
                  <a:tcPr/>
                </a:tc>
                <a:tc>
                  <a:txBody>
                    <a:bodyPr/>
                    <a:lstStyle/>
                    <a:p>
                      <a:endParaRPr lang="sv-SE" sz="1100" dirty="0"/>
                    </a:p>
                  </a:txBody>
                  <a:tcPr/>
                </a:tc>
                <a:extLst>
                  <a:ext uri="{0D108BD9-81ED-4DB2-BD59-A6C34878D82A}">
                    <a16:rowId xmlns:a16="http://schemas.microsoft.com/office/drawing/2014/main" val="10004"/>
                  </a:ext>
                </a:extLst>
              </a:tr>
              <a:tr h="295292">
                <a:tc>
                  <a:txBody>
                    <a:bodyPr/>
                    <a:lstStyle/>
                    <a:p>
                      <a:r>
                        <a:rPr lang="sv-SE" sz="1100" b="1" dirty="0"/>
                        <a:t>8. Frågor om nationella kvalitetsregister i hälso- och sjukvården</a:t>
                      </a:r>
                    </a:p>
                  </a:txBody>
                  <a:tcPr/>
                </a:tc>
                <a:tc>
                  <a:txBody>
                    <a:bodyPr/>
                    <a:lstStyle/>
                    <a:p>
                      <a:r>
                        <a:rPr lang="sv-SE" sz="1100" b="1" dirty="0"/>
                        <a:t>80-87</a:t>
                      </a:r>
                    </a:p>
                  </a:txBody>
                  <a:tcPr/>
                </a:tc>
                <a:extLst>
                  <a:ext uri="{0D108BD9-81ED-4DB2-BD59-A6C34878D82A}">
                    <a16:rowId xmlns:a16="http://schemas.microsoft.com/office/drawing/2014/main" val="10005"/>
                  </a:ext>
                </a:extLst>
              </a:tr>
              <a:tr h="1210700">
                <a:tc>
                  <a:txBody>
                    <a:bodyPr/>
                    <a:lstStyle/>
                    <a:p>
                      <a:r>
                        <a:rPr lang="sv-SE" sz="1100" dirty="0"/>
                        <a:t>Krävs patientens samtycke?</a:t>
                      </a:r>
                    </a:p>
                    <a:p>
                      <a:r>
                        <a:rPr lang="sv-SE" sz="1100" dirty="0"/>
                        <a:t>Information till patienten</a:t>
                      </a:r>
                    </a:p>
                    <a:p>
                      <a:r>
                        <a:rPr lang="sv-SE" sz="1100" dirty="0"/>
                        <a:t>Vem är ansvarig för registret?</a:t>
                      </a:r>
                    </a:p>
                    <a:p>
                      <a:r>
                        <a:rPr lang="sv-SE" sz="1100" dirty="0"/>
                        <a:t>Får patientens registrera själv?</a:t>
                      </a:r>
                    </a:p>
                    <a:p>
                      <a:pPr marL="0" marR="0" indent="0" algn="l" defTabSz="914400" rtl="0" eaLnBrk="1" fontAlgn="auto" latinLnBrk="0" hangingPunct="1">
                        <a:lnSpc>
                          <a:spcPct val="100000"/>
                        </a:lnSpc>
                        <a:spcBef>
                          <a:spcPts val="0"/>
                        </a:spcBef>
                        <a:spcAft>
                          <a:spcPts val="0"/>
                        </a:spcAft>
                        <a:buClrTx/>
                        <a:buSzTx/>
                        <a:buFontTx/>
                        <a:buNone/>
                        <a:tabLst/>
                        <a:defRPr/>
                      </a:pPr>
                      <a:r>
                        <a:rPr lang="sv-SE" sz="1100" dirty="0"/>
                        <a:t>Hur skyddas uppgifterna? </a:t>
                      </a:r>
                    </a:p>
                    <a:p>
                      <a:pPr marL="0" marR="0" indent="0" algn="l" defTabSz="914400" rtl="0" eaLnBrk="1" fontAlgn="auto" latinLnBrk="0" hangingPunct="1">
                        <a:lnSpc>
                          <a:spcPct val="100000"/>
                        </a:lnSpc>
                        <a:spcBef>
                          <a:spcPts val="0"/>
                        </a:spcBef>
                        <a:spcAft>
                          <a:spcPts val="0"/>
                        </a:spcAft>
                        <a:buClrTx/>
                        <a:buSzTx/>
                        <a:buFontTx/>
                        <a:buNone/>
                        <a:tabLst/>
                        <a:defRPr/>
                      </a:pPr>
                      <a:r>
                        <a:rPr lang="sv-SE" sz="1100" dirty="0"/>
                        <a:t>Vem får ha direktåtkomst till uppgifterna?</a:t>
                      </a:r>
                    </a:p>
                    <a:p>
                      <a:pPr marL="0" marR="0" indent="0" algn="l" defTabSz="914400" rtl="0" eaLnBrk="1" fontAlgn="auto" latinLnBrk="0" hangingPunct="1">
                        <a:lnSpc>
                          <a:spcPct val="100000"/>
                        </a:lnSpc>
                        <a:spcBef>
                          <a:spcPts val="0"/>
                        </a:spcBef>
                        <a:spcAft>
                          <a:spcPts val="0"/>
                        </a:spcAft>
                        <a:buClrTx/>
                        <a:buSzTx/>
                        <a:buFontTx/>
                        <a:buNone/>
                        <a:tabLst/>
                        <a:defRPr/>
                      </a:pPr>
                      <a:r>
                        <a:rPr lang="sv-SE" sz="1100" dirty="0"/>
                        <a:t>Krävs etikprövning för forskning?</a:t>
                      </a:r>
                    </a:p>
                  </a:txBody>
                  <a:tcPr/>
                </a:tc>
                <a:tc>
                  <a:txBody>
                    <a:bodyPr/>
                    <a:lstStyle/>
                    <a:p>
                      <a:endParaRPr lang="sv-SE" sz="1100" dirty="0"/>
                    </a:p>
                  </a:txBody>
                  <a:tcPr/>
                </a:tc>
                <a:extLst>
                  <a:ext uri="{0D108BD9-81ED-4DB2-BD59-A6C34878D82A}">
                    <a16:rowId xmlns:a16="http://schemas.microsoft.com/office/drawing/2014/main" val="10006"/>
                  </a:ext>
                </a:extLst>
              </a:tr>
              <a:tr h="295292">
                <a:tc>
                  <a:txBody>
                    <a:bodyPr/>
                    <a:lstStyle/>
                    <a:p>
                      <a:pPr marL="0" algn="l" defTabSz="914400" rtl="0" eaLnBrk="1" latinLnBrk="0" hangingPunct="1"/>
                      <a:r>
                        <a:rPr lang="sv-SE" sz="1100" b="1" kern="1200" baseline="0" dirty="0">
                          <a:solidFill>
                            <a:schemeClr val="dk1"/>
                          </a:solidFill>
                          <a:latin typeface="+mn-lt"/>
                          <a:ea typeface="+mn-ea"/>
                          <a:cs typeface="+mn-cs"/>
                        </a:rPr>
                        <a:t>9. Frågor om informationssäkerhet</a:t>
                      </a:r>
                    </a:p>
                  </a:txBody>
                  <a:tcPr/>
                </a:tc>
                <a:tc>
                  <a:txBody>
                    <a:bodyPr/>
                    <a:lstStyle/>
                    <a:p>
                      <a:r>
                        <a:rPr lang="sv-SE" sz="1100" b="1" kern="1200" baseline="0" dirty="0">
                          <a:solidFill>
                            <a:schemeClr val="dk1"/>
                          </a:solidFill>
                          <a:latin typeface="+mn-lt"/>
                          <a:ea typeface="+mn-ea"/>
                          <a:cs typeface="+mn-cs"/>
                        </a:rPr>
                        <a:t>88-93</a:t>
                      </a:r>
                    </a:p>
                  </a:txBody>
                  <a:tcPr/>
                </a:tc>
                <a:extLst>
                  <a:ext uri="{0D108BD9-81ED-4DB2-BD59-A6C34878D82A}">
                    <a16:rowId xmlns:a16="http://schemas.microsoft.com/office/drawing/2014/main" val="10007"/>
                  </a:ext>
                </a:extLst>
              </a:tr>
              <a:tr h="295292">
                <a:tc>
                  <a:txBody>
                    <a:bodyPr/>
                    <a:lstStyle/>
                    <a:p>
                      <a:pPr marL="0" algn="l" defTabSz="914400" rtl="0" eaLnBrk="1" latinLnBrk="0" hangingPunct="1"/>
                      <a:r>
                        <a:rPr lang="sv-SE" sz="1100" kern="1200" baseline="0" dirty="0">
                          <a:solidFill>
                            <a:schemeClr val="dk1"/>
                          </a:solidFill>
                          <a:latin typeface="+mn-lt"/>
                          <a:ea typeface="+mn-ea"/>
                          <a:cs typeface="+mn-cs"/>
                        </a:rPr>
                        <a:t>Vad är stark autentisering?</a:t>
                      </a:r>
                    </a:p>
                    <a:p>
                      <a:pPr marL="0" algn="l" defTabSz="914400" rtl="0" eaLnBrk="1" latinLnBrk="0" hangingPunct="1"/>
                      <a:r>
                        <a:rPr lang="sv-SE" sz="1100" kern="1200" baseline="0" dirty="0">
                          <a:solidFill>
                            <a:schemeClr val="dk1"/>
                          </a:solidFill>
                          <a:latin typeface="+mn-lt"/>
                          <a:ea typeface="+mn-ea"/>
                          <a:cs typeface="+mn-cs"/>
                        </a:rPr>
                        <a:t>Behörighet och behörighetsstyrning</a:t>
                      </a:r>
                    </a:p>
                    <a:p>
                      <a:pPr marL="0" algn="l" defTabSz="914400" rtl="0" eaLnBrk="1" latinLnBrk="0" hangingPunct="1"/>
                      <a:r>
                        <a:rPr lang="sv-SE" sz="1100" kern="1200" baseline="0" dirty="0">
                          <a:solidFill>
                            <a:schemeClr val="dk1"/>
                          </a:solidFill>
                          <a:latin typeface="+mn-lt"/>
                          <a:ea typeface="+mn-ea"/>
                          <a:cs typeface="+mn-cs"/>
                        </a:rPr>
                        <a:t>Är behörigheten lika med befogenhet?</a:t>
                      </a:r>
                    </a:p>
                    <a:p>
                      <a:pPr marL="0" algn="l" defTabSz="914400" rtl="0" eaLnBrk="1" latinLnBrk="0" hangingPunct="1"/>
                      <a:r>
                        <a:rPr lang="sv-SE" sz="1100" kern="1200" baseline="0" dirty="0">
                          <a:solidFill>
                            <a:schemeClr val="dk1"/>
                          </a:solidFill>
                          <a:latin typeface="+mn-lt"/>
                          <a:ea typeface="+mn-ea"/>
                          <a:cs typeface="+mn-cs"/>
                        </a:rPr>
                        <a:t>Mejla till patienten?</a:t>
                      </a:r>
                    </a:p>
                    <a:p>
                      <a:pPr marL="0" algn="l" defTabSz="914400" rtl="0" eaLnBrk="1" latinLnBrk="0" hangingPunct="1"/>
                      <a:r>
                        <a:rPr lang="sv-SE" sz="1100" kern="1200" baseline="0" dirty="0">
                          <a:solidFill>
                            <a:schemeClr val="dk1"/>
                          </a:solidFill>
                          <a:latin typeface="+mn-lt"/>
                          <a:ea typeface="+mn-ea"/>
                          <a:cs typeface="+mn-cs"/>
                        </a:rPr>
                        <a:t>Mejla till klienten?</a:t>
                      </a:r>
                    </a:p>
                  </a:txBody>
                  <a:tcPr/>
                </a:tc>
                <a:tc>
                  <a:txBody>
                    <a:bodyPr/>
                    <a:lstStyle/>
                    <a:p>
                      <a:endParaRPr lang="sv-SE" sz="1100" kern="1200" baseline="0" dirty="0">
                        <a:solidFill>
                          <a:schemeClr val="dk1"/>
                        </a:solidFill>
                        <a:latin typeface="+mn-lt"/>
                        <a:ea typeface="+mn-ea"/>
                        <a:cs typeface="+mn-cs"/>
                      </a:endParaRP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7518430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971600" y="332656"/>
            <a:ext cx="4392487" cy="2232248"/>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Vad innebär det om en patient motsatt sig att uppgifterna görs tillgängliga genom sammanhållen journalföring</a:t>
            </a:r>
          </a:p>
        </p:txBody>
      </p:sp>
      <p:sp>
        <p:nvSpPr>
          <p:cNvPr id="5" name="Oval 4"/>
          <p:cNvSpPr/>
          <p:nvPr/>
        </p:nvSpPr>
        <p:spPr>
          <a:xfrm>
            <a:off x="2843807" y="2675396"/>
            <a:ext cx="5040560" cy="2952328"/>
          </a:xfrm>
          <a:prstGeom prst="wedgeEllipseCallout">
            <a:avLst>
              <a:gd name="adj1" fmla="val 49191"/>
              <a:gd name="adj2" fmla="val 5140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Om en patient motsatt sig får uppgifterna inte finnas tillgängliga för de vårdgivare som deltar i den sammanhållna journalföringen (yttre spärr).</a:t>
            </a:r>
          </a:p>
        </p:txBody>
      </p:sp>
    </p:spTree>
    <p:extLst>
      <p:ext uri="{BB962C8B-B14F-4D97-AF65-F5344CB8AC3E}">
        <p14:creationId xmlns:p14="http://schemas.microsoft.com/office/powerpoint/2010/main" val="19339715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043608" y="375233"/>
            <a:ext cx="4392488" cy="2304256"/>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Hur ska en spärr i sammanhållen journalföring hanteras i en nödsituation om patienten inte kan begära att den hävs?</a:t>
            </a:r>
          </a:p>
        </p:txBody>
      </p:sp>
      <p:sp>
        <p:nvSpPr>
          <p:cNvPr id="5" name="Oval 4"/>
          <p:cNvSpPr/>
          <p:nvPr/>
        </p:nvSpPr>
        <p:spPr>
          <a:xfrm>
            <a:off x="2987824" y="2700492"/>
            <a:ext cx="5112568" cy="2960756"/>
          </a:xfrm>
          <a:prstGeom prst="wedgeEllipseCallout">
            <a:avLst>
              <a:gd name="adj1" fmla="val 47682"/>
              <a:gd name="adj2" fmla="val 52223"/>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Spärren får hävas av den vårdgivare som lagt den om det föreligger fara för patientens liv eller allvarlig risk för dennes hälsa och de spärrade uppgifterna kan antas ha betydelse för patientens vård.</a:t>
            </a:r>
          </a:p>
        </p:txBody>
      </p:sp>
    </p:spTree>
    <p:extLst>
      <p:ext uri="{BB962C8B-B14F-4D97-AF65-F5344CB8AC3E}">
        <p14:creationId xmlns:p14="http://schemas.microsoft.com/office/powerpoint/2010/main" val="14029046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395536" y="185330"/>
            <a:ext cx="3639570" cy="1731502"/>
          </a:xfrm>
          <a:prstGeom prst="wedgeEllipseCallout">
            <a:avLst>
              <a:gd name="adj1" fmla="val -46648"/>
              <a:gd name="adj2" fmla="val 5882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Vad menas med aktuell patientrelation?</a:t>
            </a:r>
          </a:p>
        </p:txBody>
      </p:sp>
      <p:sp>
        <p:nvSpPr>
          <p:cNvPr id="18" name="Oval 17"/>
          <p:cNvSpPr/>
          <p:nvPr/>
        </p:nvSpPr>
        <p:spPr>
          <a:xfrm>
            <a:off x="1619672" y="1709743"/>
            <a:ext cx="7185080" cy="3870430"/>
          </a:xfrm>
          <a:prstGeom prst="wedgeEllipseCallout">
            <a:avLst>
              <a:gd name="adj1" fmla="val 39270"/>
              <a:gd name="adj2" fmla="val 52212"/>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Vårdgivaren har en aktuell patientrelation med de patienter som vårdas eller behandlas inom den egna verksamheten. Patientrelationen kan t.ex. uppstå genom att patienten bokar ett besök, kommer till en vårdinrättning och söker vård, blir remitterad till vårdgivaren, kommer på planerat besök, vårdas inneliggande på en avdelning eller genom att patienten kommunicerar med vårdgivaren elektroniskt. </a:t>
            </a:r>
          </a:p>
        </p:txBody>
      </p:sp>
      <p:sp>
        <p:nvSpPr>
          <p:cNvPr id="7" name="Rektangel 6"/>
          <p:cNvSpPr/>
          <p:nvPr/>
        </p:nvSpPr>
        <p:spPr>
          <a:xfrm>
            <a:off x="4499992" y="260648"/>
            <a:ext cx="4304760" cy="122413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b="1" dirty="0">
                <a:solidFill>
                  <a:schemeClr val="tx1"/>
                </a:solidFill>
              </a:rPr>
              <a:t>Sammanhållen journalföring:</a:t>
            </a:r>
          </a:p>
          <a:p>
            <a:pPr hangingPunct="0"/>
            <a:r>
              <a:rPr lang="sv-SE" sz="1200" dirty="0">
                <a:solidFill>
                  <a:schemeClr val="tx1"/>
                </a:solidFill>
              </a:rPr>
              <a:t>Vårdgivaren får ta del av en annan vårdgivares uppgifter  i samband med vården av en patient om uppgifterna rör en patient som vårdgivaren har en </a:t>
            </a:r>
            <a:r>
              <a:rPr lang="sv-SE" sz="1200" b="1" dirty="0">
                <a:solidFill>
                  <a:schemeClr val="tx1"/>
                </a:solidFill>
              </a:rPr>
              <a:t>aktuell patientrelation </a:t>
            </a:r>
            <a:r>
              <a:rPr lang="sv-SE" sz="1200" dirty="0">
                <a:solidFill>
                  <a:schemeClr val="tx1"/>
                </a:solidFill>
              </a:rPr>
              <a:t>med och patienten samtycker till det. </a:t>
            </a:r>
          </a:p>
        </p:txBody>
      </p:sp>
    </p:spTree>
    <p:extLst>
      <p:ext uri="{BB962C8B-B14F-4D97-AF65-F5344CB8AC3E}">
        <p14:creationId xmlns:p14="http://schemas.microsoft.com/office/powerpoint/2010/main" val="26883444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323528" y="764704"/>
            <a:ext cx="3456384" cy="1872208"/>
          </a:xfrm>
          <a:prstGeom prst="wedgeEllipseCallout">
            <a:avLst>
              <a:gd name="adj1" fmla="val -37791"/>
              <a:gd name="adj2" fmla="val 54492"/>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Vem är det som ska ha en aktuell patientrelation?</a:t>
            </a:r>
          </a:p>
        </p:txBody>
      </p:sp>
      <p:sp>
        <p:nvSpPr>
          <p:cNvPr id="18" name="Oval 17"/>
          <p:cNvSpPr/>
          <p:nvPr/>
        </p:nvSpPr>
        <p:spPr>
          <a:xfrm>
            <a:off x="3059832" y="2609879"/>
            <a:ext cx="5583645" cy="2952328"/>
          </a:xfrm>
          <a:prstGeom prst="wedgeEllipseCallout">
            <a:avLst>
              <a:gd name="adj1" fmla="val 35774"/>
              <a:gd name="adj2" fmla="val 5562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Det är </a:t>
            </a:r>
            <a:r>
              <a:rPr lang="sv-SE" b="1" dirty="0">
                <a:solidFill>
                  <a:schemeClr val="tx1"/>
                </a:solidFill>
              </a:rPr>
              <a:t>vårdgivaren</a:t>
            </a:r>
            <a:r>
              <a:rPr lang="sv-SE" dirty="0">
                <a:solidFill>
                  <a:schemeClr val="tx1"/>
                </a:solidFill>
              </a:rPr>
              <a:t> som sådan som ska ha en aktuell patientrelation, inte hälso- och sjukvårdspersonalen. Personalens rätt och skyldighet att ta del av uppgifter  beror på vilka arbetsuppgifter personalen har. </a:t>
            </a:r>
          </a:p>
        </p:txBody>
      </p:sp>
      <p:sp>
        <p:nvSpPr>
          <p:cNvPr id="9" name="Rektangel 8"/>
          <p:cNvSpPr/>
          <p:nvPr/>
        </p:nvSpPr>
        <p:spPr>
          <a:xfrm>
            <a:off x="4355976" y="404664"/>
            <a:ext cx="4304760" cy="122413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b="1" dirty="0">
                <a:solidFill>
                  <a:schemeClr val="tx1"/>
                </a:solidFill>
              </a:rPr>
              <a:t>Sammanhållen journalföring:</a:t>
            </a:r>
          </a:p>
          <a:p>
            <a:pPr hangingPunct="0"/>
            <a:r>
              <a:rPr lang="sv-SE" sz="1200" dirty="0">
                <a:solidFill>
                  <a:schemeClr val="tx1"/>
                </a:solidFill>
              </a:rPr>
              <a:t>Vårdgivaren får ta del av en annan vårdgivares uppgifter  i samband med vården av en patient om uppgifterna rör en patient som vårdgivaren har en </a:t>
            </a:r>
            <a:r>
              <a:rPr lang="sv-SE" sz="1200" b="1" dirty="0">
                <a:solidFill>
                  <a:schemeClr val="tx1"/>
                </a:solidFill>
              </a:rPr>
              <a:t>aktuell patientrelation </a:t>
            </a:r>
            <a:r>
              <a:rPr lang="sv-SE" sz="1200" dirty="0">
                <a:solidFill>
                  <a:schemeClr val="tx1"/>
                </a:solidFill>
              </a:rPr>
              <a:t>med och patienten samtycker till det. </a:t>
            </a:r>
          </a:p>
        </p:txBody>
      </p:sp>
    </p:spTree>
    <p:extLst>
      <p:ext uri="{BB962C8B-B14F-4D97-AF65-F5344CB8AC3E}">
        <p14:creationId xmlns:p14="http://schemas.microsoft.com/office/powerpoint/2010/main" val="4544694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251520" y="778460"/>
            <a:ext cx="3816424" cy="2160240"/>
          </a:xfrm>
          <a:prstGeom prst="wedgeEllipseCallout">
            <a:avLst>
              <a:gd name="adj1" fmla="val -37791"/>
              <a:gd name="adj2" fmla="val 54492"/>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Måste </a:t>
            </a:r>
            <a:r>
              <a:rPr lang="sv-SE" b="1" dirty="0">
                <a:solidFill>
                  <a:schemeClr val="tx1"/>
                </a:solidFill>
              </a:rPr>
              <a:t>yrkesutövaren </a:t>
            </a:r>
            <a:r>
              <a:rPr lang="sv-SE" dirty="0">
                <a:solidFill>
                  <a:schemeClr val="tx1"/>
                </a:solidFill>
              </a:rPr>
              <a:t> ha patientens samtycke för att titta i NPÖ eller annat system för sammanhållen journalföring?</a:t>
            </a:r>
          </a:p>
        </p:txBody>
      </p:sp>
      <p:sp>
        <p:nvSpPr>
          <p:cNvPr id="18" name="Oval 17"/>
          <p:cNvSpPr/>
          <p:nvPr/>
        </p:nvSpPr>
        <p:spPr>
          <a:xfrm>
            <a:off x="2555776" y="2708920"/>
            <a:ext cx="5688632" cy="2808312"/>
          </a:xfrm>
          <a:prstGeom prst="wedgeEllipseCallout">
            <a:avLst>
              <a:gd name="adj1" fmla="val 35774"/>
              <a:gd name="adj2" fmla="val 55626"/>
            </a:avLst>
          </a:prstGeom>
          <a:solidFill>
            <a:srgbClr val="FA9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Nej, det är </a:t>
            </a:r>
            <a:r>
              <a:rPr lang="sv-SE" b="1" dirty="0">
                <a:solidFill>
                  <a:schemeClr val="tx1"/>
                </a:solidFill>
              </a:rPr>
              <a:t>vårdgivaren</a:t>
            </a:r>
            <a:r>
              <a:rPr lang="sv-SE" dirty="0">
                <a:solidFill>
                  <a:schemeClr val="tx1"/>
                </a:solidFill>
              </a:rPr>
              <a:t> som sådan som ska patientens samtycke till att behandla uppgifter hos en annan vårdgivare. Personalen ska kontrollera att samtycket finns och vid behov inhämta det för vårdgivarens räkning.</a:t>
            </a:r>
          </a:p>
        </p:txBody>
      </p:sp>
      <p:sp>
        <p:nvSpPr>
          <p:cNvPr id="7" name="Rektangel 6"/>
          <p:cNvSpPr/>
          <p:nvPr/>
        </p:nvSpPr>
        <p:spPr>
          <a:xfrm>
            <a:off x="4355976" y="404664"/>
            <a:ext cx="4304760" cy="122413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b="1" dirty="0">
                <a:solidFill>
                  <a:schemeClr val="tx1"/>
                </a:solidFill>
              </a:rPr>
              <a:t>Sammanhållen journalföring:</a:t>
            </a:r>
          </a:p>
          <a:p>
            <a:pPr hangingPunct="0"/>
            <a:r>
              <a:rPr lang="sv-SE" sz="1200" dirty="0">
                <a:solidFill>
                  <a:schemeClr val="tx1"/>
                </a:solidFill>
              </a:rPr>
              <a:t>Vårdgivaren får ta del av en annan vårdgivares uppgifter  i samband med vården av en patient om uppgifterna rör en patient som vårdgivaren har en aktuell patientrelation med och </a:t>
            </a:r>
            <a:r>
              <a:rPr lang="sv-SE" sz="1200" b="1" dirty="0">
                <a:solidFill>
                  <a:schemeClr val="tx1"/>
                </a:solidFill>
              </a:rPr>
              <a:t>patienten samtycker </a:t>
            </a:r>
            <a:r>
              <a:rPr lang="sv-SE" sz="1200" dirty="0">
                <a:solidFill>
                  <a:schemeClr val="tx1"/>
                </a:solidFill>
              </a:rPr>
              <a:t>till det. </a:t>
            </a:r>
          </a:p>
        </p:txBody>
      </p:sp>
    </p:spTree>
    <p:extLst>
      <p:ext uri="{BB962C8B-B14F-4D97-AF65-F5344CB8AC3E}">
        <p14:creationId xmlns:p14="http://schemas.microsoft.com/office/powerpoint/2010/main" val="26698851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611560" y="548680"/>
            <a:ext cx="3384376" cy="2016224"/>
          </a:xfrm>
          <a:prstGeom prst="wedgeEllipseCallout">
            <a:avLst>
              <a:gd name="adj1" fmla="val -44458"/>
              <a:gd name="adj2" fmla="val 56848"/>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Hur länge gäller patientens samtycke?</a:t>
            </a:r>
          </a:p>
        </p:txBody>
      </p:sp>
      <p:sp>
        <p:nvSpPr>
          <p:cNvPr id="18" name="Oval 17"/>
          <p:cNvSpPr/>
          <p:nvPr/>
        </p:nvSpPr>
        <p:spPr>
          <a:xfrm>
            <a:off x="2627784" y="2276872"/>
            <a:ext cx="5904656" cy="3096344"/>
          </a:xfrm>
          <a:prstGeom prst="wedgeEllipseCallout">
            <a:avLst>
              <a:gd name="adj1" fmla="val 35774"/>
              <a:gd name="adj2" fmla="val 5562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Det beror på den aktuella situationen, t.ex. om det är en enstaka kontakt eller om patienten befinner sig i en vårdprocess under en kortare eller längre tid. Det viktiga är att det är tydligt för patienten och personalen vad samtycket omfattar.</a:t>
            </a:r>
          </a:p>
        </p:txBody>
      </p:sp>
      <p:sp>
        <p:nvSpPr>
          <p:cNvPr id="7" name="Rektangel 6"/>
          <p:cNvSpPr/>
          <p:nvPr/>
        </p:nvSpPr>
        <p:spPr>
          <a:xfrm>
            <a:off x="4355976" y="404664"/>
            <a:ext cx="4304760" cy="122413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b="1" dirty="0">
                <a:solidFill>
                  <a:schemeClr val="tx1"/>
                </a:solidFill>
              </a:rPr>
              <a:t>Sammanhållen journalföring:</a:t>
            </a:r>
          </a:p>
          <a:p>
            <a:pPr hangingPunct="0"/>
            <a:r>
              <a:rPr lang="sv-SE" sz="1200" dirty="0">
                <a:solidFill>
                  <a:schemeClr val="tx1"/>
                </a:solidFill>
              </a:rPr>
              <a:t>Vårdgivaren får ta del av en annan vårdgivares uppgifter  i samband med vården av en patient om uppgifterna rör en patient som vårdgivaren har en aktuell patientrelation med och </a:t>
            </a:r>
            <a:r>
              <a:rPr lang="sv-SE" sz="1200" b="1" dirty="0">
                <a:solidFill>
                  <a:schemeClr val="tx1"/>
                </a:solidFill>
              </a:rPr>
              <a:t>patienten samtycker </a:t>
            </a:r>
            <a:r>
              <a:rPr lang="sv-SE" sz="1200" dirty="0">
                <a:solidFill>
                  <a:schemeClr val="tx1"/>
                </a:solidFill>
              </a:rPr>
              <a:t>till det. </a:t>
            </a:r>
          </a:p>
        </p:txBody>
      </p:sp>
    </p:spTree>
    <p:extLst>
      <p:ext uri="{BB962C8B-B14F-4D97-AF65-F5344CB8AC3E}">
        <p14:creationId xmlns:p14="http://schemas.microsoft.com/office/powerpoint/2010/main" val="27021689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251520" y="764704"/>
            <a:ext cx="3888432" cy="2232248"/>
          </a:xfrm>
          <a:prstGeom prst="wedgeEllipseCallout">
            <a:avLst>
              <a:gd name="adj1" fmla="val -37791"/>
              <a:gd name="adj2" fmla="val 54492"/>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Kan ett samtycke gälla för tiden vård ges på ett särskilt boende eller hemsjukvård?</a:t>
            </a:r>
          </a:p>
        </p:txBody>
      </p:sp>
      <p:sp>
        <p:nvSpPr>
          <p:cNvPr id="18" name="Oval 17"/>
          <p:cNvSpPr/>
          <p:nvPr/>
        </p:nvSpPr>
        <p:spPr>
          <a:xfrm>
            <a:off x="3700786" y="3005102"/>
            <a:ext cx="4104456" cy="2160240"/>
          </a:xfrm>
          <a:prstGeom prst="wedgeEllipseCallout">
            <a:avLst>
              <a:gd name="adj1" fmla="val 35774"/>
              <a:gd name="adj2" fmla="val 5562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om det är tydligt för patienten vad samtycket omfattar.</a:t>
            </a:r>
          </a:p>
        </p:txBody>
      </p:sp>
      <p:sp>
        <p:nvSpPr>
          <p:cNvPr id="7" name="Rektangel 6"/>
          <p:cNvSpPr/>
          <p:nvPr/>
        </p:nvSpPr>
        <p:spPr>
          <a:xfrm>
            <a:off x="4355976" y="404664"/>
            <a:ext cx="4304760" cy="122413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b="1" dirty="0">
                <a:solidFill>
                  <a:schemeClr val="tx1"/>
                </a:solidFill>
              </a:rPr>
              <a:t>Sammanhållen journalföring:</a:t>
            </a:r>
          </a:p>
          <a:p>
            <a:pPr hangingPunct="0"/>
            <a:r>
              <a:rPr lang="sv-SE" sz="1200" dirty="0">
                <a:solidFill>
                  <a:schemeClr val="tx1"/>
                </a:solidFill>
              </a:rPr>
              <a:t>Vårdgivaren får ta del av en annan vårdgivares uppgifter  i samband med vården av en patient om uppgifterna rör en patient som vårdgivaren har en aktuell patientrelation med och </a:t>
            </a:r>
            <a:r>
              <a:rPr lang="sv-SE" sz="1200" b="1" dirty="0">
                <a:solidFill>
                  <a:schemeClr val="tx1"/>
                </a:solidFill>
              </a:rPr>
              <a:t>patienten samtycker </a:t>
            </a:r>
            <a:r>
              <a:rPr lang="sv-SE" sz="1200" dirty="0">
                <a:solidFill>
                  <a:schemeClr val="tx1"/>
                </a:solidFill>
              </a:rPr>
              <a:t>till det. </a:t>
            </a:r>
          </a:p>
        </p:txBody>
      </p:sp>
    </p:spTree>
    <p:extLst>
      <p:ext uri="{BB962C8B-B14F-4D97-AF65-F5344CB8AC3E}">
        <p14:creationId xmlns:p14="http://schemas.microsoft.com/office/powerpoint/2010/main" val="24868349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539552" y="764704"/>
            <a:ext cx="3312368" cy="2016224"/>
          </a:xfrm>
          <a:prstGeom prst="wedgeEllipseCallout">
            <a:avLst>
              <a:gd name="adj1" fmla="val -37791"/>
              <a:gd name="adj2" fmla="val 54492"/>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Kan ett samtycke gälla under tiden patienten besöker samma vårdcentral?</a:t>
            </a:r>
          </a:p>
        </p:txBody>
      </p:sp>
      <p:sp>
        <p:nvSpPr>
          <p:cNvPr id="18" name="Oval 17"/>
          <p:cNvSpPr/>
          <p:nvPr/>
        </p:nvSpPr>
        <p:spPr>
          <a:xfrm>
            <a:off x="3378378" y="2348880"/>
            <a:ext cx="5097316" cy="2952328"/>
          </a:xfrm>
          <a:prstGeom prst="wedgeEllipseCallout">
            <a:avLst>
              <a:gd name="adj1" fmla="val 35774"/>
              <a:gd name="adj2" fmla="val 5562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under förutsättning att det är tydligt för patienten vad samtycket omfattar. Om det går att avgränsa vårdepisoden antingen till att avse en viss tidsperiod eller till en viss typ av behandling är det lättare för patienten att överblicka vad samtycket gäller.</a:t>
            </a:r>
          </a:p>
        </p:txBody>
      </p:sp>
      <p:sp>
        <p:nvSpPr>
          <p:cNvPr id="7" name="Rektangel 6"/>
          <p:cNvSpPr/>
          <p:nvPr/>
        </p:nvSpPr>
        <p:spPr>
          <a:xfrm>
            <a:off x="4355976" y="404664"/>
            <a:ext cx="4304760" cy="122413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b="1" dirty="0">
                <a:solidFill>
                  <a:schemeClr val="tx1"/>
                </a:solidFill>
              </a:rPr>
              <a:t>Sammanhållen journalföring:</a:t>
            </a:r>
          </a:p>
          <a:p>
            <a:pPr hangingPunct="0"/>
            <a:r>
              <a:rPr lang="sv-SE" sz="1200" dirty="0">
                <a:solidFill>
                  <a:schemeClr val="tx1"/>
                </a:solidFill>
              </a:rPr>
              <a:t>Vårdgivaren får ta del av en annan vårdgivares uppgifter  i samband med vården av en patient om uppgifterna rör en patient som vårdgivaren har en aktuell patientrelation med och </a:t>
            </a:r>
            <a:r>
              <a:rPr lang="sv-SE" sz="1200" b="1" dirty="0">
                <a:solidFill>
                  <a:schemeClr val="tx1"/>
                </a:solidFill>
              </a:rPr>
              <a:t>patienten samtycker </a:t>
            </a:r>
            <a:r>
              <a:rPr lang="sv-SE" sz="1200" dirty="0">
                <a:solidFill>
                  <a:schemeClr val="tx1"/>
                </a:solidFill>
              </a:rPr>
              <a:t>till det. </a:t>
            </a:r>
          </a:p>
        </p:txBody>
      </p:sp>
    </p:spTree>
    <p:extLst>
      <p:ext uri="{BB962C8B-B14F-4D97-AF65-F5344CB8AC3E}">
        <p14:creationId xmlns:p14="http://schemas.microsoft.com/office/powerpoint/2010/main" val="16451088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467544" y="548680"/>
            <a:ext cx="3672408" cy="2232248"/>
          </a:xfrm>
          <a:prstGeom prst="wedgeEllipseCallout">
            <a:avLst>
              <a:gd name="adj1" fmla="val -37791"/>
              <a:gd name="adj2" fmla="val 54492"/>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Behövs föräldrarnas samtycke för att titta i andra vårdgivares journaler i samband med vård av barn?</a:t>
            </a:r>
          </a:p>
        </p:txBody>
      </p:sp>
      <p:sp>
        <p:nvSpPr>
          <p:cNvPr id="18" name="Oval 17"/>
          <p:cNvSpPr/>
          <p:nvPr/>
        </p:nvSpPr>
        <p:spPr>
          <a:xfrm>
            <a:off x="3923928" y="2924944"/>
            <a:ext cx="4032448" cy="2088232"/>
          </a:xfrm>
          <a:prstGeom prst="wedgeEllipseCallout">
            <a:avLst>
              <a:gd name="adj1" fmla="val 35774"/>
              <a:gd name="adj2" fmla="val 55626"/>
            </a:avLst>
          </a:prstGeom>
          <a:solidFill>
            <a:srgbClr val="FA9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Nej. Föräldrar får inte bestämma om detta. I takt med barnets stigande ålder och mognad ska barnets samtycke inhämtas.</a:t>
            </a:r>
          </a:p>
        </p:txBody>
      </p:sp>
      <p:sp>
        <p:nvSpPr>
          <p:cNvPr id="7" name="Rektangel 6"/>
          <p:cNvSpPr/>
          <p:nvPr/>
        </p:nvSpPr>
        <p:spPr>
          <a:xfrm>
            <a:off x="4380537" y="335603"/>
            <a:ext cx="4304760" cy="122413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b="1" dirty="0">
                <a:solidFill>
                  <a:schemeClr val="tx1"/>
                </a:solidFill>
              </a:rPr>
              <a:t>Sammanhållen journalföring:</a:t>
            </a:r>
          </a:p>
          <a:p>
            <a:pPr hangingPunct="0"/>
            <a:r>
              <a:rPr lang="sv-SE" sz="1200" dirty="0">
                <a:solidFill>
                  <a:schemeClr val="tx1"/>
                </a:solidFill>
              </a:rPr>
              <a:t>Vårdgivaren får ta del av en annan vårdgivares uppgifter  i samband med vården av en patient om uppgifterna rör en patient som vårdgivaren har en aktuell patientrelation med och </a:t>
            </a:r>
            <a:r>
              <a:rPr lang="sv-SE" sz="1200" b="1" dirty="0">
                <a:solidFill>
                  <a:schemeClr val="tx1"/>
                </a:solidFill>
              </a:rPr>
              <a:t>patienten samtycker </a:t>
            </a:r>
            <a:r>
              <a:rPr lang="sv-SE" sz="1200" dirty="0">
                <a:solidFill>
                  <a:schemeClr val="tx1"/>
                </a:solidFill>
              </a:rPr>
              <a:t>till det. </a:t>
            </a:r>
          </a:p>
        </p:txBody>
      </p:sp>
    </p:spTree>
    <p:extLst>
      <p:ext uri="{BB962C8B-B14F-4D97-AF65-F5344CB8AC3E}">
        <p14:creationId xmlns:p14="http://schemas.microsoft.com/office/powerpoint/2010/main" val="20240337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179512" y="692696"/>
            <a:ext cx="4178583" cy="1974270"/>
          </a:xfrm>
          <a:prstGeom prst="wedgeEllipseCallout">
            <a:avLst>
              <a:gd name="adj1" fmla="val -37791"/>
              <a:gd name="adj2" fmla="val 54492"/>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Ska barnet lämna samtycke för åtkomst till andra vårdgivares uppgifter i sammanhållen journalföring?</a:t>
            </a:r>
          </a:p>
        </p:txBody>
      </p:sp>
      <p:sp>
        <p:nvSpPr>
          <p:cNvPr id="18" name="Oval 17"/>
          <p:cNvSpPr/>
          <p:nvPr/>
        </p:nvSpPr>
        <p:spPr>
          <a:xfrm>
            <a:off x="3707904" y="2996952"/>
            <a:ext cx="4464496" cy="2016224"/>
          </a:xfrm>
          <a:prstGeom prst="wedgeEllipseCallout">
            <a:avLst>
              <a:gd name="adj1" fmla="val 35774"/>
              <a:gd name="adj2" fmla="val 5562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men endast om barnet bedöms ha uppnått en sådan ålder och mognad att barnet själv kan ta ställning till det.</a:t>
            </a:r>
          </a:p>
        </p:txBody>
      </p:sp>
      <p:sp>
        <p:nvSpPr>
          <p:cNvPr id="7" name="Rektangel 6"/>
          <p:cNvSpPr/>
          <p:nvPr/>
        </p:nvSpPr>
        <p:spPr>
          <a:xfrm>
            <a:off x="4489863" y="404664"/>
            <a:ext cx="4304760" cy="122413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b="1" dirty="0">
                <a:solidFill>
                  <a:schemeClr val="tx1"/>
                </a:solidFill>
              </a:rPr>
              <a:t>Sammanhållen journalföring:</a:t>
            </a:r>
          </a:p>
          <a:p>
            <a:pPr hangingPunct="0"/>
            <a:r>
              <a:rPr lang="sv-SE" sz="1200" dirty="0">
                <a:solidFill>
                  <a:schemeClr val="tx1"/>
                </a:solidFill>
              </a:rPr>
              <a:t>Vårdgivaren får ta del av en annan vårdgivares uppgifter  i samband med vården av en patient om uppgifterna rör en patient som vårdgivaren har en aktuell patientrelation med och </a:t>
            </a:r>
            <a:r>
              <a:rPr lang="sv-SE" sz="1200" b="1" dirty="0">
                <a:solidFill>
                  <a:schemeClr val="tx1"/>
                </a:solidFill>
              </a:rPr>
              <a:t>patienten samtycker </a:t>
            </a:r>
            <a:r>
              <a:rPr lang="sv-SE" sz="1200" dirty="0">
                <a:solidFill>
                  <a:schemeClr val="tx1"/>
                </a:solidFill>
              </a:rPr>
              <a:t>till det. </a:t>
            </a:r>
          </a:p>
        </p:txBody>
      </p:sp>
    </p:spTree>
    <p:extLst>
      <p:ext uri="{BB962C8B-B14F-4D97-AF65-F5344CB8AC3E}">
        <p14:creationId xmlns:p14="http://schemas.microsoft.com/office/powerpoint/2010/main" val="3143332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1. Frågor om viktiga begrepp</a:t>
            </a:r>
          </a:p>
        </p:txBody>
      </p:sp>
      <p:sp>
        <p:nvSpPr>
          <p:cNvPr id="3" name="Platshållare för innehåll 2"/>
          <p:cNvSpPr>
            <a:spLocks noGrp="1"/>
          </p:cNvSpPr>
          <p:nvPr>
            <p:ph idx="1"/>
          </p:nvPr>
        </p:nvSpPr>
        <p:spPr/>
        <p:txBody>
          <a:bodyPr>
            <a:normAutofit/>
          </a:bodyPr>
          <a:lstStyle/>
          <a:p>
            <a:pPr marL="0" indent="0">
              <a:buNone/>
            </a:pPr>
            <a:r>
              <a:rPr lang="sv-SE" dirty="0"/>
              <a:t>Avsnittet innehåller frågor och svar om viktiga begrepp.</a:t>
            </a:r>
          </a:p>
          <a:p>
            <a:endParaRPr lang="sv-SE" dirty="0"/>
          </a:p>
          <a:p>
            <a:pPr marL="0" indent="0">
              <a:buNone/>
            </a:pPr>
            <a:r>
              <a:rPr lang="sv-SE" dirty="0"/>
              <a:t>För att besvara frågorna har vi i första hand använt  </a:t>
            </a:r>
          </a:p>
          <a:p>
            <a:r>
              <a:rPr lang="sv-SE" dirty="0"/>
              <a:t>1 kap. patientdatalagen (2008:355), och </a:t>
            </a:r>
          </a:p>
          <a:p>
            <a:r>
              <a:rPr lang="sv-SE" dirty="0"/>
              <a:t>förarbetsuttalanden i prop. 1984/85:189 och prop. 2007/08:126. </a:t>
            </a:r>
          </a:p>
        </p:txBody>
      </p:sp>
    </p:spTree>
    <p:extLst>
      <p:ext uri="{BB962C8B-B14F-4D97-AF65-F5344CB8AC3E}">
        <p14:creationId xmlns:p14="http://schemas.microsoft.com/office/powerpoint/2010/main" val="2847250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0376" y="692696"/>
            <a:ext cx="4573632" cy="3672409"/>
          </a:xfrm>
          <a:prstGeom prst="wedgeEllipseCallout">
            <a:avLst>
              <a:gd name="adj1" fmla="val -45947"/>
              <a:gd name="adj2" fmla="val 42355"/>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Patienten kommer in omtöcknad och starkt smärtpåverkad p.g.a. en fraktur och behöver opereras. Något samtycke för vårdgivaren finns inte registrerat och det går inte att få någon bra kontakt med patienten. Får personalen på akuten använda NPÖ för att kolla ev. allergier innan narkos?</a:t>
            </a:r>
          </a:p>
        </p:txBody>
      </p:sp>
      <p:sp>
        <p:nvSpPr>
          <p:cNvPr id="5" name="Oval 4"/>
          <p:cNvSpPr/>
          <p:nvPr/>
        </p:nvSpPr>
        <p:spPr>
          <a:xfrm>
            <a:off x="4274643" y="2528900"/>
            <a:ext cx="4755457" cy="2880320"/>
          </a:xfrm>
          <a:prstGeom prst="wedgeEllipseCallout">
            <a:avLst>
              <a:gd name="adj1" fmla="val 29103"/>
              <a:gd name="adj2" fmla="val 6567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om det föreligger fara för patientens liv eller allvarlig risk för dennes hälsa får personalen  ta del av de uppgifter som kan ha betydelse för den vård som patienten oundgängligen behöver.</a:t>
            </a:r>
          </a:p>
        </p:txBody>
      </p:sp>
      <p:sp>
        <p:nvSpPr>
          <p:cNvPr id="6" name="Rektangel 5"/>
          <p:cNvSpPr/>
          <p:nvPr/>
        </p:nvSpPr>
        <p:spPr>
          <a:xfrm>
            <a:off x="4499992" y="260648"/>
            <a:ext cx="4304760" cy="122413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b="1" dirty="0">
                <a:solidFill>
                  <a:schemeClr val="tx1"/>
                </a:solidFill>
              </a:rPr>
              <a:t>Sammanhållen journalföring:</a:t>
            </a:r>
          </a:p>
          <a:p>
            <a:pPr hangingPunct="0"/>
            <a:r>
              <a:rPr lang="sv-SE" sz="1200" dirty="0">
                <a:solidFill>
                  <a:schemeClr val="tx1"/>
                </a:solidFill>
              </a:rPr>
              <a:t>Vårdgivaren får ta del av en annan vårdgivares uppgifter  i samband med vården av en patient om uppgifterna rör en patient som vårdgivaren har en aktuell patientrelation med och </a:t>
            </a:r>
            <a:r>
              <a:rPr lang="sv-SE" sz="1200" b="1" dirty="0">
                <a:solidFill>
                  <a:schemeClr val="tx1"/>
                </a:solidFill>
              </a:rPr>
              <a:t>patienten samtycker </a:t>
            </a:r>
            <a:r>
              <a:rPr lang="sv-SE" sz="1200" dirty="0">
                <a:solidFill>
                  <a:schemeClr val="tx1"/>
                </a:solidFill>
              </a:rPr>
              <a:t>till det. </a:t>
            </a:r>
          </a:p>
        </p:txBody>
      </p:sp>
    </p:spTree>
    <p:extLst>
      <p:ext uri="{BB962C8B-B14F-4D97-AF65-F5344CB8AC3E}">
        <p14:creationId xmlns:p14="http://schemas.microsoft.com/office/powerpoint/2010/main" val="38335991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9552" y="548680"/>
            <a:ext cx="3219365" cy="1892667"/>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Får en remissmottagare gå in i patientens journal hos remitterande vårdgivare?</a:t>
            </a:r>
          </a:p>
        </p:txBody>
      </p:sp>
      <p:sp>
        <p:nvSpPr>
          <p:cNvPr id="5" name="Oval 4"/>
          <p:cNvSpPr/>
          <p:nvPr/>
        </p:nvSpPr>
        <p:spPr>
          <a:xfrm>
            <a:off x="3782088" y="2204864"/>
            <a:ext cx="3600400" cy="2575156"/>
          </a:xfrm>
          <a:prstGeom prst="wedgeEllipseCallout">
            <a:avLst>
              <a:gd name="adj1" fmla="val 70674"/>
              <a:gd name="adj2" fmla="val 8811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Ja. Enligt reglerna för sammanhållen journalföring och de rutiner för hantering av remisser som finns. </a:t>
            </a:r>
          </a:p>
        </p:txBody>
      </p:sp>
      <p:sp>
        <p:nvSpPr>
          <p:cNvPr id="6" name="Rektangel 5"/>
          <p:cNvSpPr/>
          <p:nvPr/>
        </p:nvSpPr>
        <p:spPr>
          <a:xfrm>
            <a:off x="4355976" y="404664"/>
            <a:ext cx="4304760" cy="122413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b="1" dirty="0">
                <a:solidFill>
                  <a:srgbClr val="000000"/>
                </a:solidFill>
              </a:rPr>
              <a:t>Sammanhållen journalföring:</a:t>
            </a:r>
          </a:p>
          <a:p>
            <a:pPr hangingPunct="0"/>
            <a:r>
              <a:rPr lang="sv-SE" sz="1200" dirty="0">
                <a:solidFill>
                  <a:srgbClr val="000000"/>
                </a:solidFill>
              </a:rPr>
              <a:t>Vårdgivaren får ta del av en annan vårdgivares uppgifter  i samband med vården av en patient om uppgifterna rör en patient som vårdgivaren har en aktuell patientrelation med och patienten samtycker till det. </a:t>
            </a:r>
          </a:p>
        </p:txBody>
      </p:sp>
    </p:spTree>
    <p:extLst>
      <p:ext uri="{BB962C8B-B14F-4D97-AF65-F5344CB8AC3E}">
        <p14:creationId xmlns:p14="http://schemas.microsoft.com/office/powerpoint/2010/main" val="32993240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1786" y="447976"/>
            <a:ext cx="4663170" cy="2275704"/>
          </a:xfrm>
          <a:prstGeom prst="wedgeEllipseCallout">
            <a:avLst>
              <a:gd name="adj1" fmla="val -37791"/>
              <a:gd name="adj2" fmla="val 54492"/>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Om en patient remitteras till en vårdgivare från en annan  – måste personalen ändå be om patientens samtycke för att få gå in i den remitterande vårdgivarens journal?</a:t>
            </a:r>
          </a:p>
        </p:txBody>
      </p:sp>
      <p:sp>
        <p:nvSpPr>
          <p:cNvPr id="18" name="Oval 17"/>
          <p:cNvSpPr/>
          <p:nvPr/>
        </p:nvSpPr>
        <p:spPr>
          <a:xfrm>
            <a:off x="2771800" y="2276872"/>
            <a:ext cx="5888936" cy="3356992"/>
          </a:xfrm>
          <a:prstGeom prst="wedgeEllipseCallout">
            <a:avLst>
              <a:gd name="adj1" fmla="val 35774"/>
              <a:gd name="adj2" fmla="val 5562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Det krävs ett samtycke, men det kan inhämtas redan i samband med att remissen skrivs. Om remittenten inhämtat samtycke i förväg behöver personalen bara kontrollera att samtycket finns. I sådant fall kan personal börja bedöma remissen och ta del av relevanta uppgifter hos den förste vårdgivaren innan personalen träffat patienten.</a:t>
            </a:r>
          </a:p>
        </p:txBody>
      </p:sp>
      <p:sp>
        <p:nvSpPr>
          <p:cNvPr id="7" name="Rektangel 6"/>
          <p:cNvSpPr/>
          <p:nvPr/>
        </p:nvSpPr>
        <p:spPr>
          <a:xfrm>
            <a:off x="4657263" y="227477"/>
            <a:ext cx="4304760" cy="122413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b="1" dirty="0">
                <a:solidFill>
                  <a:srgbClr val="000000"/>
                </a:solidFill>
              </a:rPr>
              <a:t>Sammanhållen journalföring:</a:t>
            </a:r>
          </a:p>
          <a:p>
            <a:pPr hangingPunct="0"/>
            <a:r>
              <a:rPr lang="sv-SE" sz="1200" dirty="0">
                <a:solidFill>
                  <a:srgbClr val="000000"/>
                </a:solidFill>
              </a:rPr>
              <a:t>Vårdgivaren får ta del av en annan vårdgivaren uppgifter  i samband med vården av en patient om uppgifterna rör en patient som vårdgivaren har en aktuell patientrelation med och </a:t>
            </a:r>
            <a:r>
              <a:rPr lang="sv-SE" sz="1200" b="1" dirty="0">
                <a:solidFill>
                  <a:srgbClr val="000000"/>
                </a:solidFill>
              </a:rPr>
              <a:t>patienten samtycker </a:t>
            </a:r>
            <a:r>
              <a:rPr lang="sv-SE" sz="1200" dirty="0">
                <a:solidFill>
                  <a:srgbClr val="000000"/>
                </a:solidFill>
              </a:rPr>
              <a:t>till det. </a:t>
            </a:r>
          </a:p>
        </p:txBody>
      </p:sp>
    </p:spTree>
    <p:extLst>
      <p:ext uri="{BB962C8B-B14F-4D97-AF65-F5344CB8AC3E}">
        <p14:creationId xmlns:p14="http://schemas.microsoft.com/office/powerpoint/2010/main" val="3799473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6. Frågor om dokumentation i socialtjänsten</a:t>
            </a:r>
          </a:p>
        </p:txBody>
      </p:sp>
      <p:sp>
        <p:nvSpPr>
          <p:cNvPr id="3" name="Platshållare för innehåll 2"/>
          <p:cNvSpPr>
            <a:spLocks noGrp="1"/>
          </p:cNvSpPr>
          <p:nvPr>
            <p:ph idx="1"/>
          </p:nvPr>
        </p:nvSpPr>
        <p:spPr/>
        <p:txBody>
          <a:bodyPr>
            <a:normAutofit fontScale="62500" lnSpcReduction="20000"/>
          </a:bodyPr>
          <a:lstStyle/>
          <a:p>
            <a:pPr marL="0" indent="0">
              <a:buNone/>
            </a:pPr>
            <a:r>
              <a:rPr lang="sv-SE" sz="3400" dirty="0"/>
              <a:t>Avsnittet innehåller frågor och svar om dokumentation i verksamheter som omfattas socialtjänstlagstiftning.</a:t>
            </a:r>
            <a:endParaRPr lang="sv-SE" dirty="0"/>
          </a:p>
          <a:p>
            <a:pPr marL="0" indent="0">
              <a:buNone/>
            </a:pPr>
            <a:endParaRPr lang="sv-SE" dirty="0"/>
          </a:p>
          <a:p>
            <a:pPr marL="0" indent="0">
              <a:buNone/>
            </a:pPr>
            <a:r>
              <a:rPr lang="sv-SE" sz="3200" dirty="0"/>
              <a:t>För att besvara frågorna har vi i första hand använt</a:t>
            </a:r>
          </a:p>
          <a:p>
            <a:r>
              <a:rPr lang="sv-SE" sz="3200" dirty="0"/>
              <a:t>socialtjänstlagen (2001:453),</a:t>
            </a:r>
          </a:p>
          <a:p>
            <a:r>
              <a:rPr lang="sv-SE" sz="3200" dirty="0"/>
              <a:t>lagen om stöd och service till vissa funktionshindrade (1993:387) </a:t>
            </a:r>
          </a:p>
          <a:p>
            <a:r>
              <a:rPr lang="sv-SE" sz="3200" dirty="0"/>
              <a:t>lagen (2001:454) om behandling av personuppgifter inom hälso- och sjukvården, och</a:t>
            </a:r>
          </a:p>
          <a:p>
            <a:r>
              <a:rPr lang="sv-SE" sz="3200" dirty="0"/>
              <a:t>Socialstyrelsens föreskrifter och allmänna råd (SOSFS 2006:5) om dokumentation vid handläggning av ärenden och genomförande av insatser enligt </a:t>
            </a:r>
            <a:r>
              <a:rPr lang="sv-SE" sz="3200" dirty="0" err="1"/>
              <a:t>SoL</a:t>
            </a:r>
            <a:r>
              <a:rPr lang="sv-SE" sz="3200" dirty="0"/>
              <a:t>, LVU, LVM och LSS. </a:t>
            </a:r>
          </a:p>
        </p:txBody>
      </p:sp>
    </p:spTree>
    <p:extLst>
      <p:ext uri="{BB962C8B-B14F-4D97-AF65-F5344CB8AC3E}">
        <p14:creationId xmlns:p14="http://schemas.microsoft.com/office/powerpoint/2010/main" val="32339890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611560" y="332656"/>
            <a:ext cx="3960440" cy="1872208"/>
          </a:xfrm>
          <a:prstGeom prst="wedgeEllipseCallout">
            <a:avLst>
              <a:gd name="adj1" fmla="val -47705"/>
              <a:gd name="adj2" fmla="val 59547"/>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Vad ska personakt och journal innehålla hos den som genomför insatser i socialtjänsten?</a:t>
            </a:r>
          </a:p>
        </p:txBody>
      </p:sp>
      <p:sp>
        <p:nvSpPr>
          <p:cNvPr id="6" name="Oval 5"/>
          <p:cNvSpPr/>
          <p:nvPr/>
        </p:nvSpPr>
        <p:spPr>
          <a:xfrm>
            <a:off x="2987824" y="1556792"/>
            <a:ext cx="5616624" cy="3871300"/>
          </a:xfrm>
          <a:prstGeom prst="wedgeEllipseCallout">
            <a:avLst>
              <a:gd name="adj1" fmla="val 41919"/>
              <a:gd name="adj2" fmla="val 55901"/>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Faktiska omständigheter och händelser av betydelse för genomförandet ska dokumenteras. Det ska gå att följa vad som görs och hur situationen för den enskilde utvecklas. I föreskrifter och allmänna råd från Socialstyrelsen preciserad detta ytterligare.</a:t>
            </a:r>
          </a:p>
        </p:txBody>
      </p:sp>
    </p:spTree>
    <p:extLst>
      <p:ext uri="{BB962C8B-B14F-4D97-AF65-F5344CB8AC3E}">
        <p14:creationId xmlns:p14="http://schemas.microsoft.com/office/powerpoint/2010/main" val="25864451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115616" y="332655"/>
            <a:ext cx="4068451" cy="2037825"/>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Får olika utförare av socialtjänst dokumentera i samma akt?</a:t>
            </a:r>
          </a:p>
        </p:txBody>
      </p:sp>
      <p:sp>
        <p:nvSpPr>
          <p:cNvPr id="6" name="Oval 5"/>
          <p:cNvSpPr/>
          <p:nvPr/>
        </p:nvSpPr>
        <p:spPr>
          <a:xfrm>
            <a:off x="3419872" y="2370481"/>
            <a:ext cx="4752528" cy="2930727"/>
          </a:xfrm>
          <a:prstGeom prst="wedgeEllipseCallout">
            <a:avLst>
              <a:gd name="adj1" fmla="val 48855"/>
              <a:gd name="adj2" fmla="val 56644"/>
            </a:avLst>
          </a:prstGeom>
          <a:solidFill>
            <a:srgbClr val="FA9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Nej, varje utförare av socialtjänst ska ansvara för sin egen dokumentation. Men det är möjligt utbyta information om reglerna om sekretess och tystnadsplikt tillåter det.</a:t>
            </a:r>
          </a:p>
        </p:txBody>
      </p:sp>
    </p:spTree>
    <p:extLst>
      <p:ext uri="{BB962C8B-B14F-4D97-AF65-F5344CB8AC3E}">
        <p14:creationId xmlns:p14="http://schemas.microsoft.com/office/powerpoint/2010/main" val="19447317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99592" y="332656"/>
            <a:ext cx="3734854" cy="2232248"/>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Kan individen förhindra att genomförda insatser i socialtjänsten dokumenteras?</a:t>
            </a:r>
          </a:p>
        </p:txBody>
      </p:sp>
      <p:sp>
        <p:nvSpPr>
          <p:cNvPr id="6" name="Oval 5"/>
          <p:cNvSpPr/>
          <p:nvPr/>
        </p:nvSpPr>
        <p:spPr>
          <a:xfrm>
            <a:off x="3419872" y="2564904"/>
            <a:ext cx="4896544" cy="2880320"/>
          </a:xfrm>
          <a:prstGeom prst="wedgeEllipseCallout">
            <a:avLst>
              <a:gd name="adj1" fmla="val 44214"/>
              <a:gd name="adj2" fmla="val 60138"/>
            </a:avLst>
          </a:prstGeom>
          <a:solidFill>
            <a:srgbClr val="FA9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Nej. Individen får inte bestämma om det eller på vilket sätt dokumentationen görs.</a:t>
            </a:r>
          </a:p>
        </p:txBody>
      </p:sp>
    </p:spTree>
    <p:extLst>
      <p:ext uri="{BB962C8B-B14F-4D97-AF65-F5344CB8AC3E}">
        <p14:creationId xmlns:p14="http://schemas.microsoft.com/office/powerpoint/2010/main" val="26078947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079612" y="476672"/>
            <a:ext cx="4572508" cy="2016224"/>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Har en enskild rätt att få ut all information som finns om honom eller henne i socialtjänstens dokumentation?</a:t>
            </a:r>
          </a:p>
        </p:txBody>
      </p:sp>
      <p:sp>
        <p:nvSpPr>
          <p:cNvPr id="5" name="Oval 4"/>
          <p:cNvSpPr/>
          <p:nvPr/>
        </p:nvSpPr>
        <p:spPr>
          <a:xfrm>
            <a:off x="3563888" y="2780928"/>
            <a:ext cx="4536504" cy="2520280"/>
          </a:xfrm>
          <a:prstGeom prst="wedgeEllipseCallout">
            <a:avLst>
              <a:gd name="adj1" fmla="val 40633"/>
              <a:gd name="adj2" fmla="val 6033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förutom att det i vissa fall kan gälla sekretess mot den enskilde för uppgifter som andra personer lämnat till socialtjänsten.</a:t>
            </a:r>
          </a:p>
        </p:txBody>
      </p:sp>
    </p:spTree>
    <p:extLst>
      <p:ext uri="{BB962C8B-B14F-4D97-AF65-F5344CB8AC3E}">
        <p14:creationId xmlns:p14="http://schemas.microsoft.com/office/powerpoint/2010/main" val="115401576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97674" y="260648"/>
            <a:ext cx="4950296" cy="2160240"/>
          </a:xfrm>
          <a:prstGeom prst="wedgeEllipseCallout">
            <a:avLst>
              <a:gd name="adj1" fmla="val -36144"/>
              <a:gd name="adj2" fmla="val 637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 Har den enskilde rätt att få direktåtkomst till sin dokumentation inom socialtjänsten eller att få den utlämnad elektroniskt?</a:t>
            </a:r>
          </a:p>
          <a:p>
            <a:pPr algn="ctr"/>
            <a:endParaRPr lang="sv-SE" dirty="0">
              <a:solidFill>
                <a:srgbClr val="000000"/>
              </a:solidFill>
            </a:endParaRPr>
          </a:p>
        </p:txBody>
      </p:sp>
      <p:sp>
        <p:nvSpPr>
          <p:cNvPr id="5" name="Oval 4"/>
          <p:cNvSpPr/>
          <p:nvPr/>
        </p:nvSpPr>
        <p:spPr>
          <a:xfrm>
            <a:off x="2987824" y="2708920"/>
            <a:ext cx="5112568" cy="2448273"/>
          </a:xfrm>
          <a:prstGeom prst="wedgeEllipseCallout">
            <a:avLst>
              <a:gd name="adj1" fmla="val 49249"/>
              <a:gd name="adj2" fmla="val 7537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Det finns ingen sån rättighet för den enskilde, men det finns möjlighet för den som bedriver socialtjänst  att erbjuda det.</a:t>
            </a:r>
          </a:p>
        </p:txBody>
      </p:sp>
    </p:spTree>
    <p:extLst>
      <p:ext uri="{BB962C8B-B14F-4D97-AF65-F5344CB8AC3E}">
        <p14:creationId xmlns:p14="http://schemas.microsoft.com/office/powerpoint/2010/main" val="159694595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99592" y="332655"/>
            <a:ext cx="4284475" cy="2037825"/>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Får olika utförare av socialtjänst ha direktåtkomst till varandras dokumentation?</a:t>
            </a:r>
          </a:p>
        </p:txBody>
      </p:sp>
      <p:sp>
        <p:nvSpPr>
          <p:cNvPr id="6" name="Oval 5"/>
          <p:cNvSpPr/>
          <p:nvPr/>
        </p:nvSpPr>
        <p:spPr>
          <a:xfrm>
            <a:off x="4139952" y="2370481"/>
            <a:ext cx="3816425" cy="2498679"/>
          </a:xfrm>
          <a:prstGeom prst="wedgeEllipseCallout">
            <a:avLst>
              <a:gd name="adj1" fmla="val 48855"/>
              <a:gd name="adj2" fmla="val 56644"/>
            </a:avLst>
          </a:prstGeom>
          <a:solidFill>
            <a:srgbClr val="FA9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Nej, sådan direktåtkomst är inte tillåten.</a:t>
            </a:r>
          </a:p>
        </p:txBody>
      </p:sp>
    </p:spTree>
    <p:extLst>
      <p:ext uri="{BB962C8B-B14F-4D97-AF65-F5344CB8AC3E}">
        <p14:creationId xmlns:p14="http://schemas.microsoft.com/office/powerpoint/2010/main" val="671750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042940" y="764704"/>
            <a:ext cx="2292823" cy="1368152"/>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Vem är patient?</a:t>
            </a:r>
          </a:p>
        </p:txBody>
      </p:sp>
      <p:sp>
        <p:nvSpPr>
          <p:cNvPr id="5" name="Oval 4"/>
          <p:cNvSpPr/>
          <p:nvPr/>
        </p:nvSpPr>
        <p:spPr>
          <a:xfrm>
            <a:off x="3275856" y="1844824"/>
            <a:ext cx="4608512" cy="2952328"/>
          </a:xfrm>
          <a:prstGeom prst="wedgeEllipseCallout">
            <a:avLst>
              <a:gd name="adj1" fmla="val 49718"/>
              <a:gd name="adj2" fmla="val 81374"/>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Det är en person som har kontakt med hälso- och sjukvården. Kontakten kan vara fysisk, äga rum på telefon eller internet m.m. och avse sjukvård eller sjukdomsförebyggande åtgärder.</a:t>
            </a:r>
          </a:p>
        </p:txBody>
      </p:sp>
    </p:spTree>
    <p:extLst>
      <p:ext uri="{BB962C8B-B14F-4D97-AF65-F5344CB8AC3E}">
        <p14:creationId xmlns:p14="http://schemas.microsoft.com/office/powerpoint/2010/main" val="1951543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395536" y="476672"/>
            <a:ext cx="4896544" cy="2232248"/>
          </a:xfrm>
          <a:prstGeom prst="wedgeEllipseCallout">
            <a:avLst>
              <a:gd name="adj1" fmla="val -48413"/>
              <a:gd name="adj2" fmla="val 45674"/>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Får biståndshandläggare i en kommun ta del av privata utförares dokumentation om genomförda insatser med hjälp av direktåtkomst?</a:t>
            </a:r>
          </a:p>
        </p:txBody>
      </p:sp>
      <p:sp>
        <p:nvSpPr>
          <p:cNvPr id="18" name="Oval 17"/>
          <p:cNvSpPr/>
          <p:nvPr/>
        </p:nvSpPr>
        <p:spPr>
          <a:xfrm>
            <a:off x="3491879" y="2852936"/>
            <a:ext cx="4752529" cy="2664296"/>
          </a:xfrm>
          <a:prstGeom prst="wedgeEllipseCallout">
            <a:avLst>
              <a:gd name="adj1" fmla="val 46309"/>
              <a:gd name="adj2" fmla="val 53057"/>
            </a:avLst>
          </a:prstGeom>
          <a:solidFill>
            <a:srgbClr val="FA9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Nej, det är inte tillåtet med direktåtkomst över sekretessgränser i socialtjänsten.</a:t>
            </a:r>
          </a:p>
        </p:txBody>
      </p:sp>
    </p:spTree>
    <p:extLst>
      <p:ext uri="{BB962C8B-B14F-4D97-AF65-F5344CB8AC3E}">
        <p14:creationId xmlns:p14="http://schemas.microsoft.com/office/powerpoint/2010/main" val="254411240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92733" y="332656"/>
            <a:ext cx="4783323" cy="2160240"/>
          </a:xfrm>
          <a:prstGeom prst="wedgeEllipseCallout">
            <a:avLst>
              <a:gd name="adj1" fmla="val -39521"/>
              <a:gd name="adj2" fmla="val 681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Får socialtjänsten upprätta nationella kvalitetsregister för att utveckla kvaliteten i socialtjänsten?</a:t>
            </a:r>
          </a:p>
        </p:txBody>
      </p:sp>
      <p:sp>
        <p:nvSpPr>
          <p:cNvPr id="7" name="Oval 6"/>
          <p:cNvSpPr/>
          <p:nvPr/>
        </p:nvSpPr>
        <p:spPr>
          <a:xfrm>
            <a:off x="2576382" y="2204864"/>
            <a:ext cx="6193703" cy="3456384"/>
          </a:xfrm>
          <a:prstGeom prst="wedgeEllipseCallout">
            <a:avLst>
              <a:gd name="adj1" fmla="val 39407"/>
              <a:gd name="adj2" fmla="val 55152"/>
            </a:avLst>
          </a:prstGeom>
          <a:solidFill>
            <a:srgbClr val="FA9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Nej. För socialtjänstens del saknas ett motsvarande regelverk om individbaserade nationella register för kvalitetsuppföljning, som finns för hälso- och sjukvården. En kommun kan dock själv använda personuppgifter som finns i den egna verksamheten för att utveckla och säkra verksamhetens kvalitet.</a:t>
            </a:r>
          </a:p>
        </p:txBody>
      </p:sp>
    </p:spTree>
    <p:extLst>
      <p:ext uri="{BB962C8B-B14F-4D97-AF65-F5344CB8AC3E}">
        <p14:creationId xmlns:p14="http://schemas.microsoft.com/office/powerpoint/2010/main" val="143268512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14216" y="109163"/>
            <a:ext cx="6174008" cy="2575102"/>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I en kommun funderar man på att organisera socialtjänsten i olika nämnder för att höja kvaliteten och servicen gentemot invånarna. Påverkar det möjligheterna till en ändamålsenlig informationshantering?</a:t>
            </a:r>
          </a:p>
        </p:txBody>
      </p:sp>
      <p:sp>
        <p:nvSpPr>
          <p:cNvPr id="6" name="Oval 5"/>
          <p:cNvSpPr/>
          <p:nvPr/>
        </p:nvSpPr>
        <p:spPr>
          <a:xfrm>
            <a:off x="1691680" y="2684265"/>
            <a:ext cx="6768752" cy="3223228"/>
          </a:xfrm>
          <a:prstGeom prst="wedgeEllipseCallout">
            <a:avLst>
              <a:gd name="adj1" fmla="val 50159"/>
              <a:gd name="adj2" fmla="val 416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Ja. Mellan olika nämnder i socialtjänsten gäller sekretess. Det  påverkar kommunens möjligheter att hantera information i socialtjänsten. Det gör t.ex. att de som arbetar i verksamheter som leds av olika nämnder inte kan ha direktåtkomst till varandras information, oavsett om individerna ofta är aktuella i båda verksamheterna.</a:t>
            </a:r>
          </a:p>
        </p:txBody>
      </p:sp>
    </p:spTree>
    <p:extLst>
      <p:ext uri="{BB962C8B-B14F-4D97-AF65-F5344CB8AC3E}">
        <p14:creationId xmlns:p14="http://schemas.microsoft.com/office/powerpoint/2010/main" val="330874643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3568" y="549274"/>
            <a:ext cx="7848872" cy="1223542"/>
          </a:xfrm>
        </p:spPr>
        <p:txBody>
          <a:bodyPr>
            <a:normAutofit fontScale="90000"/>
          </a:bodyPr>
          <a:lstStyle/>
          <a:p>
            <a:r>
              <a:rPr lang="sv-SE" dirty="0"/>
              <a:t>7. Frågor om integrerade verksamheter mellan socialtjänst och hälso- och sjukvård</a:t>
            </a:r>
          </a:p>
        </p:txBody>
      </p:sp>
      <p:sp>
        <p:nvSpPr>
          <p:cNvPr id="3" name="Platshållare för innehåll 2"/>
          <p:cNvSpPr>
            <a:spLocks noGrp="1"/>
          </p:cNvSpPr>
          <p:nvPr>
            <p:ph idx="1"/>
          </p:nvPr>
        </p:nvSpPr>
        <p:spPr>
          <a:xfrm>
            <a:off x="395536" y="1988840"/>
            <a:ext cx="8352928" cy="3888432"/>
          </a:xfrm>
        </p:spPr>
        <p:txBody>
          <a:bodyPr>
            <a:noAutofit/>
          </a:bodyPr>
          <a:lstStyle/>
          <a:p>
            <a:pPr marL="0" indent="0">
              <a:buNone/>
            </a:pPr>
            <a:r>
              <a:rPr lang="sv-SE" sz="1600" dirty="0"/>
              <a:t>Avsnittet innehåller frågor och svar om hantering av personuppgifter i verksamheter som omfattas både av hälso- och sjukvårds- och socialtjänstlagstiftning.</a:t>
            </a:r>
          </a:p>
          <a:p>
            <a:pPr marL="0" indent="0">
              <a:buNone/>
            </a:pPr>
            <a:endParaRPr lang="sv-SE" sz="1600" dirty="0"/>
          </a:p>
          <a:p>
            <a:pPr marL="0" indent="0">
              <a:buNone/>
            </a:pPr>
            <a:r>
              <a:rPr lang="sv-SE" sz="1600" dirty="0"/>
              <a:t>För att besvara frågorna har vi i första hand använt</a:t>
            </a:r>
          </a:p>
          <a:p>
            <a:r>
              <a:rPr lang="sv-SE" sz="1600" dirty="0"/>
              <a:t>patientdatalagen (2008:355), </a:t>
            </a:r>
          </a:p>
          <a:p>
            <a:r>
              <a:rPr lang="sv-SE" sz="1600" dirty="0"/>
              <a:t>lagen (2001:454) om behandling av personuppgifter inom socialtjänsten, </a:t>
            </a:r>
          </a:p>
          <a:p>
            <a:r>
              <a:rPr lang="sv-SE" sz="1600" dirty="0"/>
              <a:t>socialtjänstlagen (2001:453), </a:t>
            </a:r>
          </a:p>
          <a:p>
            <a:r>
              <a:rPr lang="sv-SE" sz="1600" dirty="0"/>
              <a:t>Socialstyrelsens föreskrifter (SOSFS 2008:14) om informationshantering och journalföring i hälso- och sjukvården,</a:t>
            </a:r>
          </a:p>
          <a:p>
            <a:r>
              <a:rPr lang="sv-SE" sz="1600" dirty="0"/>
              <a:t>Socialstyrelsens föreskrifter och allmänna råd (SOSFS 2006:5) om dokumentation vid handläggning av ärenden och genomförande av insatser enligt </a:t>
            </a:r>
            <a:r>
              <a:rPr lang="sv-SE" sz="1600" dirty="0" err="1"/>
              <a:t>SoL</a:t>
            </a:r>
            <a:r>
              <a:rPr lang="sv-SE" sz="1600" dirty="0"/>
              <a:t>, LVU, LVM och LSS, och </a:t>
            </a:r>
          </a:p>
          <a:p>
            <a:r>
              <a:rPr lang="sv-SE" sz="1600" dirty="0"/>
              <a:t>förarbetsuttalanden i prop. 2007/08:126.</a:t>
            </a:r>
          </a:p>
        </p:txBody>
      </p:sp>
    </p:spTree>
    <p:extLst>
      <p:ext uri="{BB962C8B-B14F-4D97-AF65-F5344CB8AC3E}">
        <p14:creationId xmlns:p14="http://schemas.microsoft.com/office/powerpoint/2010/main" val="304902333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331640" y="548680"/>
            <a:ext cx="2859325" cy="1656184"/>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Får uppgifter från socialtjänsten finnas i patientjournalen?</a:t>
            </a:r>
          </a:p>
        </p:txBody>
      </p:sp>
      <p:sp>
        <p:nvSpPr>
          <p:cNvPr id="5" name="Oval 4"/>
          <p:cNvSpPr/>
          <p:nvPr/>
        </p:nvSpPr>
        <p:spPr>
          <a:xfrm>
            <a:off x="3563888" y="2176304"/>
            <a:ext cx="3672408" cy="2503148"/>
          </a:xfrm>
          <a:prstGeom prst="wedgeEllipseCallout">
            <a:avLst>
              <a:gd name="adj1" fmla="val 70674"/>
              <a:gd name="adj2" fmla="val 8811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om det är uppgifter som har betydelse för en god och säker vård av patienten.</a:t>
            </a:r>
          </a:p>
        </p:txBody>
      </p:sp>
    </p:spTree>
    <p:extLst>
      <p:ext uri="{BB962C8B-B14F-4D97-AF65-F5344CB8AC3E}">
        <p14:creationId xmlns:p14="http://schemas.microsoft.com/office/powerpoint/2010/main" val="334952381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971600" y="476672"/>
            <a:ext cx="4176464" cy="1656184"/>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Får socialtjänsten och hälso- och sjukvården ha direktåtkomst till varandras dokumentation? </a:t>
            </a:r>
          </a:p>
        </p:txBody>
      </p:sp>
      <p:sp>
        <p:nvSpPr>
          <p:cNvPr id="6" name="Oval 5"/>
          <p:cNvSpPr/>
          <p:nvPr/>
        </p:nvSpPr>
        <p:spPr>
          <a:xfrm>
            <a:off x="3347864" y="2370481"/>
            <a:ext cx="4608513" cy="2714703"/>
          </a:xfrm>
          <a:prstGeom prst="wedgeEllipseCallout">
            <a:avLst>
              <a:gd name="adj1" fmla="val 48855"/>
              <a:gd name="adj2" fmla="val 56644"/>
            </a:avLst>
          </a:prstGeom>
          <a:solidFill>
            <a:srgbClr val="FA9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Nej, det finns i dagsläget inga bestämmelser som medger sådan direktåtkomst.</a:t>
            </a:r>
          </a:p>
        </p:txBody>
      </p:sp>
    </p:spTree>
    <p:extLst>
      <p:ext uri="{BB962C8B-B14F-4D97-AF65-F5344CB8AC3E}">
        <p14:creationId xmlns:p14="http://schemas.microsoft.com/office/powerpoint/2010/main" val="54157053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55576" y="332656"/>
            <a:ext cx="4212467" cy="2160240"/>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Får kommunens biståndshandläggare logga in och ta del av uppgifter i ett patientjournalsystem?</a:t>
            </a:r>
          </a:p>
        </p:txBody>
      </p:sp>
      <p:sp>
        <p:nvSpPr>
          <p:cNvPr id="6" name="Oval 5"/>
          <p:cNvSpPr/>
          <p:nvPr/>
        </p:nvSpPr>
        <p:spPr>
          <a:xfrm>
            <a:off x="3419872" y="2276872"/>
            <a:ext cx="4752528" cy="3024335"/>
          </a:xfrm>
          <a:prstGeom prst="wedgeEllipseCallout">
            <a:avLst>
              <a:gd name="adj1" fmla="val 48855"/>
              <a:gd name="adj2" fmla="val 56644"/>
            </a:avLst>
          </a:prstGeom>
          <a:solidFill>
            <a:srgbClr val="FA9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Nej, det är bara de som arbetar hos en vårdgivare i hälso- och sjukvården som får göra det. Biståndshandläggaren arbetar i socialtjänsten.</a:t>
            </a:r>
          </a:p>
        </p:txBody>
      </p:sp>
    </p:spTree>
    <p:extLst>
      <p:ext uri="{BB962C8B-B14F-4D97-AF65-F5344CB8AC3E}">
        <p14:creationId xmlns:p14="http://schemas.microsoft.com/office/powerpoint/2010/main" val="300006461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395535" y="116632"/>
            <a:ext cx="4843625" cy="2055618"/>
          </a:xfrm>
          <a:prstGeom prst="wedgeEllipseCallout">
            <a:avLst>
              <a:gd name="adj1" fmla="val -48413"/>
              <a:gd name="adj2" fmla="val 45674"/>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Får kommunens hemsjukvård och kommunens hemtjänst dokumentera i samma journal?</a:t>
            </a:r>
          </a:p>
        </p:txBody>
      </p:sp>
      <p:sp>
        <p:nvSpPr>
          <p:cNvPr id="18" name="Oval 17"/>
          <p:cNvSpPr/>
          <p:nvPr/>
        </p:nvSpPr>
        <p:spPr>
          <a:xfrm>
            <a:off x="1907704" y="2117667"/>
            <a:ext cx="6607821" cy="3744416"/>
          </a:xfrm>
          <a:prstGeom prst="wedgeEllipseCallout">
            <a:avLst>
              <a:gd name="adj1" fmla="val 42509"/>
              <a:gd name="adj2" fmla="val 48681"/>
            </a:avLst>
          </a:prstGeom>
          <a:solidFill>
            <a:srgbClr val="FA9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Nej, gemensam dokumentation för sjukvård och socialtjänst är inte tillåtet. I kommunens hemsjukvård ska patientjournal föras enligt patientdatalagen. I kommunens hemtjänst ska insatserna dokumenteras i enlighet med socialtjänstlagen och Socialstyrelsens föreskrifter på området.</a:t>
            </a:r>
          </a:p>
        </p:txBody>
      </p:sp>
    </p:spTree>
    <p:extLst>
      <p:ext uri="{BB962C8B-B14F-4D97-AF65-F5344CB8AC3E}">
        <p14:creationId xmlns:p14="http://schemas.microsoft.com/office/powerpoint/2010/main" val="289040044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55576" y="332656"/>
            <a:ext cx="4608512" cy="2448272"/>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Får den som jobbar på ett särskilt boende och inte är legitimerad hälso- och sjukvårdspersonal ta del av uppgifter som har dokumenterats i primärvården eller slutenvården?</a:t>
            </a:r>
          </a:p>
        </p:txBody>
      </p:sp>
      <p:sp>
        <p:nvSpPr>
          <p:cNvPr id="5" name="Oval 4"/>
          <p:cNvSpPr/>
          <p:nvPr/>
        </p:nvSpPr>
        <p:spPr>
          <a:xfrm>
            <a:off x="2915816" y="2540258"/>
            <a:ext cx="5472607" cy="2808312"/>
          </a:xfrm>
          <a:prstGeom prst="wedgeEllipseCallout">
            <a:avLst>
              <a:gd name="adj1" fmla="val 36333"/>
              <a:gd name="adj2" fmla="val 69047"/>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den som arbetar hos en vårdgivare får ta del av uppgifter om man deltar i vården av patienten eller behöver uppgifterna för att kunna utföra sitt arbete. Frågan om legitimation är inte avgörande, utan det är vårdgivaren som bestämmer hur arbetet ska läggas upp.</a:t>
            </a:r>
          </a:p>
        </p:txBody>
      </p:sp>
    </p:spTree>
    <p:extLst>
      <p:ext uri="{BB962C8B-B14F-4D97-AF65-F5344CB8AC3E}">
        <p14:creationId xmlns:p14="http://schemas.microsoft.com/office/powerpoint/2010/main" val="5369797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598083" y="404664"/>
            <a:ext cx="3969530" cy="2016224"/>
          </a:xfrm>
          <a:prstGeom prst="wedgeEllipseCallout">
            <a:avLst>
              <a:gd name="adj1" fmla="val -48413"/>
              <a:gd name="adj2" fmla="val 45674"/>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Vad är skillnaden mellan samordnad vårdplanering och sammanhållen journalföring? </a:t>
            </a:r>
          </a:p>
        </p:txBody>
      </p:sp>
      <p:sp>
        <p:nvSpPr>
          <p:cNvPr id="18" name="Oval 17"/>
          <p:cNvSpPr/>
          <p:nvPr/>
        </p:nvSpPr>
        <p:spPr>
          <a:xfrm>
            <a:off x="1907704" y="2420888"/>
            <a:ext cx="6046252" cy="3287184"/>
          </a:xfrm>
          <a:prstGeom prst="wedgeEllipseCallout">
            <a:avLst>
              <a:gd name="adj1" fmla="val 58075"/>
              <a:gd name="adj2" fmla="val 4140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Samordnad vårdplanering innefattar ett utbyte av information i samband med utskrivning från slutenvården. Det kräver patientens samtycke och kan göras elektroniskt till de aktuella mottagarna. Men det får inte göras genom sådan direktåtkomst som kännetecknar sammanhållen journalföring. </a:t>
            </a:r>
          </a:p>
        </p:txBody>
      </p:sp>
    </p:spTree>
    <p:extLst>
      <p:ext uri="{BB962C8B-B14F-4D97-AF65-F5344CB8AC3E}">
        <p14:creationId xmlns:p14="http://schemas.microsoft.com/office/powerpoint/2010/main" val="2239830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259632" y="908720"/>
            <a:ext cx="2292823" cy="1368152"/>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Vem är vårdgivare?</a:t>
            </a:r>
          </a:p>
        </p:txBody>
      </p:sp>
      <p:sp>
        <p:nvSpPr>
          <p:cNvPr id="5" name="Oval 4"/>
          <p:cNvSpPr/>
          <p:nvPr/>
        </p:nvSpPr>
        <p:spPr>
          <a:xfrm>
            <a:off x="3851920" y="1844824"/>
            <a:ext cx="4104456" cy="2736304"/>
          </a:xfrm>
          <a:prstGeom prst="wedgeEllipseCallout">
            <a:avLst>
              <a:gd name="adj1" fmla="val 55997"/>
              <a:gd name="adj2" fmla="val 9705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Det är den som bedriver hälso- och sjukvård, t.ex. ett landsting, en kommun, ett företag, en enskild firma eller en stiftelse. Enskilda anställda är inte vårdgivare.</a:t>
            </a:r>
          </a:p>
        </p:txBody>
      </p:sp>
    </p:spTree>
    <p:extLst>
      <p:ext uri="{BB962C8B-B14F-4D97-AF65-F5344CB8AC3E}">
        <p14:creationId xmlns:p14="http://schemas.microsoft.com/office/powerpoint/2010/main" val="92332698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088" y="549274"/>
            <a:ext cx="7560000" cy="1295550"/>
          </a:xfrm>
        </p:spPr>
        <p:txBody>
          <a:bodyPr>
            <a:normAutofit fontScale="90000"/>
          </a:bodyPr>
          <a:lstStyle/>
          <a:p>
            <a:r>
              <a:rPr lang="sv-SE" dirty="0"/>
              <a:t>8. Frågor om nationella eller regionala kvalitetsregister i hälso- och sjukvården</a:t>
            </a:r>
          </a:p>
        </p:txBody>
      </p:sp>
      <p:sp>
        <p:nvSpPr>
          <p:cNvPr id="3" name="Platshållare för innehåll 2"/>
          <p:cNvSpPr>
            <a:spLocks noGrp="1"/>
          </p:cNvSpPr>
          <p:nvPr>
            <p:ph idx="1"/>
          </p:nvPr>
        </p:nvSpPr>
        <p:spPr>
          <a:xfrm>
            <a:off x="827088" y="2060848"/>
            <a:ext cx="7524912" cy="3671764"/>
          </a:xfrm>
        </p:spPr>
        <p:txBody>
          <a:bodyPr>
            <a:normAutofit/>
          </a:bodyPr>
          <a:lstStyle/>
          <a:p>
            <a:pPr marL="0" indent="0">
              <a:buNone/>
            </a:pPr>
            <a:r>
              <a:rPr lang="sv-SE" dirty="0"/>
              <a:t>Avsnittet innehåller frågor och svar om nationella kvalitetsregister.</a:t>
            </a:r>
          </a:p>
          <a:p>
            <a:pPr marL="0" indent="0">
              <a:buNone/>
            </a:pPr>
            <a:endParaRPr lang="sv-SE" dirty="0"/>
          </a:p>
          <a:p>
            <a:pPr marL="0" indent="0">
              <a:buNone/>
            </a:pPr>
            <a:r>
              <a:rPr lang="sv-SE" dirty="0"/>
              <a:t>För att besvara frågorna har vi i första hand använt</a:t>
            </a:r>
          </a:p>
          <a:p>
            <a:r>
              <a:rPr lang="sv-SE" dirty="0"/>
              <a:t>7 kap. patientdatalagen (2008:355), och</a:t>
            </a:r>
          </a:p>
          <a:p>
            <a:r>
              <a:rPr lang="sv-SE" dirty="0"/>
              <a:t>förarbetsuttalanden i prop. 2007/08:126. </a:t>
            </a:r>
          </a:p>
        </p:txBody>
      </p:sp>
    </p:spTree>
    <p:extLst>
      <p:ext uri="{BB962C8B-B14F-4D97-AF65-F5344CB8AC3E}">
        <p14:creationId xmlns:p14="http://schemas.microsoft.com/office/powerpoint/2010/main" val="260652236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971600" y="332656"/>
            <a:ext cx="4212467" cy="2160240"/>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Måste patienten ge sitt samtycke till medverkan i nationella kvalitetsregister?</a:t>
            </a:r>
          </a:p>
        </p:txBody>
      </p:sp>
      <p:sp>
        <p:nvSpPr>
          <p:cNvPr id="6" name="Oval 5"/>
          <p:cNvSpPr/>
          <p:nvPr/>
        </p:nvSpPr>
        <p:spPr>
          <a:xfrm>
            <a:off x="3491880" y="2370481"/>
            <a:ext cx="4608512" cy="2714703"/>
          </a:xfrm>
          <a:prstGeom prst="wedgeEllipseCallout">
            <a:avLst>
              <a:gd name="adj1" fmla="val 48855"/>
              <a:gd name="adj2" fmla="val 56644"/>
            </a:avLst>
          </a:prstGeom>
          <a:solidFill>
            <a:srgbClr val="FA9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Nej, men patienten ska ha fått information och har rätt att motsätta sig att delta i registret.</a:t>
            </a:r>
          </a:p>
        </p:txBody>
      </p:sp>
    </p:spTree>
    <p:extLst>
      <p:ext uri="{BB962C8B-B14F-4D97-AF65-F5344CB8AC3E}">
        <p14:creationId xmlns:p14="http://schemas.microsoft.com/office/powerpoint/2010/main" val="371798343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971600" y="620688"/>
            <a:ext cx="4284475" cy="2088232"/>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2060"/>
                </a:solidFill>
              </a:rPr>
              <a:t>Måste vårdgivaren försäkra sig om att patienten läser information om nationella kvalitetsregister?</a:t>
            </a:r>
          </a:p>
          <a:p>
            <a:pPr algn="ctr"/>
            <a:endParaRPr lang="sv-SE" dirty="0">
              <a:solidFill>
                <a:schemeClr val="tx1"/>
              </a:solidFill>
            </a:endParaRPr>
          </a:p>
        </p:txBody>
      </p:sp>
      <p:sp>
        <p:nvSpPr>
          <p:cNvPr id="6" name="Oval 5"/>
          <p:cNvSpPr/>
          <p:nvPr/>
        </p:nvSpPr>
        <p:spPr>
          <a:xfrm>
            <a:off x="3635896" y="2370481"/>
            <a:ext cx="4680520" cy="2714703"/>
          </a:xfrm>
          <a:prstGeom prst="wedgeEllipseCallout">
            <a:avLst>
              <a:gd name="adj1" fmla="val 46422"/>
              <a:gd name="adj2" fmla="val 62331"/>
            </a:avLst>
          </a:prstGeom>
          <a:solidFill>
            <a:srgbClr val="FA9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Nej, men vårdgivaren måste ha säkra rutiner för att se till att informationen når ut till alla berörda och går att förstå.</a:t>
            </a:r>
          </a:p>
        </p:txBody>
      </p:sp>
    </p:spTree>
    <p:extLst>
      <p:ext uri="{BB962C8B-B14F-4D97-AF65-F5344CB8AC3E}">
        <p14:creationId xmlns:p14="http://schemas.microsoft.com/office/powerpoint/2010/main" val="113556024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23528" y="476672"/>
            <a:ext cx="4752528" cy="1944216"/>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Vem har ansvaret för nationella kvalitetsregister? </a:t>
            </a:r>
          </a:p>
        </p:txBody>
      </p:sp>
      <p:sp>
        <p:nvSpPr>
          <p:cNvPr id="5" name="Oval 4"/>
          <p:cNvSpPr/>
          <p:nvPr/>
        </p:nvSpPr>
        <p:spPr>
          <a:xfrm>
            <a:off x="3779912" y="2204864"/>
            <a:ext cx="5104668" cy="2935196"/>
          </a:xfrm>
          <a:prstGeom prst="wedgeEllipseCallout">
            <a:avLst>
              <a:gd name="adj1" fmla="val 43531"/>
              <a:gd name="adj2" fmla="val 74668"/>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För varje nationellt kvalitetsregister finns en myndighet som har det centrala ansvaret för inrapporterade uppgifter. Det är vanligtvis en landstingsstyrelse eller motsvarande. Sedan är varje vårdgivare ansvarig för sin hantering av uppgifter i samband med registrering m.m. </a:t>
            </a:r>
          </a:p>
        </p:txBody>
      </p:sp>
    </p:spTree>
    <p:extLst>
      <p:ext uri="{BB962C8B-B14F-4D97-AF65-F5344CB8AC3E}">
        <p14:creationId xmlns:p14="http://schemas.microsoft.com/office/powerpoint/2010/main" val="113862725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677112" y="332656"/>
            <a:ext cx="4542959" cy="2160240"/>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a:solidFill>
                  <a:prstClr val="white"/>
                </a:solidFill>
              </a:rPr>
              <a:t> </a:t>
            </a:r>
            <a:endParaRPr lang="sv-SE" dirty="0">
              <a:solidFill>
                <a:srgbClr val="000000"/>
              </a:solidFill>
            </a:endParaRPr>
          </a:p>
          <a:p>
            <a:pPr algn="ctr"/>
            <a:r>
              <a:rPr lang="sv-SE" dirty="0">
                <a:solidFill>
                  <a:srgbClr val="000000"/>
                </a:solidFill>
              </a:rPr>
              <a:t>Får patienten själv registrera uppgifter i ett nationellt kvalitetsregister? </a:t>
            </a:r>
          </a:p>
        </p:txBody>
      </p:sp>
      <p:sp>
        <p:nvSpPr>
          <p:cNvPr id="5" name="Oval 4"/>
          <p:cNvSpPr/>
          <p:nvPr/>
        </p:nvSpPr>
        <p:spPr>
          <a:xfrm>
            <a:off x="3095836" y="2204864"/>
            <a:ext cx="5292588" cy="3384376"/>
          </a:xfrm>
          <a:prstGeom prst="wedgeEllipseCallout">
            <a:avLst>
              <a:gd name="adj1" fmla="val 43426"/>
              <a:gd name="adj2" fmla="val 5672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det kan ske efter vårdgivarens anvisningar. En vårdgivare kan bestämma att patienten själv kan fylla i vissa uppgifter och tillhandahålla formerna för detta, t.ex. elektroniska formulär. </a:t>
            </a:r>
          </a:p>
        </p:txBody>
      </p:sp>
    </p:spTree>
    <p:extLst>
      <p:ext uri="{BB962C8B-B14F-4D97-AF65-F5344CB8AC3E}">
        <p14:creationId xmlns:p14="http://schemas.microsoft.com/office/powerpoint/2010/main" val="33251210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976380" y="316736"/>
            <a:ext cx="3734855" cy="2088232"/>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Hur skyddas personuppgifter i nationella kvalitetsregister? </a:t>
            </a:r>
          </a:p>
        </p:txBody>
      </p:sp>
      <p:sp>
        <p:nvSpPr>
          <p:cNvPr id="5" name="Oval 4"/>
          <p:cNvSpPr/>
          <p:nvPr/>
        </p:nvSpPr>
        <p:spPr>
          <a:xfrm>
            <a:off x="2843808" y="2132856"/>
            <a:ext cx="5693413" cy="3168352"/>
          </a:xfrm>
          <a:prstGeom prst="wedgeEllipseCallout">
            <a:avLst>
              <a:gd name="adj1" fmla="val 33875"/>
              <a:gd name="adj2" fmla="val 6468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Den för registret ansvariga myndigheten ansvarar för att uppgifter hanteras och förvaras så att obehöriga inte kan komma åt dem. Det gäller samma sekretess och regler för behörighetsstyrning och åtkomstkontroll för kvalitetsregister som för uppgifter i patientjournalen. </a:t>
            </a:r>
          </a:p>
        </p:txBody>
      </p:sp>
    </p:spTree>
    <p:extLst>
      <p:ext uri="{BB962C8B-B14F-4D97-AF65-F5344CB8AC3E}">
        <p14:creationId xmlns:p14="http://schemas.microsoft.com/office/powerpoint/2010/main" val="252285876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27584" y="332656"/>
            <a:ext cx="4094895" cy="2376264"/>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Vem får ha direktåtkomst till uppgifter i ett nationellt kvalitetsregister?</a:t>
            </a:r>
          </a:p>
        </p:txBody>
      </p:sp>
      <p:sp>
        <p:nvSpPr>
          <p:cNvPr id="5" name="Oval 4"/>
          <p:cNvSpPr/>
          <p:nvPr/>
        </p:nvSpPr>
        <p:spPr>
          <a:xfrm>
            <a:off x="3059832" y="2204864"/>
            <a:ext cx="5662702" cy="3168352"/>
          </a:xfrm>
          <a:prstGeom prst="wedgeEllipseCallout">
            <a:avLst>
              <a:gd name="adj1" fmla="val 34008"/>
              <a:gd name="adj2" fmla="val 60301"/>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Den som arbetar hos en vårdgivare och som behöver uppgifter i ett nationellt kvalitetsregister för sitt arbete med t.ex. kvalitetssäkring får ha direktåtkomst till de uppgifter vårdgivaren rapporterat in.</a:t>
            </a:r>
          </a:p>
        </p:txBody>
      </p:sp>
    </p:spTree>
    <p:extLst>
      <p:ext uri="{BB962C8B-B14F-4D97-AF65-F5344CB8AC3E}">
        <p14:creationId xmlns:p14="http://schemas.microsoft.com/office/powerpoint/2010/main" val="73353251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683568" y="620688"/>
            <a:ext cx="4392488" cy="1800200"/>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prstClr val="white"/>
                </a:solidFill>
              </a:rPr>
              <a:t> </a:t>
            </a:r>
            <a:r>
              <a:rPr lang="sv-SE" dirty="0">
                <a:solidFill>
                  <a:srgbClr val="000000"/>
                </a:solidFill>
              </a:rPr>
              <a:t>Krävs etikprövning för forskning på uppgifter i nationella kvalitetsregister? </a:t>
            </a:r>
          </a:p>
        </p:txBody>
      </p:sp>
      <p:sp>
        <p:nvSpPr>
          <p:cNvPr id="5" name="Oval 4"/>
          <p:cNvSpPr/>
          <p:nvPr/>
        </p:nvSpPr>
        <p:spPr>
          <a:xfrm>
            <a:off x="3995936" y="2115178"/>
            <a:ext cx="4536504" cy="2825989"/>
          </a:xfrm>
          <a:prstGeom prst="wedgeEllipseCallout">
            <a:avLst>
              <a:gd name="adj1" fmla="val 39859"/>
              <a:gd name="adj2" fmla="val 6591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Ja. Det är tillåtet att använda uppgifter i kvalitetsregister för forskning, men det innebär i sig inget undantag från kravet på etikprövning. All forskning på känsliga personuppgifter ska etikprövas.</a:t>
            </a:r>
          </a:p>
        </p:txBody>
      </p:sp>
    </p:spTree>
    <p:extLst>
      <p:ext uri="{BB962C8B-B14F-4D97-AF65-F5344CB8AC3E}">
        <p14:creationId xmlns:p14="http://schemas.microsoft.com/office/powerpoint/2010/main" val="283091793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9. Frågor om informationssäkerhet</a:t>
            </a:r>
          </a:p>
        </p:txBody>
      </p:sp>
      <p:sp>
        <p:nvSpPr>
          <p:cNvPr id="3" name="Platshållare för innehåll 2"/>
          <p:cNvSpPr>
            <a:spLocks noGrp="1"/>
          </p:cNvSpPr>
          <p:nvPr>
            <p:ph idx="1"/>
          </p:nvPr>
        </p:nvSpPr>
        <p:spPr/>
        <p:txBody>
          <a:bodyPr>
            <a:normAutofit fontScale="77500" lnSpcReduction="20000"/>
          </a:bodyPr>
          <a:lstStyle/>
          <a:p>
            <a:pPr marL="0" indent="0">
              <a:buNone/>
            </a:pPr>
            <a:r>
              <a:rPr lang="sv-SE" dirty="0"/>
              <a:t>Avsnittet innehåller frågor och svar om krav på informationssäkerhet i hälso- och sjukvården och socialtjänsten</a:t>
            </a:r>
          </a:p>
          <a:p>
            <a:pPr marL="0" indent="0">
              <a:buNone/>
            </a:pPr>
            <a:endParaRPr lang="sv-SE" dirty="0"/>
          </a:p>
          <a:p>
            <a:pPr marL="0" indent="0">
              <a:buNone/>
            </a:pPr>
            <a:endParaRPr lang="sv-SE" dirty="0"/>
          </a:p>
          <a:p>
            <a:pPr marL="0" indent="0">
              <a:buNone/>
            </a:pPr>
            <a:r>
              <a:rPr lang="sv-SE" dirty="0"/>
              <a:t>För att besvara frågorna har vi i första hand använt</a:t>
            </a:r>
          </a:p>
          <a:p>
            <a:r>
              <a:rPr lang="sv-SE" dirty="0"/>
              <a:t>patientdatalagen (2008:355), </a:t>
            </a:r>
          </a:p>
          <a:p>
            <a:r>
              <a:rPr lang="sv-SE" dirty="0"/>
              <a:t>personuppgiftslagen (1998:204), </a:t>
            </a:r>
          </a:p>
          <a:p>
            <a:r>
              <a:rPr lang="sv-SE" dirty="0"/>
              <a:t>socialtjänstlagen (2001:453),</a:t>
            </a:r>
          </a:p>
          <a:p>
            <a:r>
              <a:rPr lang="sv-SE" dirty="0"/>
              <a:t>Socialstyrelsens föreskrifter (SOSFS 2008:14) om informationshantering och journalföring i hälso- och sjukvården, och</a:t>
            </a:r>
          </a:p>
          <a:p>
            <a:r>
              <a:rPr lang="sv-SE" dirty="0"/>
              <a:t>praxis från Datainspektionen. </a:t>
            </a:r>
          </a:p>
        </p:txBody>
      </p:sp>
    </p:spTree>
    <p:extLst>
      <p:ext uri="{BB962C8B-B14F-4D97-AF65-F5344CB8AC3E}">
        <p14:creationId xmlns:p14="http://schemas.microsoft.com/office/powerpoint/2010/main" val="111356024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45313" y="518362"/>
            <a:ext cx="3600400" cy="1656184"/>
          </a:xfrm>
          <a:prstGeom prst="wedgeEllipseCallout">
            <a:avLst>
              <a:gd name="adj1" fmla="val -38738"/>
              <a:gd name="adj2" fmla="val 8451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2060"/>
                </a:solidFill>
              </a:rPr>
              <a:t>Vad är stark autentisering?</a:t>
            </a:r>
          </a:p>
          <a:p>
            <a:pPr algn="ctr"/>
            <a:endParaRPr lang="sv-SE" dirty="0">
              <a:solidFill>
                <a:srgbClr val="000000"/>
              </a:solidFill>
            </a:endParaRPr>
          </a:p>
        </p:txBody>
      </p:sp>
      <p:sp>
        <p:nvSpPr>
          <p:cNvPr id="5" name="Oval 4"/>
          <p:cNvSpPr/>
          <p:nvPr/>
        </p:nvSpPr>
        <p:spPr>
          <a:xfrm>
            <a:off x="2987824" y="1628799"/>
            <a:ext cx="5760640" cy="3528393"/>
          </a:xfrm>
          <a:prstGeom prst="wedgeEllipseCallout">
            <a:avLst>
              <a:gd name="adj1" fmla="val 44427"/>
              <a:gd name="adj2" fmla="val 66191"/>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Det är ett sätt att elektroniskt kontrollera en individs identitet. Kontrollen ska ske genom två faktorer, t.ex. något som individen känner till (sitt lösenord) och något som individen har (en e-legitimation).</a:t>
            </a:r>
          </a:p>
        </p:txBody>
      </p:sp>
    </p:spTree>
    <p:extLst>
      <p:ext uri="{BB962C8B-B14F-4D97-AF65-F5344CB8AC3E}">
        <p14:creationId xmlns:p14="http://schemas.microsoft.com/office/powerpoint/2010/main" val="542946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99592" y="764704"/>
            <a:ext cx="2292823" cy="1368152"/>
          </a:xfrm>
          <a:prstGeom prst="wedgeEllipseCallout">
            <a:avLst>
              <a:gd name="adj1" fmla="val -52323"/>
              <a:gd name="adj2" fmla="val 6525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Vad är en vårdenhet?</a:t>
            </a:r>
          </a:p>
        </p:txBody>
      </p:sp>
      <p:sp>
        <p:nvSpPr>
          <p:cNvPr id="5" name="Oval 4"/>
          <p:cNvSpPr/>
          <p:nvPr/>
        </p:nvSpPr>
        <p:spPr>
          <a:xfrm>
            <a:off x="3347864" y="2420888"/>
            <a:ext cx="4104456" cy="2287124"/>
          </a:xfrm>
          <a:prstGeom prst="wedgeEllipseCallout">
            <a:avLst>
              <a:gd name="adj1" fmla="val 55997"/>
              <a:gd name="adj2" fmla="val 9705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Det är en organisatorisk enhet som vårdgivaren själv fastställer, ofta den verksamhet som leds av en verksamhetschef.</a:t>
            </a:r>
          </a:p>
        </p:txBody>
      </p:sp>
    </p:spTree>
    <p:extLst>
      <p:ext uri="{BB962C8B-B14F-4D97-AF65-F5344CB8AC3E}">
        <p14:creationId xmlns:p14="http://schemas.microsoft.com/office/powerpoint/2010/main" val="263937469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45313" y="518362"/>
            <a:ext cx="3600400" cy="1656184"/>
          </a:xfrm>
          <a:prstGeom prst="wedgeEllipseCallout">
            <a:avLst>
              <a:gd name="adj1" fmla="val -38738"/>
              <a:gd name="adj2" fmla="val 84516"/>
            </a:avLst>
          </a:prstGeom>
          <a:solidFill>
            <a:schemeClr val="accent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2060"/>
                </a:solidFill>
              </a:rPr>
              <a:t>Vad är behörighet och behörighetsstyrning?</a:t>
            </a:r>
          </a:p>
          <a:p>
            <a:pPr algn="ctr"/>
            <a:endParaRPr lang="sv-SE" dirty="0">
              <a:solidFill>
                <a:srgbClr val="000000"/>
              </a:solidFill>
            </a:endParaRPr>
          </a:p>
        </p:txBody>
      </p:sp>
      <p:sp>
        <p:nvSpPr>
          <p:cNvPr id="5" name="Oval 4"/>
          <p:cNvSpPr/>
          <p:nvPr/>
        </p:nvSpPr>
        <p:spPr>
          <a:xfrm>
            <a:off x="3131840" y="1628798"/>
            <a:ext cx="5616624" cy="3528393"/>
          </a:xfrm>
          <a:prstGeom prst="wedgeEllipseCallout">
            <a:avLst>
              <a:gd name="adj1" fmla="val 44598"/>
              <a:gd name="adj2" fmla="val 66962"/>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Behörighet är den faktiska möjlighet till åtkomst till uppgifter i ett IT-system som en användare har. Behörighetsstyrning är de organisatoriska, administrativa och tekniska åtgärder som vidtas för att anpassa och begränsa behörigheten efter användarens behov av uppgifter för att kunna utföra sitt arbete.</a:t>
            </a:r>
          </a:p>
        </p:txBody>
      </p:sp>
    </p:spTree>
    <p:extLst>
      <p:ext uri="{BB962C8B-B14F-4D97-AF65-F5344CB8AC3E}">
        <p14:creationId xmlns:p14="http://schemas.microsoft.com/office/powerpoint/2010/main" val="176128037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45312" y="332656"/>
            <a:ext cx="3722631" cy="2016224"/>
          </a:xfrm>
          <a:prstGeom prst="wedgeEllipseCallout">
            <a:avLst>
              <a:gd name="adj1" fmla="val -38419"/>
              <a:gd name="adj2" fmla="val 71558"/>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2060"/>
                </a:solidFill>
              </a:rPr>
              <a:t>Talar behörigheten om vad en användare får ta del av i ett enskilt fall?</a:t>
            </a:r>
          </a:p>
          <a:p>
            <a:pPr algn="ctr"/>
            <a:endParaRPr lang="sv-SE" dirty="0">
              <a:solidFill>
                <a:srgbClr val="000000"/>
              </a:solidFill>
            </a:endParaRPr>
          </a:p>
        </p:txBody>
      </p:sp>
      <p:sp>
        <p:nvSpPr>
          <p:cNvPr id="5" name="Oval 4"/>
          <p:cNvSpPr/>
          <p:nvPr/>
        </p:nvSpPr>
        <p:spPr>
          <a:xfrm>
            <a:off x="2987824" y="1556792"/>
            <a:ext cx="5760640" cy="3903592"/>
          </a:xfrm>
          <a:prstGeom prst="wedgeEllipseCallout">
            <a:avLst>
              <a:gd name="adj1" fmla="val 41416"/>
              <a:gd name="adj2" fmla="val 5894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Nej, generellt anger behörigheten endast vad användaren kan ta del av, inte vad användaren får ta del av. Vad användaren får ta del av styrs av arbetsuppgifterna och behovet i det enskilda fallet. Den som kan ta del av uppgifter om en individ men som inte har behov att göra det, får alltså inte ta del av uppgifterna.</a:t>
            </a:r>
          </a:p>
        </p:txBody>
      </p:sp>
    </p:spTree>
    <p:extLst>
      <p:ext uri="{BB962C8B-B14F-4D97-AF65-F5344CB8AC3E}">
        <p14:creationId xmlns:p14="http://schemas.microsoft.com/office/powerpoint/2010/main" val="269717840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23528" y="329321"/>
            <a:ext cx="3672407" cy="2304256"/>
          </a:xfrm>
          <a:prstGeom prst="wedgeEllipseCallout">
            <a:avLst>
              <a:gd name="adj1" fmla="val -44795"/>
              <a:gd name="adj2" fmla="val 65256"/>
            </a:avLst>
          </a:prstGeom>
          <a:solidFill>
            <a:schemeClr val="accent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Får en yrkesutövare skicka mejl till sin patient, t.ex. med journalkopior eller svara på patientens frågor om sin sjukdom? Patienten vill det!</a:t>
            </a:r>
          </a:p>
        </p:txBody>
      </p:sp>
      <p:sp>
        <p:nvSpPr>
          <p:cNvPr id="7" name="Oval 6"/>
          <p:cNvSpPr/>
          <p:nvPr/>
        </p:nvSpPr>
        <p:spPr>
          <a:xfrm>
            <a:off x="2686151" y="2060848"/>
            <a:ext cx="6264696" cy="3672408"/>
          </a:xfrm>
          <a:prstGeom prst="wedgeEllipseCallout">
            <a:avLst>
              <a:gd name="adj1" fmla="val 37106"/>
              <a:gd name="adj2" fmla="val 54119"/>
            </a:avLst>
          </a:prstGeom>
          <a:solidFill>
            <a:srgbClr val="FA9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I praktiken, nej. Det är svårt att uppfylla gällande säkerhetskrav när så känslig information mejlas. Vid vanlig e-post kan yrkesutövaren inte vara säker på att det är patienten som är mottagare av informationen. Det spelar ingen roll att patienten ändå vill att uppgifterna mejlas. Patienten kan inte samtycka till en osäker överföring av patientuppgifterna. </a:t>
            </a:r>
          </a:p>
        </p:txBody>
      </p:sp>
    </p:spTree>
    <p:extLst>
      <p:ext uri="{BB962C8B-B14F-4D97-AF65-F5344CB8AC3E}">
        <p14:creationId xmlns:p14="http://schemas.microsoft.com/office/powerpoint/2010/main" val="181183507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14658" y="116632"/>
            <a:ext cx="4977422" cy="2304256"/>
          </a:xfrm>
          <a:prstGeom prst="wedgeEllipseCallout">
            <a:avLst>
              <a:gd name="adj1" fmla="val -39521"/>
              <a:gd name="adj2" fmla="val 68196"/>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rPr>
              <a:t>Får personalen mejla klienten -  t.ex. för att skicka information om beviljade bistånd enligt LSS eller SOL eller begära in kompletterande information i ett sådant ärende?</a:t>
            </a:r>
          </a:p>
        </p:txBody>
      </p:sp>
      <p:sp>
        <p:nvSpPr>
          <p:cNvPr id="7" name="Oval 6"/>
          <p:cNvSpPr/>
          <p:nvPr/>
        </p:nvSpPr>
        <p:spPr>
          <a:xfrm>
            <a:off x="2051720" y="2356838"/>
            <a:ext cx="6656913" cy="3384376"/>
          </a:xfrm>
          <a:prstGeom prst="wedgeEllipseCallout">
            <a:avLst>
              <a:gd name="adj1" fmla="val 38149"/>
              <a:gd name="adj2" fmla="val 54823"/>
            </a:avLst>
          </a:prstGeom>
          <a:solidFill>
            <a:srgbClr val="FA9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I praktiken, nej. Det är svårt att uppfylla gällande säkerhetskrav när så känslig information mejlas. Vid vanlig e-post kan socialtjänsten inte vara säker på att det är den enskilde som är mottagare av informationen. Det spelar ingen roll att klienten vill att uppgifterna ska mejlas. Han eller hon kan inte samtycka till en osäker överföring av personuppgifterna.  </a:t>
            </a:r>
          </a:p>
        </p:txBody>
      </p:sp>
    </p:spTree>
    <p:extLst>
      <p:ext uri="{BB962C8B-B14F-4D97-AF65-F5344CB8AC3E}">
        <p14:creationId xmlns:p14="http://schemas.microsoft.com/office/powerpoint/2010/main" val="85038908"/>
      </p:ext>
    </p:extLst>
  </p:cSld>
  <p:clrMapOvr>
    <a:masterClrMapping/>
  </p:clrMapOvr>
</p:sld>
</file>

<file path=ppt/theme/theme1.xml><?xml version="1.0" encoding="utf-8"?>
<a:theme xmlns:a="http://schemas.openxmlformats.org/drawingml/2006/main" name="Test RK 1">
  <a:themeElements>
    <a:clrScheme name="RK">
      <a:dk1>
        <a:srgbClr val="000000"/>
      </a:dk1>
      <a:lt1>
        <a:sysClr val="window" lastClr="FFFFFF"/>
      </a:lt1>
      <a:dk2>
        <a:srgbClr val="000000"/>
      </a:dk2>
      <a:lt2>
        <a:srgbClr val="FFFFFF"/>
      </a:lt2>
      <a:accent1>
        <a:srgbClr val="00328B"/>
      </a:accent1>
      <a:accent2>
        <a:srgbClr val="007CC3"/>
      </a:accent2>
      <a:accent3>
        <a:srgbClr val="14467F"/>
      </a:accent3>
      <a:accent4>
        <a:srgbClr val="333333"/>
      </a:accent4>
      <a:accent5>
        <a:srgbClr val="958E8A"/>
      </a:accent5>
      <a:accent6>
        <a:srgbClr val="4D605E"/>
      </a:accent6>
      <a:hlink>
        <a:srgbClr val="0000FF"/>
      </a:hlink>
      <a:folHlink>
        <a:srgbClr val="800080"/>
      </a:folHlink>
    </a:clrScheme>
    <a:fontScheme name="RK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FormUrls xmlns="http://schemas.microsoft.com/sharepoint/v3/contenttype/forms/url">
  <Edit>_layouts/RK.Dhs/RKEditForm.aspx</Edit>
  <New>_layouts/RK.Dhs/RKEditForm.aspx</New>
</FormUrls>
</file>

<file path=customXml/item2.xml><?xml version="1.0" encoding="utf-8"?>
<p:properties xmlns:p="http://schemas.microsoft.com/office/2006/metadata/properties" xmlns:xsi="http://www.w3.org/2001/XMLSchema-instance" xmlns:pc="http://schemas.microsoft.com/office/infopath/2007/PartnerControls">
  <documentManagement>
    <c9cd366cc722410295b9eacffbd73909 xmlns="13403b75-f4c8-48b0-98c2-67aef4337669">
      <Terms xmlns="http://schemas.microsoft.com/office/infopath/2007/PartnerControls"/>
    </c9cd366cc722410295b9eacffbd73909>
    <RKOrdnaCheckInComment xmlns="6f8d69e2-77ac-436c-9e67-06c8ea83e532" xsi:nil="true"/>
    <k46d94c0acf84ab9a79866a9d8b1905f xmlns="13403b75-f4c8-48b0-98c2-67aef4337669">
      <Terms xmlns="http://schemas.microsoft.com/office/infopath/2007/PartnerControls"/>
    </k46d94c0acf84ab9a79866a9d8b1905f>
    <Nyckelord xmlns="13403b75-f4c8-48b0-98c2-67aef4337669" xsi:nil="true"/>
    <RKOrdnaClass xmlns="6f8d69e2-77ac-436c-9e67-06c8ea83e532" xsi:nil="true"/>
    <TaxCatchAll xmlns="13403b75-f4c8-48b0-98c2-67aef4337669"/>
    <Sekretess xmlns="13403b75-f4c8-48b0-98c2-67aef4337669">false</Sekretess>
    <Diarienummer xmlns="13403b75-f4c8-48b0-98c2-67aef4337669" xsi:nil="true"/>
    <_dlc_DocId xmlns="13403b75-f4c8-48b0-98c2-67aef4337669">DAND772ZJF2Y-2-352</_dlc_DocId>
    <_dlc_DocIdUrl xmlns="13403b75-f4c8-48b0-98c2-67aef4337669">
      <Url>http://rkdhs-kom/yta/s_2011_13/_layouts/DocIdRedir.aspx?ID=DAND772ZJF2Y-2-352</Url>
      <Description>DAND772ZJF2Y-2-352</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RKDokument" ma:contentTypeID="0x01010053E1D612BA3F4E21AA250ECD751942B300885AFA11714F8C45A07894F436794A4E" ma:contentTypeVersion="10" ma:contentTypeDescription="Skapa ett nytt dokument." ma:contentTypeScope="" ma:versionID="72b20e16ceee45a3b722db25be9cd822">
  <xsd:schema xmlns:xsd="http://www.w3.org/2001/XMLSchema" xmlns:xs="http://www.w3.org/2001/XMLSchema" xmlns:p="http://schemas.microsoft.com/office/2006/metadata/properties" xmlns:ns2="13403b75-f4c8-48b0-98c2-67aef4337669" xmlns:ns3="6f8d69e2-77ac-436c-9e67-06c8ea83e532" targetNamespace="http://schemas.microsoft.com/office/2006/metadata/properties" ma:root="true" ma:fieldsID="fb324ada181d51f38b6251100df38ba9" ns2:_="" ns3:_="">
    <xsd:import namespace="13403b75-f4c8-48b0-98c2-67aef4337669"/>
    <xsd:import namespace="6f8d69e2-77ac-436c-9e67-06c8ea83e532"/>
    <xsd:element name="properties">
      <xsd:complexType>
        <xsd:sequence>
          <xsd:element name="documentManagement">
            <xsd:complexType>
              <xsd:all>
                <xsd:element ref="ns2:_dlc_DocId" minOccurs="0"/>
                <xsd:element ref="ns2:_dlc_DocIdUrl" minOccurs="0"/>
                <xsd:element ref="ns2:_dlc_DocIdPersistId" minOccurs="0"/>
                <xsd:element ref="ns2:k46d94c0acf84ab9a79866a9d8b1905f" minOccurs="0"/>
                <xsd:element ref="ns2:TaxCatchAll" minOccurs="0"/>
                <xsd:element ref="ns2:TaxCatchAllLabel" minOccurs="0"/>
                <xsd:element ref="ns2:c9cd366cc722410295b9eacffbd73909" minOccurs="0"/>
                <xsd:element ref="ns2:Diarienummer" minOccurs="0"/>
                <xsd:element ref="ns2:Nyckelord" minOccurs="0"/>
                <xsd:element ref="ns2:Sekretess" minOccurs="0"/>
                <xsd:element ref="ns3:RKOrdnaClass" minOccurs="0"/>
                <xsd:element ref="ns3:RKOrdnaCheckInCom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403b75-f4c8-48b0-98c2-67aef4337669"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Spara ID" ma:description="Behåll ID vid tillägg." ma:hidden="true" ma:internalName="_dlc_DocIdPersistId" ma:readOnly="true">
      <xsd:simpleType>
        <xsd:restriction base="dms:Boolean"/>
      </xsd:simpleType>
    </xsd:element>
    <xsd:element name="k46d94c0acf84ab9a79866a9d8b1905f" ma:index="11" nillable="true" ma:taxonomy="true" ma:internalName="k46d94c0acf84ab9a79866a9d8b1905f" ma:taxonomyFieldName="Departementsenhet" ma:displayName="Departement/enhet" ma:fieldId="{446d94c0-acf8-4ab9-a798-66a9d8b1905f}" ma:sspId="c94f65f0-adaa-4e77-b268-a4f99eefe5fc" ma:termSetId="45ad205f-092c-4ea4-aa45-736caa0a3194" ma:anchorId="00000000-0000-0000-0000-000000000000" ma:open="false" ma:isKeyword="false">
      <xsd:complexType>
        <xsd:sequence>
          <xsd:element ref="pc:Terms" minOccurs="0" maxOccurs="1"/>
        </xsd:sequence>
      </xsd:complexType>
    </xsd:element>
    <xsd:element name="TaxCatchAll" ma:index="12" nillable="true" ma:displayName="Global taxonomikolumn" ma:hidden="true" ma:list="{94095dfc-d41b-457f-90df-980e088e8aaf}" ma:internalName="TaxCatchAll" ma:showField="CatchAllData" ma:web="13403b75-f4c8-48b0-98c2-67aef433766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Global taxonomikolumn1" ma:hidden="true" ma:list="{94095dfc-d41b-457f-90df-980e088e8aaf}" ma:internalName="TaxCatchAllLabel" ma:readOnly="true" ma:showField="CatchAllDataLabel" ma:web="13403b75-f4c8-48b0-98c2-67aef4337669">
      <xsd:complexType>
        <xsd:complexContent>
          <xsd:extension base="dms:MultiChoiceLookup">
            <xsd:sequence>
              <xsd:element name="Value" type="dms:Lookup" maxOccurs="unbounded" minOccurs="0" nillable="true"/>
            </xsd:sequence>
          </xsd:extension>
        </xsd:complexContent>
      </xsd:complexType>
    </xsd:element>
    <xsd:element name="c9cd366cc722410295b9eacffbd73909" ma:index="15" nillable="true" ma:taxonomy="true" ma:internalName="c9cd366cc722410295b9eacffbd73909" ma:taxonomyFieldName="Aktivitetskategori" ma:displayName="Aktivitetskategori" ma:fieldId="{c9cd366c-c722-4102-95b9-eacffbd73909}" ma:sspId="c94f65f0-adaa-4e77-b268-a4f99eefe5fc" ma:termSetId="87ed9f0f-1fdd-47f5-a4b5-c96124763a1f" ma:anchorId="00000000-0000-0000-0000-000000000000" ma:open="false" ma:isKeyword="false">
      <xsd:complexType>
        <xsd:sequence>
          <xsd:element ref="pc:Terms" minOccurs="0" maxOccurs="1"/>
        </xsd:sequence>
      </xsd:complexType>
    </xsd:element>
    <xsd:element name="Diarienummer" ma:index="17" nillable="true" ma:displayName="Diarienummer" ma:description="" ma:internalName="Diarienummer">
      <xsd:simpleType>
        <xsd:restriction base="dms:Text"/>
      </xsd:simpleType>
    </xsd:element>
    <xsd:element name="Nyckelord" ma:index="18" nillable="true" ma:displayName="Nyckelord" ma:description="" ma:internalName="Nyckelord">
      <xsd:simpleType>
        <xsd:restriction base="dms:Text"/>
      </xsd:simpleType>
    </xsd:element>
    <xsd:element name="Sekretess" ma:index="19" nillable="true" ma:displayName="Sekretess m.m." ma:description="Dokumentet innehåller uppgifter som kan antas vara hemliga enligt SekrL eller som är mycket skyddsvärda av någon annan anledning." ma:internalName="Sekretess">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f8d69e2-77ac-436c-9e67-06c8ea83e532" elementFormDefault="qualified">
    <xsd:import namespace="http://schemas.microsoft.com/office/2006/documentManagement/types"/>
    <xsd:import namespace="http://schemas.microsoft.com/office/infopath/2007/PartnerControls"/>
    <xsd:element name="RKOrdnaClass" ma:index="20" nillable="true" ma:displayName="Klass" ma:hidden="true" ma:internalName="RKOrdnaClass" ma:readOnly="false">
      <xsd:simpleType>
        <xsd:restriction base="dms:Text"/>
      </xsd:simpleType>
    </xsd:element>
    <xsd:element name="RKOrdnaCheckInComment" ma:index="22" nillable="true" ma:displayName="Incheckningskommentar" ma:hidden="true" ma:internalName="RKOrdnaCheckInComment"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ma:displayName="Kategori"/>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6.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BA1F8A95-E06A-4F59-BAD1-9A56C4DABA43}">
  <ds:schemaRefs>
    <ds:schemaRef ds:uri="http://schemas.microsoft.com/sharepoint/v3/contenttype/forms/url"/>
  </ds:schemaRefs>
</ds:datastoreItem>
</file>

<file path=customXml/itemProps2.xml><?xml version="1.0" encoding="utf-8"?>
<ds:datastoreItem xmlns:ds="http://schemas.openxmlformats.org/officeDocument/2006/customXml" ds:itemID="{E66068C4-E33E-4886-9F41-2C57F7BAFC6F}">
  <ds:schemaRefs>
    <ds:schemaRef ds:uri="http://purl.org/dc/dcmitype/"/>
    <ds:schemaRef ds:uri="http://schemas.microsoft.com/office/2006/documentManagement/types"/>
    <ds:schemaRef ds:uri="http://schemas.microsoft.com/office/2006/metadata/properties"/>
    <ds:schemaRef ds:uri="http://purl.org/dc/elements/1.1/"/>
    <ds:schemaRef ds:uri="http://purl.org/dc/terms/"/>
    <ds:schemaRef ds:uri="http://schemas.microsoft.com/office/infopath/2007/PartnerControls"/>
    <ds:schemaRef ds:uri="6f8d69e2-77ac-436c-9e67-06c8ea83e532"/>
    <ds:schemaRef ds:uri="http://schemas.openxmlformats.org/package/2006/metadata/core-properties"/>
    <ds:schemaRef ds:uri="http://www.w3.org/XML/1998/namespace"/>
    <ds:schemaRef ds:uri="13403b75-f4c8-48b0-98c2-67aef4337669"/>
  </ds:schemaRefs>
</ds:datastoreItem>
</file>

<file path=customXml/itemProps3.xml><?xml version="1.0" encoding="utf-8"?>
<ds:datastoreItem xmlns:ds="http://schemas.openxmlformats.org/officeDocument/2006/customXml" ds:itemID="{4C329A81-5138-49D5-9B6B-1AEA3171290A}">
  <ds:schemaRefs>
    <ds:schemaRef ds:uri="http://schemas.microsoft.com/sharepoint/v3/contenttype/forms"/>
  </ds:schemaRefs>
</ds:datastoreItem>
</file>

<file path=customXml/itemProps4.xml><?xml version="1.0" encoding="utf-8"?>
<ds:datastoreItem xmlns:ds="http://schemas.openxmlformats.org/officeDocument/2006/customXml" ds:itemID="{286FB855-ACB1-4924-AF31-1F44657A21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403b75-f4c8-48b0-98c2-67aef4337669"/>
    <ds:schemaRef ds:uri="6f8d69e2-77ac-436c-9e67-06c8ea83e5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954864CE-A1B8-49A7-9AB0-CCAD67CCB91C}">
  <ds:schemaRefs>
    <ds:schemaRef ds:uri="http://schemas.microsoft.com/sharepoint/events"/>
  </ds:schemaRefs>
</ds:datastoreItem>
</file>

<file path=customXml/itemProps6.xml><?xml version="1.0" encoding="utf-8"?>
<ds:datastoreItem xmlns:ds="http://schemas.openxmlformats.org/officeDocument/2006/customXml" ds:itemID="{D4EA3E42-2F56-436D-8AC3-9CC14802176C}">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RKdepUtredning</Template>
  <TotalTime>11</TotalTime>
  <Words>29569</Words>
  <Application>Microsoft Office PowerPoint</Application>
  <PresentationFormat>Bildspel på skärmen (4:3)</PresentationFormat>
  <Paragraphs>1314</Paragraphs>
  <Slides>93</Slides>
  <Notes>93</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93</vt:i4>
      </vt:variant>
    </vt:vector>
  </HeadingPairs>
  <TitlesOfParts>
    <vt:vector size="96" baseType="lpstr">
      <vt:lpstr>Arial</vt:lpstr>
      <vt:lpstr>Calibri</vt:lpstr>
      <vt:lpstr>Test RK 1</vt:lpstr>
      <vt:lpstr>Frågor och svar   Att ta del av, använda och utbyta uppgifter i hälso- och sjukvård och socialtjänst</vt:lpstr>
      <vt:lpstr>Läsanvisning</vt:lpstr>
      <vt:lpstr>PowerPoint-presentation</vt:lpstr>
      <vt:lpstr>PowerPoint-presentation</vt:lpstr>
      <vt:lpstr>PowerPoint-presentation</vt:lpstr>
      <vt:lpstr>1. Frågor om viktiga begrepp</vt:lpstr>
      <vt:lpstr>PowerPoint-presentation</vt:lpstr>
      <vt:lpstr>PowerPoint-presentation</vt:lpstr>
      <vt:lpstr>PowerPoint-presentation</vt:lpstr>
      <vt:lpstr>PowerPoint-presentation</vt:lpstr>
      <vt:lpstr>2. Frågor om patientjournalen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3. Frågor om att ta del av uppgifter i en patientjournal</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4. Frågor om patientens rättigheter och inflytande</vt:lpstr>
      <vt:lpstr>PowerPoint-presentation</vt:lpstr>
      <vt:lpstr>PowerPoint-presentation</vt:lpstr>
      <vt:lpstr>PowerPoint-presentation</vt:lpstr>
      <vt:lpstr>PowerPoint-presentation</vt:lpstr>
      <vt:lpstr>PowerPoint-presentation</vt:lpstr>
      <vt:lpstr>5. Frågor om sammanhållen journalföring</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6. Frågor om dokumentation i socialtjänsten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7. Frågor om integrerade verksamheter mellan socialtjänst och hälso- och sjukvård</vt:lpstr>
      <vt:lpstr>PowerPoint-presentation</vt:lpstr>
      <vt:lpstr>PowerPoint-presentation</vt:lpstr>
      <vt:lpstr>PowerPoint-presentation</vt:lpstr>
      <vt:lpstr>PowerPoint-presentation</vt:lpstr>
      <vt:lpstr>PowerPoint-presentation</vt:lpstr>
      <vt:lpstr>PowerPoint-presentation</vt:lpstr>
      <vt:lpstr>8. Frågor om nationella eller regionala kvalitetsregister i hälso- och sjukvården</vt:lpstr>
      <vt:lpstr>PowerPoint-presentation</vt:lpstr>
      <vt:lpstr>PowerPoint-presentation</vt:lpstr>
      <vt:lpstr>PowerPoint-presentation</vt:lpstr>
      <vt:lpstr>PowerPoint-presentation</vt:lpstr>
      <vt:lpstr>PowerPoint-presentation</vt:lpstr>
      <vt:lpstr>PowerPoint-presentation</vt:lpstr>
      <vt:lpstr>PowerPoint-presentation</vt:lpstr>
      <vt:lpstr>9. Frågor om informationssäkerhet</vt:lpstr>
      <vt:lpstr>PowerPoint-presentation</vt:lpstr>
      <vt:lpstr>PowerPoint-presentation</vt:lpstr>
      <vt:lpstr>PowerPoint-presentation</vt:lpstr>
      <vt:lpstr>PowerPoint-presentation</vt:lpstr>
      <vt:lpstr>PowerPoint-presentation</vt:lpstr>
    </vt:vector>
  </TitlesOfParts>
  <Company>Regeringskansliet RK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Maria Jacobsson</dc:creator>
  <cp:lastModifiedBy>Siv Torstensson</cp:lastModifiedBy>
  <cp:revision>1464</cp:revision>
  <cp:lastPrinted>2013-12-12T15:11:16Z</cp:lastPrinted>
  <dcterms:created xsi:type="dcterms:W3CDTF">2013-09-11T08:29:44Z</dcterms:created>
  <dcterms:modified xsi:type="dcterms:W3CDTF">2019-05-28T13:51:05Z</dcterms:modified>
  <cp:category>Utredning svenska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pID">
    <vt:lpwstr>5;957;0;0</vt:lpwstr>
  </property>
  <property fmtid="{D5CDD505-2E9C-101B-9397-08002B2CF9AE}" pid="3" name="SprakID">
    <vt:i4>0</vt:i4>
  </property>
  <property fmtid="{D5CDD505-2E9C-101B-9397-08002B2CF9AE}" pid="4" name="DokID">
    <vt:i4>122</vt:i4>
  </property>
  <property fmtid="{D5CDD505-2E9C-101B-9397-08002B2CF9AE}" pid="5" name="ContentTypeId">
    <vt:lpwstr>0x01010053E1D612BA3F4E21AA250ECD751942B300885AFA11714F8C45A07894F436794A4E</vt:lpwstr>
  </property>
  <property fmtid="{D5CDD505-2E9C-101B-9397-08002B2CF9AE}" pid="6" name="_dlc_DocIdItemGuid">
    <vt:lpwstr>65942a81-13b5-45b3-82ba-45a8aa34d5c4</vt:lpwstr>
  </property>
  <property fmtid="{D5CDD505-2E9C-101B-9397-08002B2CF9AE}" pid="7" name="Departementsenhet">
    <vt:lpwstr/>
  </property>
  <property fmtid="{D5CDD505-2E9C-101B-9397-08002B2CF9AE}" pid="8" name="Aktivitetskategori">
    <vt:lpwstr/>
  </property>
</Properties>
</file>