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1846" r:id="rId2"/>
    <p:sldId id="1847" r:id="rId3"/>
    <p:sldId id="1844" r:id="rId4"/>
    <p:sldId id="1850" r:id="rId5"/>
    <p:sldId id="185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rik Rasmusson" initials="FR" lastIdx="2" clrIdx="0">
    <p:extLst>
      <p:ext uri="{19B8F6BF-5375-455C-9EA6-DF929625EA0E}">
        <p15:presenceInfo xmlns:p15="http://schemas.microsoft.com/office/powerpoint/2012/main" userId="S::frera1@vgregion.se::6d12dd78-03a0-410e-a15e-9814fd4b63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F1438-43F2-4F53-B14F-A4919A59E060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0BA7-24A8-4ECD-AEBA-6452F0F09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wmf"/><Relationship Id="rId4" Type="http://schemas.openxmlformats.org/officeDocument/2006/relationships/image" Target="../media/image1.gi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 rot="2875732">
            <a:off x="5740970" y="-1960445"/>
            <a:ext cx="8226126" cy="7772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7" y="2107215"/>
            <a:ext cx="6486546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48654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0" name="Bildobjekt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884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1300" y="365125"/>
            <a:ext cx="984408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73200" y="1790699"/>
            <a:ext cx="4816475" cy="71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73200" y="2505075"/>
            <a:ext cx="4816475" cy="32734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64300" y="1790699"/>
            <a:ext cx="4927600" cy="714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64300" y="2505075"/>
            <a:ext cx="4927600" cy="32734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2020-12-03</a:t>
            </a:fld>
            <a:endParaRPr lang="sv-SE"/>
          </a:p>
        </p:txBody>
      </p:sp>
      <p:cxnSp>
        <p:nvCxnSpPr>
          <p:cNvPr id="10" name="Rak 9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23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 userDrawn="1"/>
        </p:nvSpPr>
        <p:spPr>
          <a:xfrm>
            <a:off x="0" y="0"/>
            <a:ext cx="3930555" cy="694187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771958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71958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2020-12-03</a:t>
            </a:fld>
            <a:endParaRPr lang="sv-SE"/>
          </a:p>
        </p:txBody>
      </p:sp>
      <p:grpSp>
        <p:nvGrpSpPr>
          <p:cNvPr id="9" name="Grupp 8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0" name="Bildobjekt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1" name="textruta 10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12" name="textruta 11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10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-12700" y="-1"/>
            <a:ext cx="6096000" cy="3416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 userDrawn="1"/>
        </p:nvSpPr>
        <p:spPr>
          <a:xfrm>
            <a:off x="6096000" y="3416299"/>
            <a:ext cx="6096000" cy="34417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72200" y="1409699"/>
            <a:ext cx="42418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4500" y="3660502"/>
            <a:ext cx="5181600" cy="1536989"/>
          </a:xfrm>
        </p:spPr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3660502"/>
            <a:ext cx="5118100" cy="24638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2020-12-03</a:t>
            </a:fld>
            <a:endParaRPr lang="sv-SE"/>
          </a:p>
        </p:txBody>
      </p:sp>
      <p:grpSp>
        <p:nvGrpSpPr>
          <p:cNvPr id="10" name="Grupp 9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13" name="textruta 12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  <p:grpSp>
        <p:nvGrpSpPr>
          <p:cNvPr id="14" name="Grupp 13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5" name="Bildobjekt 14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8" name="Bildobjekt 1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419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525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6300" y="987425"/>
            <a:ext cx="5399088" cy="4791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52588" y="2057400"/>
            <a:ext cx="3932237" cy="3721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617B09-CE66-4C58-90D3-89ADED3328FF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87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 rot="2875732">
            <a:off x="5740970" y="-1960445"/>
            <a:ext cx="8226126" cy="7772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7" y="2107215"/>
            <a:ext cx="6143898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14389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0" name="Bildobjekt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pic>
        <p:nvPicPr>
          <p:cNvPr id="8" name="Bildobjekt 7">
            <a:extLst>
              <a:ext uri="{FF2B5EF4-FFF2-40B4-BE49-F238E27FC236}">
                <a16:creationId xmlns:a16="http://schemas.microsoft.com/office/drawing/2014/main" id="{BBB95744-3500-4563-A9C2-F93DBC5843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5"/>
          <a:stretch/>
        </p:blipFill>
        <p:spPr>
          <a:xfrm>
            <a:off x="6537277" y="163773"/>
            <a:ext cx="5915028" cy="618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1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2020-12-03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2020-12-03</a:t>
            </a:fld>
            <a:endParaRPr lang="sv-SE"/>
          </a:p>
        </p:txBody>
      </p:sp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81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2020-12-03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07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7" name="Bildobjekt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9" name="Rektangel 8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4924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52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0B2C85D-F439-45C9-AD70-4379120C9DC0}"/>
              </a:ext>
            </a:extLst>
          </p:cNvPr>
          <p:cNvSpPr/>
          <p:nvPr userDrawn="1"/>
        </p:nvSpPr>
        <p:spPr>
          <a:xfrm>
            <a:off x="0" y="5795889"/>
            <a:ext cx="12192000" cy="1062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89085FBF-87B7-469C-97DD-638089D62D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074" b="5974"/>
          <a:stretch/>
        </p:blipFill>
        <p:spPr>
          <a:xfrm>
            <a:off x="0" y="4728189"/>
            <a:ext cx="2011680" cy="21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0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0B2C85D-F439-45C9-AD70-4379120C9DC0}"/>
              </a:ext>
            </a:extLst>
          </p:cNvPr>
          <p:cNvSpPr/>
          <p:nvPr userDrawn="1"/>
        </p:nvSpPr>
        <p:spPr>
          <a:xfrm>
            <a:off x="9833316" y="5795889"/>
            <a:ext cx="2358683" cy="1062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89085FBF-87B7-469C-97DD-638089D62D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2878" r="1" b="168"/>
          <a:stretch/>
        </p:blipFill>
        <p:spPr>
          <a:xfrm>
            <a:off x="562708" y="309489"/>
            <a:ext cx="5710700" cy="548640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197DF051-445A-43A6-A231-F2ED74540A7E}"/>
              </a:ext>
            </a:extLst>
          </p:cNvPr>
          <p:cNvSpPr txBox="1"/>
          <p:nvPr userDrawn="1"/>
        </p:nvSpPr>
        <p:spPr>
          <a:xfrm>
            <a:off x="6273408" y="1690688"/>
            <a:ext cx="4318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 dirty="0">
                <a:solidFill>
                  <a:schemeClr val="accent1"/>
                </a:solidFill>
              </a:rPr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185152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5DA9-1119-4141-9A49-B394C8DEADF8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Information och </a:t>
            </a:r>
            <a:r>
              <a:rPr lang="sv-SE" sz="1600" b="1" i="0" dirty="0" err="1">
                <a:solidFill>
                  <a:schemeClr val="accent1"/>
                </a:solidFill>
              </a:rPr>
              <a:t>TjänsteSamordning</a:t>
            </a:r>
            <a:endParaRPr lang="sv-SE" sz="1600" b="1" i="0" dirty="0">
              <a:solidFill>
                <a:schemeClr val="accent1"/>
              </a:solidFill>
            </a:endParaRP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  <p:grpSp>
        <p:nvGrpSpPr>
          <p:cNvPr id="7" name="Grupp 6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2" name="Bildobjekt 11"/>
            <p:cNvPicPr>
              <a:picLocks noChangeAspect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4" name="Bildobjekt 1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6" name="Grupp 5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3" name="Bildobjekt 12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0" name="textruta 9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589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itsvg.se/etjanstekort/uppgradera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tsvg.se/etjanstekort/faq" TargetMode="External"/><Relationship Id="rId2" Type="http://schemas.openxmlformats.org/officeDocument/2006/relationships/hyperlink" Target="http://www.gitsvg.se/etjanstekort/b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58F1B4C-1061-4D2E-9EC7-B37B782B1E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Information rörande uppgradering av certifikat på SITHS/</a:t>
            </a:r>
            <a:r>
              <a:rPr lang="sv-SE" sz="3600" dirty="0" err="1"/>
              <a:t>eTjänstekort</a:t>
            </a:r>
            <a:endParaRPr lang="sv-SE" sz="3600" dirty="0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B1D75AE6-1F5B-416F-AA57-39532CE67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Målgrupp: Chefer</a:t>
            </a:r>
          </a:p>
        </p:txBody>
      </p:sp>
    </p:spTree>
    <p:extLst>
      <p:ext uri="{BB962C8B-B14F-4D97-AF65-F5344CB8AC3E}">
        <p14:creationId xmlns:p14="http://schemas.microsoft.com/office/powerpoint/2010/main" val="179522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C13BE40-635D-49CC-B779-50F13A31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173B653-CCF0-4DD7-ABB7-06AD22A24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225" y="1690688"/>
            <a:ext cx="5791896" cy="2629385"/>
          </a:xfrm>
        </p:spPr>
        <p:txBody>
          <a:bodyPr>
            <a:normAutofit/>
          </a:bodyPr>
          <a:lstStyle/>
          <a:p>
            <a:r>
              <a:rPr lang="sv-SE" sz="2000" b="1" dirty="0"/>
              <a:t>VARFÖR</a:t>
            </a:r>
            <a:r>
              <a:rPr lang="sv-SE" sz="2000" dirty="0"/>
              <a:t> måste certifikatsuppgradering göras?</a:t>
            </a:r>
          </a:p>
          <a:p>
            <a:r>
              <a:rPr lang="sv-SE" sz="2000" b="1" dirty="0"/>
              <a:t>Vad </a:t>
            </a:r>
            <a:r>
              <a:rPr lang="sv-SE" sz="2000" dirty="0"/>
              <a:t>förväntas av dig som chef</a:t>
            </a:r>
          </a:p>
          <a:p>
            <a:r>
              <a:rPr lang="sv-SE" sz="2000" b="1" dirty="0"/>
              <a:t>När </a:t>
            </a:r>
            <a:r>
              <a:rPr lang="sv-SE" sz="2000" dirty="0"/>
              <a:t>behöver uppgraderingen ske</a:t>
            </a:r>
          </a:p>
          <a:p>
            <a:r>
              <a:rPr lang="sv-SE" sz="2000" b="1" dirty="0"/>
              <a:t>Var</a:t>
            </a:r>
            <a:r>
              <a:rPr lang="sv-SE" sz="2000" dirty="0"/>
              <a:t> hittar du mer information</a:t>
            </a:r>
          </a:p>
          <a:p>
            <a:endParaRPr lang="sv-SE" sz="20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275B753-E8BD-4BF8-8B58-E5A84F492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8" y="1903804"/>
            <a:ext cx="2020852" cy="3038014"/>
          </a:xfrm>
          <a:prstGeom prst="rect">
            <a:avLst/>
          </a:prstGeom>
        </p:spPr>
      </p:pic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ABB1579F-ABC1-443D-9C04-ED38F65F13DA}"/>
              </a:ext>
            </a:extLst>
          </p:cNvPr>
          <p:cNvCxnSpPr>
            <a:cxnSpLocks/>
          </p:cNvCxnSpPr>
          <p:nvPr/>
        </p:nvCxnSpPr>
        <p:spPr>
          <a:xfrm>
            <a:off x="4169328" y="1457632"/>
            <a:ext cx="0" cy="3558985"/>
          </a:xfrm>
          <a:prstGeom prst="line">
            <a:avLst/>
          </a:prstGeom>
          <a:ln w="349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 descr="http://gitsvg.se/images/200.56acbf716d8d0ad3b2c551e/1570453277998/SITHS%20eID.jpg">
            <a:extLst>
              <a:ext uri="{FF2B5EF4-FFF2-40B4-BE49-F238E27FC236}">
                <a16:creationId xmlns:a16="http://schemas.microsoft.com/office/drawing/2014/main" id="{D05561BD-58C8-40FD-B9B0-6C395D0BA7D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996" y="3564158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98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9CEA18-A59B-411B-9436-1B5D3FE32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Uppgradering av </a:t>
            </a:r>
            <a:r>
              <a:rPr lang="sv-SE" b="1" dirty="0">
                <a:solidFill>
                  <a:prstClr val="black"/>
                </a:solidFill>
                <a:latin typeface="+mn-lt"/>
              </a:rPr>
              <a:t>SITHS/</a:t>
            </a:r>
            <a:r>
              <a:rPr lang="sv-SE" b="1" dirty="0" err="1">
                <a:solidFill>
                  <a:prstClr val="black"/>
                </a:solidFill>
                <a:latin typeface="+mn-lt"/>
              </a:rPr>
              <a:t>eTjänstekort</a:t>
            </a:r>
            <a:r>
              <a:rPr lang="sv-SE" b="1" dirty="0">
                <a:solidFill>
                  <a:prstClr val="black"/>
                </a:solidFill>
                <a:latin typeface="+mn-lt"/>
              </a:rPr>
              <a:t> </a:t>
            </a:r>
            <a:endParaRPr lang="sv-SE" b="1" dirty="0">
              <a:latin typeface="+mn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0B6C553-E2B6-485C-9D0D-8964A38C63BB}"/>
              </a:ext>
            </a:extLst>
          </p:cNvPr>
          <p:cNvSpPr/>
          <p:nvPr/>
        </p:nvSpPr>
        <p:spPr>
          <a:xfrm>
            <a:off x="1037230" y="1796705"/>
            <a:ext cx="8908328" cy="286232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dirty="0"/>
              <a:t>Säkerhetskraven för nationella och regionala vård och omsorgssystem har höjts, för att du skall kunna använda ditt kort som tidigare måste du nu uppgradera certifikaten på ditt SITHS/</a:t>
            </a:r>
            <a:r>
              <a:rPr lang="sv-SE" dirty="0" err="1"/>
              <a:t>eTjänstekort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b="1" dirty="0"/>
              <a:t>Konsekvens om kort inte uppgraderas: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Ingen åtkomst till nationella och regionala system för vård och omsorgsinformation ex. NPÖ, PASCAL, SAMSA, </a:t>
            </a:r>
            <a:r>
              <a:rPr lang="sv-SE" dirty="0" err="1"/>
              <a:t>WebSesam</a:t>
            </a:r>
            <a:r>
              <a:rPr lang="sv-SE" dirty="0"/>
              <a:t> m.fl.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Extra kostnad då icke uppgraderade kort behöver bytas ut i förtid.</a:t>
            </a:r>
          </a:p>
          <a:p>
            <a:pPr lvl="0">
              <a:defRPr/>
            </a:pPr>
            <a:r>
              <a:rPr lang="sv-SE" dirty="0">
                <a:solidFill>
                  <a:prstClr val="black"/>
                </a:solidFill>
              </a:rPr>
              <a:t> </a:t>
            </a:r>
            <a:b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Bildobjekt 5" descr="http://gitsvg.se/images/200.56acbf716d8d0ad3b2c551e/1570453277998/SITHS%20eID.jpg">
            <a:extLst>
              <a:ext uri="{FF2B5EF4-FFF2-40B4-BE49-F238E27FC236}">
                <a16:creationId xmlns:a16="http://schemas.microsoft.com/office/drawing/2014/main" id="{9F6E7A03-EDFA-4242-BE7D-50314ED83B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743" y="34290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82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51A70F-E4D1-4952-A513-5B592DDD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Din uppgift som chef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EFF06C5-FDCF-4BFD-A918-D46ADA875F8C}"/>
              </a:ext>
            </a:extLst>
          </p:cNvPr>
          <p:cNvSpPr/>
          <p:nvPr/>
        </p:nvSpPr>
        <p:spPr>
          <a:xfrm>
            <a:off x="1037230" y="1949511"/>
            <a:ext cx="90874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dirty="0">
                <a:solidFill>
                  <a:prstClr val="black"/>
                </a:solidFill>
              </a:rPr>
              <a:t>Som chef behöver du informera dina medarbetare om att uppgradering behöver </a:t>
            </a:r>
            <a:r>
              <a:rPr lang="sv-SE">
                <a:solidFill>
                  <a:prstClr val="black"/>
                </a:solidFill>
              </a:rPr>
              <a:t>ske snarast, </a:t>
            </a:r>
            <a:r>
              <a:rPr lang="sv-SE" dirty="0">
                <a:solidFill>
                  <a:prstClr val="black"/>
                </a:solidFill>
              </a:rPr>
              <a:t>samt säkerställa att de har instruktion om hur de ska gå tillväga för att uppgradera sitt kort. (Uppgraderingen tar ca 90 sekunder.) </a:t>
            </a:r>
            <a:r>
              <a:rPr lang="sv-SE" dirty="0">
                <a:solidFill>
                  <a:prstClr val="black"/>
                </a:solidFill>
                <a:hlinkClick r:id="rId2"/>
              </a:rPr>
              <a:t>www.gitsvg.se/etjanstekort/uppgradera</a:t>
            </a:r>
            <a:r>
              <a:rPr lang="sv-SE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sv-SE" b="1" dirty="0">
              <a:solidFill>
                <a:prstClr val="black"/>
              </a:solidFill>
            </a:endParaRPr>
          </a:p>
          <a:p>
            <a:pPr lvl="0"/>
            <a:r>
              <a:rPr lang="sv-SE" b="1" dirty="0">
                <a:solidFill>
                  <a:prstClr val="black"/>
                </a:solidFill>
              </a:rPr>
              <a:t>Viktiga datum: </a:t>
            </a:r>
            <a:r>
              <a:rPr lang="sv-SE" dirty="0">
                <a:solidFill>
                  <a:prstClr val="black"/>
                </a:solidFill>
              </a:rPr>
              <a:t>För att undvika onödiga kostnader för att beställa nytt kort och förlorad arbetstid då åtkomsten till system försvinner, så ska du som chef se till att din personal </a:t>
            </a:r>
            <a:r>
              <a:rPr lang="sv-SE" b="1" dirty="0">
                <a:solidFill>
                  <a:prstClr val="black"/>
                </a:solidFill>
              </a:rPr>
              <a:t>uppdaterar sina kort senast 24 mars 2021</a:t>
            </a:r>
            <a:r>
              <a:rPr lang="sv-SE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  <a:p>
            <a:r>
              <a:rPr lang="sv-SE" dirty="0"/>
              <a:t>Tidplanen går ej att ändra då det föreligger ett myndighetsbeslut.</a:t>
            </a:r>
            <a:endParaRPr lang="sv-SE" dirty="0">
              <a:solidFill>
                <a:prstClr val="black"/>
              </a:solidFill>
            </a:endParaRPr>
          </a:p>
        </p:txBody>
      </p:sp>
      <p:pic>
        <p:nvPicPr>
          <p:cNvPr id="4" name="Bildobjekt 3" descr="http://gitsvg.se/images/200.56acbf716d8d0ad3b2c551e/1570453277998/SITHS%20eID.jpg">
            <a:extLst>
              <a:ext uri="{FF2B5EF4-FFF2-40B4-BE49-F238E27FC236}">
                <a16:creationId xmlns:a16="http://schemas.microsoft.com/office/drawing/2014/main" id="{3605A3A7-49CE-47E1-A006-DA4D30A18A8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996" y="3564158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06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51A70F-E4D1-4952-A513-5B592DDD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För mer information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4859464-6113-4EE8-AF9E-6ABCD4AB5578}"/>
              </a:ext>
            </a:extLst>
          </p:cNvPr>
          <p:cNvSpPr txBox="1"/>
          <p:nvPr/>
        </p:nvSpPr>
        <p:spPr>
          <a:xfrm>
            <a:off x="1037230" y="2156954"/>
            <a:ext cx="60943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Om du har frågor eller funderingar, vänligen kontakta din biträdande utgivare (BU)</a:t>
            </a:r>
            <a:br>
              <a:rPr lang="sv-SE" dirty="0"/>
            </a:br>
            <a:r>
              <a:rPr lang="sv-SE" dirty="0">
                <a:hlinkClick r:id="rId2"/>
              </a:rPr>
              <a:t>www.gitsvg.se/etjanstekort/bu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Du hittar mer information i samlade frågor och svar:</a:t>
            </a:r>
          </a:p>
          <a:p>
            <a:r>
              <a:rPr lang="sv-SE" dirty="0">
                <a:hlinkClick r:id="rId3"/>
              </a:rPr>
              <a:t>www.gitsvg.se/etjanstekort/faq</a:t>
            </a:r>
            <a:endParaRPr lang="sv-SE" dirty="0">
              <a:highlight>
                <a:srgbClr val="FFFF00"/>
              </a:highlight>
            </a:endParaRPr>
          </a:p>
        </p:txBody>
      </p:sp>
      <p:pic>
        <p:nvPicPr>
          <p:cNvPr id="6" name="Bildobjekt 5" descr="http://gitsvg.se/images/200.56acbf716d8d0ad3b2c551e/1570453277998/SITHS%20eID.jpg">
            <a:extLst>
              <a:ext uri="{FF2B5EF4-FFF2-40B4-BE49-F238E27FC236}">
                <a16:creationId xmlns:a16="http://schemas.microsoft.com/office/drawing/2014/main" id="{4BEF1F15-F9E9-4BE5-9A06-FAD9A0AF465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996" y="3564158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6163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GI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298"/>
      </a:accent1>
      <a:accent2>
        <a:srgbClr val="582C83"/>
      </a:accent2>
      <a:accent3>
        <a:srgbClr val="A8AD00"/>
      </a:accent3>
      <a:accent4>
        <a:srgbClr val="F2A900"/>
      </a:accent4>
      <a:accent5>
        <a:srgbClr val="4A773C"/>
      </a:accent5>
      <a:accent6>
        <a:srgbClr val="9D2235"/>
      </a:accent6>
      <a:hlink>
        <a:srgbClr val="A8AD00"/>
      </a:hlink>
      <a:folHlink>
        <a:srgbClr val="582C83"/>
      </a:folHlink>
    </a:clrScheme>
    <a:fontScheme name="GI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ökfärgat 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tartsmöte" id="{30347B24-F305-4E80-A4EE-07EBC507EF12}" vid="{CB46E067-E1D0-4B46-84F7-C97E13A4A16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234</Words>
  <Application>Microsoft Office PowerPoint</Application>
  <PresentationFormat>Bredbild</PresentationFormat>
  <Paragraphs>25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1_Office-tema</vt:lpstr>
      <vt:lpstr>Information rörande uppgradering av certifikat på SITHS/eTjänstekort</vt:lpstr>
      <vt:lpstr>Innehåll</vt:lpstr>
      <vt:lpstr>Uppgradering av SITHS/eTjänstekort </vt:lpstr>
      <vt:lpstr>Din uppgift som chef</vt:lpstr>
      <vt:lpstr>För mer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Woxneryd</dc:creator>
  <cp:lastModifiedBy>Rosana Mitrovska Samoud</cp:lastModifiedBy>
  <cp:revision>72</cp:revision>
  <dcterms:created xsi:type="dcterms:W3CDTF">2020-01-08T10:00:29Z</dcterms:created>
  <dcterms:modified xsi:type="dcterms:W3CDTF">2020-12-03T14:09:09Z</dcterms:modified>
</cp:coreProperties>
</file>