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17"/>
  </p:notesMasterIdLst>
  <p:handoutMasterIdLst>
    <p:handoutMasterId r:id="rId18"/>
  </p:handoutMasterIdLst>
  <p:sldIdLst>
    <p:sldId id="352" r:id="rId8"/>
    <p:sldId id="396" r:id="rId9"/>
    <p:sldId id="359" r:id="rId10"/>
    <p:sldId id="296" r:id="rId11"/>
    <p:sldId id="372" r:id="rId12"/>
    <p:sldId id="297" r:id="rId13"/>
    <p:sldId id="378" r:id="rId14"/>
    <p:sldId id="369" r:id="rId15"/>
    <p:sldId id="376" r:id="rId16"/>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9CA9"/>
    <a:srgbClr val="F3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22" autoAdjust="0"/>
    <p:restoredTop sz="94366" autoAdjust="0"/>
  </p:normalViewPr>
  <p:slideViewPr>
    <p:cSldViewPr>
      <p:cViewPr>
        <p:scale>
          <a:sx n="90" d="100"/>
          <a:sy n="90" d="100"/>
        </p:scale>
        <p:origin x="1661" y="-12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096"/>
    </p:cViewPr>
  </p:sorterViewPr>
  <p:notesViewPr>
    <p:cSldViewPr>
      <p:cViewPr>
        <p:scale>
          <a:sx n="110" d="100"/>
          <a:sy n="110" d="100"/>
        </p:scale>
        <p:origin x="-2776" y="199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7AF15A21-CC85-4894-A191-8D464211B816}" type="datetimeFigureOut">
              <a:rPr lang="sv-SE" smtClean="0"/>
              <a:t>2019-04-15</a:t>
            </a:fld>
            <a:endParaRPr lang="sv-SE"/>
          </a:p>
        </p:txBody>
      </p:sp>
      <p:sp>
        <p:nvSpPr>
          <p:cNvPr id="4" name="Platshållare för sidfot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B18FE946-2C84-40A9-8424-4FCA5AADA6DF}" type="slidenum">
              <a:rPr lang="sv-SE" smtClean="0"/>
              <a:t>‹#›</a:t>
            </a:fld>
            <a:endParaRPr lang="sv-SE"/>
          </a:p>
        </p:txBody>
      </p:sp>
    </p:spTree>
    <p:extLst>
      <p:ext uri="{BB962C8B-B14F-4D97-AF65-F5344CB8AC3E}">
        <p14:creationId xmlns:p14="http://schemas.microsoft.com/office/powerpoint/2010/main" val="3819464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F8D9E79-AFB2-488D-88A7-6FF7328AB68A}" type="datetimeFigureOut">
              <a:rPr lang="sv-SE" smtClean="0"/>
              <a:t>2019-04-15</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EC0CEA15-2737-4F63-964C-2B51FD440E52}" type="slidenum">
              <a:rPr lang="sv-SE" smtClean="0"/>
              <a:t>‹#›</a:t>
            </a:fld>
            <a:endParaRPr lang="sv-SE"/>
          </a:p>
        </p:txBody>
      </p:sp>
    </p:spTree>
    <p:extLst>
      <p:ext uri="{BB962C8B-B14F-4D97-AF65-F5344CB8AC3E}">
        <p14:creationId xmlns:p14="http://schemas.microsoft.com/office/powerpoint/2010/main" val="56120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1</a:t>
            </a:fld>
            <a:endParaRPr lang="sv-SE"/>
          </a:p>
        </p:txBody>
      </p:sp>
    </p:spTree>
    <p:extLst>
      <p:ext uri="{BB962C8B-B14F-4D97-AF65-F5344CB8AC3E}">
        <p14:creationId xmlns:p14="http://schemas.microsoft.com/office/powerpoint/2010/main" val="1303781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72822"/>
          </a:xfrm>
        </p:spPr>
        <p:txBody>
          <a:bodyPr/>
          <a:lstStyle/>
          <a:p>
            <a:r>
              <a:rPr lang="sv-SE" sz="1100" b="1" dirty="0"/>
              <a:t>Kort om detta material</a:t>
            </a:r>
          </a:p>
          <a:p>
            <a:r>
              <a:rPr lang="sv-SE" sz="1100" dirty="0"/>
              <a:t>Detta material är en del av utredningens delredovisning enligt direktiv 2013:43, enligt vilka utredningen ska beskriva de möjligheter som befintlig lagstiftning ger för att praktiskt kunna hantera och utbyta uppgifter där så anses möjligt. Istället för att utforma delredovisningen som en promemoria har utredningen valt att ta fram ett mer praktiskt användbart verktyg i form av frågor och svar. Syftet med materialet är att ge stöd till en mer verksamhetsnära nivå i hälso- och sjukvården och socialtjänsten. </a:t>
            </a:r>
          </a:p>
          <a:p>
            <a:endParaRPr lang="sv-SE" sz="1100" dirty="0"/>
          </a:p>
          <a:p>
            <a:r>
              <a:rPr lang="sv-SE" sz="1100" dirty="0"/>
              <a:t>Materialet speglar utredningens bedömning av gällande rätt den 31/12 2013 och är framtaget av utredningen tillsammans med utredningens expertgrupp där bl.a. myndigheter och organisationer som Datainspektionen, Socialstyrelsen, Sveriges Kommuner och Landsting, Inspektionen för vård och omsorg och Statens medicinsk-etiska råd finns representerade. </a:t>
            </a:r>
          </a:p>
          <a:p>
            <a:endParaRPr lang="sv-SE" sz="1100" dirty="0"/>
          </a:p>
          <a:p>
            <a:r>
              <a:rPr lang="sv-SE" sz="1100" b="1" dirty="0"/>
              <a:t>Delredovisning innehåller även tre promemorior</a:t>
            </a:r>
          </a:p>
          <a:p>
            <a:r>
              <a:rPr lang="sv-SE" sz="1100" dirty="0"/>
              <a:t>Förutom dessa frågor och svar ingår tre kortare promemorior i utredningens delredovisning. De tre promemoriorna handlar om</a:t>
            </a:r>
          </a:p>
          <a:p>
            <a:r>
              <a:rPr lang="sv-SE" sz="1100" dirty="0"/>
              <a:t>- Studerandens möjlighet att använda patientuppgifter</a:t>
            </a:r>
          </a:p>
          <a:p>
            <a:r>
              <a:rPr lang="sv-SE" sz="1100" dirty="0"/>
              <a:t>- Att använda patientuppgifter för att följa upp resultatet av patienternas vård</a:t>
            </a:r>
          </a:p>
          <a:p>
            <a:r>
              <a:rPr lang="sv-SE" sz="1100" dirty="0"/>
              <a:t>- Att ta del av andra vårdgivares uppgifter i system för sammanhållen journalföring</a:t>
            </a:r>
          </a:p>
          <a:p>
            <a:endParaRPr lang="sv-SE" sz="1100" dirty="0"/>
          </a:p>
          <a:p>
            <a:r>
              <a:rPr lang="sv-SE" sz="1100" b="1" dirty="0"/>
              <a:t>Läsanvisning</a:t>
            </a:r>
          </a:p>
          <a:p>
            <a:r>
              <a:rPr lang="sv-SE" sz="1100" dirty="0"/>
              <a:t>För varje frågeställning finns ett mer utförligt resonemang i dokumentets anteckningssidor. Läsaren rekommenderas alltid att ta del av dessa för en korrekt och mer nyanserad bild av respektive frågeställning. </a:t>
            </a:r>
          </a:p>
          <a:p>
            <a:endParaRPr lang="sv-SE" sz="1100" dirty="0"/>
          </a:p>
          <a:p>
            <a:r>
              <a:rPr lang="sv-SE" sz="1100" dirty="0"/>
              <a:t>Svaren på frågorna tar endast hänsyn till de övergripande rättsliga aspekterna. Enskilda yrkesutövares faktiska möjligheter att använda och utbyta uppgifter är även beroende av  den egna verksamhetens administrativa regelverk samt organisatoriska och </a:t>
            </a:r>
            <a:r>
              <a:rPr lang="sv-SE" sz="1100"/>
              <a:t>tekniska förutsättningar m.m</a:t>
            </a:r>
            <a:r>
              <a:rPr lang="sv-SE" sz="1100" dirty="0"/>
              <a:t>.</a:t>
            </a:r>
          </a:p>
          <a:p>
            <a:endParaRPr lang="sv-SE" sz="1100" dirty="0"/>
          </a:p>
          <a:p>
            <a:r>
              <a:rPr lang="sv-SE" sz="1100" dirty="0"/>
              <a:t>Materialet är fritt för var och en att använda och anpassa efter de behov och förutsättningar som finns i respektive verksamhet.</a:t>
            </a:r>
          </a:p>
        </p:txBody>
      </p:sp>
      <p:sp>
        <p:nvSpPr>
          <p:cNvPr id="4" name="Platshållare för bildnummer 3"/>
          <p:cNvSpPr>
            <a:spLocks noGrp="1"/>
          </p:cNvSpPr>
          <p:nvPr>
            <p:ph type="sldNum" sz="quarter" idx="10"/>
          </p:nvPr>
        </p:nvSpPr>
        <p:spPr/>
        <p:txBody>
          <a:bodyPr/>
          <a:lstStyle/>
          <a:p>
            <a:fld id="{EC0CEA15-2737-4F63-964C-2B51FD440E52}" type="slidenum">
              <a:rPr lang="sv-SE" smtClean="0"/>
              <a:t>2</a:t>
            </a:fld>
            <a:endParaRPr lang="sv-SE"/>
          </a:p>
        </p:txBody>
      </p:sp>
    </p:spTree>
    <p:extLst>
      <p:ext uri="{BB962C8B-B14F-4D97-AF65-F5344CB8AC3E}">
        <p14:creationId xmlns:p14="http://schemas.microsoft.com/office/powerpoint/2010/main" val="1373186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t>3</a:t>
            </a:fld>
            <a:endParaRPr lang="sv-SE"/>
          </a:p>
        </p:txBody>
      </p:sp>
    </p:spTree>
    <p:extLst>
      <p:ext uri="{BB962C8B-B14F-4D97-AF65-F5344CB8AC3E}">
        <p14:creationId xmlns:p14="http://schemas.microsoft.com/office/powerpoint/2010/main" val="2246794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144830"/>
          </a:xfrm>
        </p:spPr>
        <p:txBody>
          <a:bodyPr/>
          <a:lstStyle/>
          <a:p>
            <a:r>
              <a:rPr lang="sv-SE" sz="1100" dirty="0"/>
              <a:t>Patientjournalen är främst ett arbetsinstrument för den som ansvarar för patientens vård. Även någon som inte har träffat patienten tidigare ska kunna använda den för att bedöma vilka åtgärder som kan behöva vidtas och för att kunna ge patienten ett så bra omhändertagande som möjligt. En väl förd patientjournal har viktig för patientsäkerheten och ökar tryggheten för patienter, närstående och personal.</a:t>
            </a:r>
          </a:p>
          <a:p>
            <a:r>
              <a:rPr lang="sv-SE" sz="1100" dirty="0"/>
              <a:t> </a:t>
            </a:r>
          </a:p>
          <a:p>
            <a:r>
              <a:rPr lang="sv-SE" sz="1100" b="1" dirty="0"/>
              <a:t>Patientjournalen ska innehålla de uppgifter som behövs för god och säker vård</a:t>
            </a:r>
          </a:p>
          <a:p>
            <a:r>
              <a:rPr lang="sv-SE" sz="1100" dirty="0"/>
              <a:t>En patientjournal ska innehålla de uppgifter som behövs för en god och säker vård av patienten. Det är t.ex. uppgift om patientens identitet, väsentliga uppgifter om bakgrunden till vården, uppgifter om ställda diagnoser, anledning till mer betydande åtgärder, väsentliga uppgifter om vidtagna och planerade åtgärder m.m. Journalen får också innehålla de uppgifter som behövs för den administration som sker i den patientinriktade verksamheten.</a:t>
            </a:r>
          </a:p>
          <a:p>
            <a:endParaRPr lang="sv-SE" sz="1100" dirty="0"/>
          </a:p>
          <a:p>
            <a:r>
              <a:rPr lang="sv-SE" sz="1100" b="1" dirty="0"/>
              <a:t>Uppgifter i patientjournalen kommer från olika källor – bl.a. socialtjänsten</a:t>
            </a:r>
          </a:p>
          <a:p>
            <a:r>
              <a:rPr lang="sv-SE" sz="1100" dirty="0"/>
              <a:t>De uppgifter som dokumenteras i en patientjournal kan komma från olika källor. Förutom det som personalen själv dokumenterar med anledning av vad som framkommer vid undersökning m.m. av patienten kan patienter, närstående och andra bidra med viktig information för att patienten ska få bästa möjliga vård och omhändertagande. Även sådant som dokumenterats inom ramen för socialtjänstens verksamhet kan ha stor betydelse i vården av patienter i hälso- och sjukvården och därmed dokumenteras i patientjournalen. Inte minst kan sådana basala uppgifter som att en äldre person bor på ett särskilt boende, är beviljad hemsjukvård och hemtjänst m.m. vara av vikt för den personal som t.ex. inom slutenvården möter patienten och ska ta initiativ till samordnad vårdplanering. Sådana uppgifter kan även vara tillgängliga för personal i primär- eller slutenvård i system för sammanhållen journalföring, om de dokumenterats i patientjournalen i den kommunala hälso- och sjukvården.</a:t>
            </a:r>
          </a:p>
          <a:p>
            <a:endParaRPr lang="sv-SE" sz="1100" dirty="0"/>
          </a:p>
          <a:p>
            <a:r>
              <a:rPr lang="sv-SE" sz="1100" dirty="0"/>
              <a:t>I integrerade verksamheter för personer med sammansatta behov av vård och omsorg är det ofta svårt att bedöma vad som är hälso- och sjukvård och vad som är socialtjänst. Det medför självklart även svårigheter vad gäller dokumentationen i dessa verksamheter. Det kan visa sig att uppgifter som är noterade i den sociala dokumentationen även är viktiga att ha tillgång till för att ge patienten bästa möjliga vård. I sådana fall finns det inget rättsligt hinder för personalen i den integrerade verksamheten att dokumentera dessa uppgifter även i patientjournalen. Det är mot bakgrund av kraven på patientjournalens innehåll snarare en skyldighet.</a:t>
            </a:r>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4</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552728" cy="5000813"/>
          </a:xfrm>
        </p:spPr>
        <p:txBody>
          <a:bodyPr/>
          <a:lstStyle/>
          <a:p>
            <a:r>
              <a:rPr lang="sv-SE" sz="1100" dirty="0"/>
              <a:t>I patientdatalagen är det uttömmande reglerat under vilka omständigheter direktåtkomst är tillåtet. Det är tillåtet mellan olika myndigheter som bedriver hälso- och sjukvård inom samma landsting eller kommun, det är tillåtet enligt reglerna om sammanhållen journalföring och det finns även regler som reglerar direktåtkomst i samband med nationella kvalitetsregister. Det finns också bestämmelser som gör det möjligt för vårdgivaren att medge direktåtkomst till patienten själv.</a:t>
            </a:r>
          </a:p>
          <a:p>
            <a:endParaRPr lang="sv-SE" sz="1100" dirty="0"/>
          </a:p>
          <a:p>
            <a:r>
              <a:rPr lang="sv-SE" sz="1100" b="1" dirty="0"/>
              <a:t>Bestämmelser om direktåtkomst saknas</a:t>
            </a:r>
          </a:p>
          <a:p>
            <a:r>
              <a:rPr lang="sv-SE" sz="1100" dirty="0"/>
              <a:t>I dagsläget saknas däremot bestämmelser som tillåter direktåtkomst mellan hälso- och sjukvård och socialtjänst. Det finns varken i hälso- och sjukvårdslagstiftningen eller i socialtjänstlagstiftningen.</a:t>
            </a:r>
          </a:p>
          <a:p>
            <a:endParaRPr lang="sv-SE" sz="1100" dirty="0"/>
          </a:p>
          <a:p>
            <a:r>
              <a:rPr lang="sv-SE" sz="1100" b="1" dirty="0"/>
              <a:t>Annat elektroniskt utlämnande möjligt</a:t>
            </a:r>
          </a:p>
          <a:p>
            <a:r>
              <a:rPr lang="sv-SE" sz="1100" dirty="0"/>
              <a:t>Även om direktåtkomst inte är tillåtet finns det möjligheter att på annat sätt lämna ut uppgifter elektroniskt mellan hälso- och sjukvården och socialtjänsten. Uppgifter, som med stöd av den enskildes samtycke eller efter en sekretessprövning, får lämnas ut kan också lämnas ut på medium för automatiserad behandling. Det innebär att uppgifter kan lämnas ut elektroniskt t.ex. på cd, usb eller genom filöverföring. Vid ett sådant elektroniskt utlämnande av känsliga uppgifter måste gällande säkerhetskrav iakttas. Det innebär bland annat att uppgifterna måste överföras på ett sådant sätt att inte obehöriga kan ta del av dem.</a:t>
            </a:r>
          </a:p>
          <a:p>
            <a:endParaRPr lang="sv-SE" sz="1100" dirty="0"/>
          </a:p>
          <a:p>
            <a:r>
              <a:rPr lang="sv-SE" sz="1100" dirty="0"/>
              <a:t>Samordnad vårdplanering i samband med att den som skrivs ut från slutenvården har behov av insatser från socialtjänsten, primärvården och den kommunala hälso- och  sjukvården är ett exempel på en process där uppgifter kan lämnas ut elektroniskt på annat sätt än genom direktåtkomst.</a:t>
            </a:r>
          </a:p>
          <a:p>
            <a:endParaRPr lang="sv-SE" sz="1100" dirty="0"/>
          </a:p>
          <a:p>
            <a:r>
              <a:rPr lang="sv-SE" sz="1100" b="1" dirty="0"/>
              <a:t>Utredning pågår</a:t>
            </a:r>
          </a:p>
          <a:p>
            <a:r>
              <a:rPr lang="sv-SE" sz="1100" dirty="0"/>
              <a:t>Utredningen om rätt information i vård och omsorg arbetar på förslag som ska göra direktåtkomst mellan hälso- och sjukvård tillåten  under vissa omständigheter. Förslaget ska lämnas till regeringen den 30 april 2014.</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5</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08712" cy="5000813"/>
          </a:xfrm>
        </p:spPr>
        <p:txBody>
          <a:bodyPr/>
          <a:lstStyle/>
          <a:p>
            <a:r>
              <a:rPr lang="sv-SE" sz="1100" dirty="0"/>
              <a:t>Den som arbetar hos en vårdgivare får ta del av patientuppgifter om han eller hon deltar i vården av patienten eller av annat skäl behöver uppgifterna för sitt arbete i hälso- och sjukvården. En bistånds-handläggare kan inte anses arbeta hos en vårdgivare och behöva patientuppgifter för arbete inom hälso- och sjukvården. Eftersom biståndshandläggaren arbetar inom den kommunala socialtjänsten hamnar biståndshandläggaren utanför de personalkategorier som får logga in i ett journalsystem och ta del av uppgifter om enskilda patienter.</a:t>
            </a:r>
          </a:p>
          <a:p>
            <a:endParaRPr lang="sv-SE" sz="1100" dirty="0"/>
          </a:p>
          <a:p>
            <a:r>
              <a:rPr lang="sv-SE" sz="1100" b="1" dirty="0"/>
              <a:t>Utlämnande genom direktåtkomst är inte tillåtet</a:t>
            </a:r>
          </a:p>
          <a:p>
            <a:r>
              <a:rPr lang="sv-SE" sz="1100" dirty="0"/>
              <a:t>En annan fråga är om den kommunala hälso- och sjukvården genom direktåtkomst skulle kunna lämna ut uppgifter till exempelvis en biståndshandläggare i socialtjänsten. I patientdatalagen är det emellertid uttömmande reglerat under vilka omständigheter utlämnande genom direktåtkomst är tillåtet. Sådan direktåtkomst är tillåten mellan olika myndigheter som bedriver hälso- och sjukvård inom samma landsting eller kommun samt enligt reglerna om sammanhållen journalföring. Det finns även bestämmelser som reglerar direktåtkomst i samband med nationella kvalitetsregister och regler som gör det möjligt för en vårdgivare att lämna ut uppgifter till patienten själv genom direktåtkomst.</a:t>
            </a:r>
          </a:p>
          <a:p>
            <a:endParaRPr lang="sv-SE" sz="1100" dirty="0"/>
          </a:p>
          <a:p>
            <a:r>
              <a:rPr lang="sv-SE" sz="1100" dirty="0"/>
              <a:t>Det finns alltså inga bestämmelser som tillåter direktåtkomst mellan hälso- och sjukvård och socialtjänst.</a:t>
            </a:r>
          </a:p>
          <a:p>
            <a:endParaRPr lang="sv-SE" sz="1100" dirty="0"/>
          </a:p>
          <a:p>
            <a:r>
              <a:rPr lang="sv-SE" sz="1100" b="1" dirty="0"/>
              <a:t>Annat elektroniskt utlämnande kan vara tillåtet</a:t>
            </a:r>
          </a:p>
          <a:p>
            <a:r>
              <a:rPr lang="sv-SE" sz="1100" dirty="0"/>
              <a:t>Även om det inte är tillåtet med direktåtkomst mellan hälso- och sjukvård och socialtjänst kan det vara möjligt att på annat sätt elektroniskt lämna ut uppgifter mellan dessa verksamheter, d.v.s. genom utlämnande på medium för automatiserad behandling. Ett sådant utlämnande är bara tillåtet om sekretessen för uppgifterna bryts, t.ex. genom den enskildes samtycke eller genom menprövning. Om sekretessen inte hindrar ett utlämnande från hälso- och sjukvården till socialtjänsten kan utlämnandet således ske t.ex. genom filöverföring eller annat elektroniskt sätt. Vid sådana utlämnanden är det även nödvändigt att iaktta de krav på säkerhetsåtgärder som gäller när så känsliga personuppgifter hanteras elektroniskt mellan två aktörer.</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6</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144830"/>
          </a:xfrm>
        </p:spPr>
        <p:txBody>
          <a:bodyPr/>
          <a:lstStyle/>
          <a:p>
            <a:r>
              <a:rPr lang="sv-SE" sz="1100" b="1" dirty="0"/>
              <a:t>Olika dokumentationsregler och olika sekretessregler = gemensam dokumentation inte tillåten</a:t>
            </a:r>
          </a:p>
          <a:p>
            <a:r>
              <a:rPr lang="sv-SE" sz="1100" dirty="0"/>
              <a:t>För hemsjukvårdens del gäller patientdatalagen med bland annat krav på dokumentation i en patientjournal. Uppgifter i hemsjukvården omfattas av hälso- och sjukvårdssekretessen i offentlighets- och sekretesslagen samt av tystnadsplikt i patientsäkerhetslagen. Hur dokumentationen ska göras i hemtjänsten styrs av socialtjänstlagen, lagen om stöd och service till vissa funktionshindrade (LSS) och Socialstyrelsens föreskrifter  och allmänna råd (SOSFS 2006:5). För hemtjänstens del gäller även lagen (2001:454) om behandling av personuppgifter inom socialtjänsten. Uppgifter i hemtjänst omfattas av socialtjänstsekretess i offentlighets- och sekretesslagen samt av tystnadsplikt i socialtjänstlagen och LSS.</a:t>
            </a:r>
          </a:p>
          <a:p>
            <a:endParaRPr lang="sv-SE" sz="1100" dirty="0"/>
          </a:p>
          <a:p>
            <a:r>
              <a:rPr lang="sv-SE" sz="1100" dirty="0"/>
              <a:t>Ovanstående innebär bland annat att den kommunala hemsjukvården ska föra patientjournal, medan hemtjänsten ska föra en social journal. I de regelverk som styr dokumentationen i hälso- och sjukvården respektive socialtjänsten finns inga bestämmelser som gör det möjligt med en gemensam dokumentation. Även bestämmelser om sekretess och tystnadsplikt hindrar en sådan gränsöverskridande dokumentation.</a:t>
            </a:r>
          </a:p>
          <a:p>
            <a:endParaRPr lang="sv-SE" sz="1100" dirty="0"/>
          </a:p>
          <a:p>
            <a:r>
              <a:rPr lang="sv-SE" sz="1100" b="1" dirty="0"/>
              <a:t>Direktåtkomst mellan sjukvård och socialtjänst inte möjlig</a:t>
            </a:r>
          </a:p>
          <a:p>
            <a:r>
              <a:rPr lang="sv-SE" sz="1100" dirty="0"/>
              <a:t>Ett alternativ till gemensam dokumentation är att hemsjukvården och hemtjänsten skulle ha direktåtkomst till varandras dokumentation. Regler som tillåter direktåtkomst mellan sjukvård och socialtjänst finns dock inte idag.</a:t>
            </a:r>
          </a:p>
          <a:p>
            <a:endParaRPr lang="sv-SE" sz="1100" dirty="0"/>
          </a:p>
          <a:p>
            <a:r>
              <a:rPr lang="sv-SE" sz="1100" b="1" dirty="0"/>
              <a:t>Alternativa möjligheter – elektroniskt utlämnande på annat sätt</a:t>
            </a:r>
          </a:p>
          <a:p>
            <a:r>
              <a:rPr lang="sv-SE" sz="1100" dirty="0"/>
              <a:t>Även om direktåtkomst inte är tillåtet kan andra former av elektroniska utlämnanden vara möjliga, t.ex. att lämna ut uppgifter på cd, usb eller genom en säker filöverföring. En förutsättning för ett sådant utlämnande är att den utlämnande verksamheten, t.ex. den som bedriver hemsjukvård, antingen har individens samtycke eller vid en sekretessprövning kommer fram till att uppgifterna kan lämnas ut till den som bedriver hemtjänst utan att den enskilde lider men. Vid elektroniskt utlämnande måste integritetsskyddande säkerhetskrav iakttas, vilket kan innebära krav på kryptering av uppgifterna och stark autentisering av mottagaren.</a:t>
            </a:r>
          </a:p>
          <a:p>
            <a:endParaRPr lang="sv-SE" sz="1100" dirty="0"/>
          </a:p>
          <a:p>
            <a:r>
              <a:rPr lang="sv-SE" sz="1100" b="1" dirty="0"/>
              <a:t>Utredning pågår</a:t>
            </a:r>
          </a:p>
          <a:p>
            <a:r>
              <a:rPr lang="sv-SE" sz="1100" dirty="0"/>
              <a:t>Utredningen om rätt information i vård och omsorg överväger förslag för en mer ändamålsenlig och samman-hållen informationshantering inom och mellan hälso- och sjukvården och socialtjänsten. Utredningens huvudbetänkande ska överlämnas den 30 april 2014.</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7</a:t>
            </a:fld>
            <a:endParaRPr lang="sv-SE" dirty="0">
              <a:solidFill>
                <a:prstClr val="black"/>
              </a:solidFill>
            </a:endParaRPr>
          </a:p>
        </p:txBody>
      </p:sp>
    </p:spTree>
    <p:extLst>
      <p:ext uri="{BB962C8B-B14F-4D97-AF65-F5344CB8AC3E}">
        <p14:creationId xmlns:p14="http://schemas.microsoft.com/office/powerpoint/2010/main" val="1045113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072821"/>
          </a:xfrm>
        </p:spPr>
        <p:txBody>
          <a:bodyPr/>
          <a:lstStyle/>
          <a:p>
            <a:r>
              <a:rPr lang="sv-SE" sz="1100" dirty="0"/>
              <a:t>Personal som arbetar på särskilda boenden arbetar både inom hälso- och sjukvården och inom omsorgen. I den utsträckning en medarbetare som inte är legitimerad, exempelvis en undersköterska, deltar i vården av patienter får medarbetaren ta del av de uppgifter som behövs för att kunna utföra sitt arbete. </a:t>
            </a:r>
          </a:p>
          <a:p>
            <a:endParaRPr lang="sv-SE" sz="1100" dirty="0"/>
          </a:p>
          <a:p>
            <a:r>
              <a:rPr lang="sv-SE" sz="1100" dirty="0"/>
              <a:t>Av patientdatalagen följer att den som arbetar hos en vårdgivare får ta del av dokumenterade uppgifter om en patient endast om han eller hon deltar i vården av patienten eller av annat skäl behöver uppgifterna för sitt arbete inom hälso- och sjukvården.</a:t>
            </a:r>
          </a:p>
          <a:p>
            <a:endParaRPr lang="sv-SE" sz="1100" dirty="0"/>
          </a:p>
          <a:p>
            <a:r>
              <a:rPr lang="sv-SE" sz="1100" b="1" dirty="0"/>
              <a:t>Legitimation inte avgörande – vårdgivaren organiserar arbetet</a:t>
            </a:r>
          </a:p>
          <a:p>
            <a:r>
              <a:rPr lang="sv-SE" sz="1100" dirty="0"/>
              <a:t>Skyldigheten att föra patientjournal gäller främst den som har legitimation eller ett särskilt förordnande att utöva ett visst yrke inom hälso- och sjukvården eller tandvården. I vissa fall måste även icke-legitimerad personal föra patientjournaler, exempelvis personal inom hälso- och sjukvården som biträder en legitimerad yrkesutövare. Vårdgivaren ska ha rutiner för journalföring som ser till att sådana uppgifter som behövs för en god och säker vård dokumenteras i patientjournalen och att de yrkesutövare som behöver uppgifterna får tillgång till dem. Den som deltar i vården av en patient kan behöva ta del av och dokumentera uppgifter som har betydelse för patientens fortsatta vård och behandling, även om den anställde inte är journalföringspliktig enligt lag.</a:t>
            </a:r>
          </a:p>
          <a:p>
            <a:r>
              <a:rPr lang="sv-SE" sz="1100" dirty="0"/>
              <a:t> </a:t>
            </a:r>
          </a:p>
          <a:p>
            <a:r>
              <a:rPr lang="sv-SE" sz="1100" dirty="0"/>
              <a:t>Det innebär i ett särskilt boende att det är vårdgivaren som bestämmer vilka utöver legitimerad personal som ska skriva i och ha tillgång till journalen. När det gäller personalens tillgång till uppgifter behöver vårdgivaren bestämma vilka medarbetare som har behov av att kunna läsa uppgifter som är dokumenterade i den egna verksamheten och vilka som har behov av att läsa uppgifter hos andra vårdgivare, t.ex. i primär- eller slutenvården. Det finns därmed inga rättsliga hinder för en undersköterska att ta del av andra vårdgivares uppgifter exempelvis i NPÖ eller andra system för sammanhållen journalföring. Det kan däremot finnas praktiska hinder, som t.ex. att undersköterskan inte är upplagd i HSA-katalogen och saknar SITHS-kort. </a:t>
            </a:r>
          </a:p>
          <a:p>
            <a:endParaRPr lang="sv-SE" sz="1100" dirty="0"/>
          </a:p>
          <a:p>
            <a:r>
              <a:rPr lang="sv-SE" sz="1100" dirty="0"/>
              <a:t>Reglerna om åtkomst till uppgifter i sammanhållen journalföring ska självklart tillämpas oavsett vilken medarbetare som ska ta del av uppgifter.</a:t>
            </a:r>
            <a:endParaRPr lang="sv-SE" dirty="0">
              <a:effectLst/>
            </a:endParaRPr>
          </a:p>
        </p:txBody>
      </p:sp>
      <p:sp>
        <p:nvSpPr>
          <p:cNvPr id="4" name="Platshållare för bildnummer 3"/>
          <p:cNvSpPr>
            <a:spLocks noGrp="1"/>
          </p:cNvSpPr>
          <p:nvPr>
            <p:ph type="sldNum" sz="quarter" idx="10"/>
          </p:nvPr>
        </p:nvSpPr>
        <p:spPr/>
        <p:txBody>
          <a:bodyPr/>
          <a:lstStyle/>
          <a:p>
            <a:fld id="{EC0CEA15-2737-4F63-964C-2B51FD440E52}" type="slidenum">
              <a:rPr lang="sv-SE" smtClean="0"/>
              <a:t>8</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72822"/>
          </a:xfrm>
        </p:spPr>
        <p:txBody>
          <a:bodyPr/>
          <a:lstStyle/>
          <a:p>
            <a:r>
              <a:rPr lang="sv-SE" sz="1100" b="1" dirty="0"/>
              <a:t>Samordnad vårdplanering</a:t>
            </a:r>
          </a:p>
          <a:p>
            <a:r>
              <a:rPr lang="sv-SE" sz="1100" dirty="0"/>
              <a:t>Samordnad vårdplanering ska genomföras för patienter som efter att ha vårdats inom den slutna vården bedöms ha ett behov av fortsatt vård och stöd av primärvård samt kommunens hälso- och sjukvård och socialtjänst. Den samordnade vårdplaneringen genomförs med stöd av individens samtycke och ofta med delaktighet från anhöriga. Syftet med planeringen är att ta fram en vårdplan som beskriver vilka insatser som behövs efter utskrivningen från den slutna vården för att en hälso- och sjukvård och socialtjänst av god kvalitet ska uppnås. Det ska även framgå vilken aktör som ansvarar för vad. I samband med vårdplaneringen behöver de inblandade aktörerna utbyta information om individen för att kunna ta fram en vårdplan som tillgodoser individens behov av fortsatt vård och omsorg. Informationsutbytet kan göras på flera olika sätt. Idag är det vanligast med ett elektroniskt utlämnande av uppgifterna. Ett sådant utlämnande kännetecknas bl.a. av att det är den som lämnar ut uppgifter som avgör vilka uppgifter som ska lämnas ut, till vem de ska ske och när. Ytterligare en omständighet är att den som tar emot uppgifterna ska ta emot dem, förvara dem och i övrigt hantera dem i enlighet med de regler som gäller för mottagarens verksamhet.</a:t>
            </a:r>
          </a:p>
          <a:p>
            <a:endParaRPr lang="sv-SE" sz="1100" dirty="0"/>
          </a:p>
          <a:p>
            <a:r>
              <a:rPr lang="sv-SE" sz="1100" b="1" dirty="0"/>
              <a:t>Sammanhållen journalföring</a:t>
            </a:r>
          </a:p>
          <a:p>
            <a:r>
              <a:rPr lang="sv-SE" sz="1100" dirty="0"/>
              <a:t>Sammanhållen journalföring innebär en möjlighet för olika vårdgivare i hälso- och sjukvården att utbyta information genom direktåtkomst i konkreta situationer där en patient är i behov av vård. Till skillnad från ett vanligt elektroniskt utlämnande innebär direktåtkomsten bl.a. att den som är i behov av information själv kan bereda sig åtkomst till andra vårdgivares uppgifter utan att begära ut dem. Många gånger innebär sammanhållen journalföring endast att mottagaren tar del av informationen utan att sedan på annat sätt hantera den vidare i sin egen verksamhet.  Det informationsutbytet är särskilt reglerat i patientdatalagen och omfattar inte socialtjänsten.</a:t>
            </a:r>
          </a:p>
          <a:p>
            <a:endParaRPr lang="sv-SE" sz="1100" dirty="0"/>
          </a:p>
          <a:p>
            <a:r>
              <a:rPr lang="sv-SE" sz="1100" b="1" dirty="0"/>
              <a:t>Några skillnader mellan samordad vårdplanering och sammanhållen journalföring</a:t>
            </a:r>
          </a:p>
          <a:p>
            <a:r>
              <a:rPr lang="sv-SE" sz="1100" dirty="0"/>
              <a:t>Vid en jämförelse blir det tydligt att samordnad vårdplanering och sammanhållen journalföring är två skilda företeelser där syftena och sättet för informationsutbyte skiljer sig åt. Ytterligare en skillnad är att den samordnade vårdplaneringen inkluderar socialtjänsten medan sammanhållen journalföring är ett sätt att utbyta information endast mellan vårdgivare i hälso- och sjukvården. Det är nödvändigt för hälso- och sjukvården och socialtjänsten att vara medvetna om dessa skillnader för att kunna utforma ändamålsenliga IT-stöd som lever upp till regelverkens krav på informationshantering.</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9</a:t>
            </a:fld>
            <a:endParaRPr lang="sv-SE" dirty="0">
              <a:solidFill>
                <a:prstClr val="black"/>
              </a:solidFill>
            </a:endParaRPr>
          </a:p>
        </p:txBody>
      </p:sp>
    </p:spTree>
    <p:extLst>
      <p:ext uri="{BB962C8B-B14F-4D97-AF65-F5344CB8AC3E}">
        <p14:creationId xmlns:p14="http://schemas.microsoft.com/office/powerpoint/2010/main" val="1045113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p>
            <a:r>
              <a:rPr lang="sv-SE"/>
              <a:t>Klicka här för att ändra format</a:t>
            </a:r>
            <a:endParaRPr lang="sv-SE" dirty="0"/>
          </a:p>
        </p:txBody>
      </p:sp>
      <p:sp>
        <p:nvSpPr>
          <p:cNvPr id="3" name="Underrubrik 2"/>
          <p:cNvSpPr>
            <a:spLocks noGrp="1"/>
          </p:cNvSpPr>
          <p:nvPr>
            <p:ph type="subTitle" idx="1"/>
          </p:nvPr>
        </p:nvSpPr>
        <p:spPr>
          <a:xfrm>
            <a:off x="827088" y="3573016"/>
            <a:ext cx="5760000"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2019-04-15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83454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Rubrik och innehåll Blå/Vit logo">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2019-04-15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2137445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Tom Blå/Vit logo">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05EAA19-1B87-4DB8-9574-DC5FB808B91B}" type="datetimeFigureOut">
              <a:rPr lang="sv-SE" smtClean="0"/>
              <a:t>2019-04-15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64EBDE-6AC1-466D-B612-9BD1D504FD05}" type="slidenum">
              <a:rPr lang="sv-SE" smtClean="0"/>
              <a:t>‹#›</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7"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825383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Avsnittsrubrik Blå">
    <p:spTree>
      <p:nvGrpSpPr>
        <p:cNvPr id="1" name=""/>
        <p:cNvGrpSpPr/>
        <p:nvPr/>
      </p:nvGrpSpPr>
      <p:grpSpPr>
        <a:xfrm>
          <a:off x="0" y="0"/>
          <a:ext cx="0" cy="0"/>
          <a:chOff x="0" y="0"/>
          <a:chExt cx="0" cy="0"/>
        </a:xfrm>
      </p:grpSpPr>
      <p:pic>
        <p:nvPicPr>
          <p:cNvPr id="7" name="Picture 4" descr="C:\Users\MalinD\AppData\Local\Microsoft\Windows\Temporary Internet Files\Content.Outlook\X3IQAKST\rk_bla_divider_utan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 y="0"/>
            <a:ext cx="9138793"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ubrik 1"/>
          <p:cNvSpPr>
            <a:spLocks noGrp="1"/>
          </p:cNvSpPr>
          <p:nvPr>
            <p:ph type="title"/>
          </p:nvPr>
        </p:nvSpPr>
        <p:spPr>
          <a:xfrm>
            <a:off x="819961" y="2844800"/>
            <a:ext cx="7560000" cy="1396800"/>
          </a:xfrm>
        </p:spPr>
        <p:txBody>
          <a:bodyPr vert="horz" lIns="91440" tIns="45720" rIns="91440" bIns="45720" rtlCol="0" anchor="b">
            <a:normAutofit/>
          </a:bodyPr>
          <a:lstStyle>
            <a:lvl1pPr>
              <a:defRPr lang="sv-SE" dirty="0">
                <a:solidFill>
                  <a:schemeClr val="bg1"/>
                </a:solidFill>
              </a:defRPr>
            </a:lvl1pPr>
          </a:lstStyle>
          <a:p>
            <a:pPr lvl="0"/>
            <a:r>
              <a:rPr lang="sv-SE"/>
              <a:t>Klicka här för att ändra format</a:t>
            </a:r>
            <a:endParaRPr lang="sv-SE" dirty="0"/>
          </a:p>
        </p:txBody>
      </p:sp>
      <p:sp>
        <p:nvSpPr>
          <p:cNvPr id="12"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Tree>
    <p:extLst>
      <p:ext uri="{BB962C8B-B14F-4D97-AF65-F5344CB8AC3E}">
        <p14:creationId xmlns:p14="http://schemas.microsoft.com/office/powerpoint/2010/main" val="2791423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Neutral">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lvl1pPr>
              <a:defRPr>
                <a:solidFill>
                  <a:schemeClr val="tx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27088" y="3573016"/>
            <a:ext cx="7561262"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2019-04-15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2556186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Rubrik och innehåll - Neutra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05EAA19-1B87-4DB8-9574-DC5FB808B91B}" type="datetimeFigureOut">
              <a:rPr lang="sv-SE" smtClean="0"/>
              <a:t>2019-04-15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1541225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Tom - Neutral">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05EAA19-1B87-4DB8-9574-DC5FB808B91B}" type="datetimeFigureOut">
              <a:rPr lang="sv-SE" smtClean="0"/>
              <a:t>2019-04-15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64EBDE-6AC1-466D-B612-9BD1D504FD05}" type="slidenum">
              <a:rPr lang="sv-SE" smtClean="0"/>
              <a:t>‹#›</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7"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1284116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nittsrubrik Neutral">
    <p:spTree>
      <p:nvGrpSpPr>
        <p:cNvPr id="1" name=""/>
        <p:cNvGrpSpPr/>
        <p:nvPr/>
      </p:nvGrpSpPr>
      <p:grpSpPr>
        <a:xfrm>
          <a:off x="0" y="0"/>
          <a:ext cx="0" cy="0"/>
          <a:chOff x="0" y="0"/>
          <a:chExt cx="0" cy="0"/>
        </a:xfrm>
      </p:grpSpPr>
      <p:pic>
        <p:nvPicPr>
          <p:cNvPr id="2050" name="Picture 2" descr="C:\Users\MalinD\AppData\Local\Microsoft\Windows\Temporary Internet Files\Content.Outlook\X3IQAKST\rk_neutral_divider_utan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 y="0"/>
            <a:ext cx="9138793"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ubrik 1"/>
          <p:cNvSpPr>
            <a:spLocks noGrp="1"/>
          </p:cNvSpPr>
          <p:nvPr>
            <p:ph type="ctrTitle"/>
          </p:nvPr>
        </p:nvSpPr>
        <p:spPr>
          <a:xfrm>
            <a:off x="827088" y="2823071"/>
            <a:ext cx="7561262" cy="1398017"/>
          </a:xfrm>
        </p:spPr>
        <p:txBody>
          <a:bodyPr anchor="b"/>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Tree>
    <p:extLst>
      <p:ext uri="{BB962C8B-B14F-4D97-AF65-F5344CB8AC3E}">
        <p14:creationId xmlns:p14="http://schemas.microsoft.com/office/powerpoint/2010/main" val="230621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lvl1pPr>
              <a:defRPr>
                <a:latin typeface="+mj-lt"/>
              </a:defRPr>
            </a:lvl1pPr>
            <a:lvl2pPr>
              <a:defRPr sz="2200">
                <a:latin typeface="+mj-lt"/>
              </a:defRPr>
            </a:lvl2pPr>
            <a:lvl3pPr>
              <a:defRPr>
                <a:latin typeface="+mj-lt"/>
              </a:defRPr>
            </a:lvl3pPr>
            <a:lvl4pPr>
              <a:defRPr>
                <a:latin typeface="+mj-lt"/>
              </a:defRPr>
            </a:lvl4pPr>
            <a:lvl5pPr>
              <a:defRPr>
                <a:latin typeface="+mj-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2019-04-15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306004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vsnittsrubrik">
    <p:spTree>
      <p:nvGrpSpPr>
        <p:cNvPr id="1" name=""/>
        <p:cNvGrpSpPr/>
        <p:nvPr/>
      </p:nvGrpSpPr>
      <p:grpSpPr>
        <a:xfrm>
          <a:off x="0" y="0"/>
          <a:ext cx="0" cy="0"/>
          <a:chOff x="0" y="0"/>
          <a:chExt cx="0" cy="0"/>
        </a:xfrm>
      </p:grpSpPr>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3" y="0"/>
            <a:ext cx="9138793" cy="6858000"/>
          </a:xfrm>
          <a:prstGeom prst="rect">
            <a:avLst/>
          </a:prstGeom>
        </p:spPr>
      </p:pic>
      <p:sp>
        <p:nvSpPr>
          <p:cNvPr id="2" name="Rubrik 1"/>
          <p:cNvSpPr>
            <a:spLocks noGrp="1"/>
          </p:cNvSpPr>
          <p:nvPr>
            <p:ph type="title"/>
          </p:nvPr>
        </p:nvSpPr>
        <p:spPr>
          <a:xfrm>
            <a:off x="819961" y="2844800"/>
            <a:ext cx="7560000" cy="1396800"/>
          </a:xfrm>
        </p:spPr>
        <p:txBody>
          <a:bodyPr vert="horz" lIns="91440" tIns="45720" rIns="91440" bIns="45720" rtlCol="0" anchor="b">
            <a:normAutofit/>
          </a:bodyPr>
          <a:lstStyle>
            <a:lvl1pPr>
              <a:defRPr lang="sv-SE" dirty="0">
                <a:solidFill>
                  <a:schemeClr val="bg1"/>
                </a:solidFill>
              </a:defRPr>
            </a:lvl1pPr>
          </a:lstStyle>
          <a:p>
            <a:pPr lvl="0"/>
            <a:r>
              <a:rPr lang="sv-SE"/>
              <a:t>Klicka här för att ändra format</a:t>
            </a:r>
            <a:endParaRPr lang="sv-SE" dirty="0"/>
          </a:p>
        </p:txBody>
      </p:sp>
      <p:sp>
        <p:nvSpPr>
          <p:cNvPr id="12"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Tree>
    <p:extLst>
      <p:ext uri="{BB962C8B-B14F-4D97-AF65-F5344CB8AC3E}">
        <p14:creationId xmlns:p14="http://schemas.microsoft.com/office/powerpoint/2010/main" val="7442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827087" y="1844676"/>
            <a:ext cx="3673475" cy="3889374"/>
          </a:xfrm>
        </p:spPr>
        <p:txBody>
          <a:bodyPr>
            <a:normAutofit/>
          </a:bodyPr>
          <a:lstStyle>
            <a:lvl1pPr>
              <a:defRPr sz="2200" b="0">
                <a:latin typeface="+mj-lt"/>
              </a:defRPr>
            </a:lvl1pPr>
            <a:lvl2pPr>
              <a:defRPr sz="20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3438" y="1844676"/>
            <a:ext cx="3744911" cy="3889374"/>
          </a:xfrm>
        </p:spPr>
        <p:txBody>
          <a:bodyPr>
            <a:normAutofit/>
          </a:bodyPr>
          <a:lstStyle>
            <a:lvl1pPr>
              <a:defRPr sz="2200" b="0">
                <a:latin typeface="+mj-lt"/>
              </a:defRPr>
            </a:lvl1pPr>
            <a:lvl2pPr>
              <a:defRPr sz="20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A05EAA19-1B87-4DB8-9574-DC5FB808B91B}" type="datetimeFigureOut">
              <a:rPr lang="sv-SE" smtClean="0"/>
              <a:t>2019-04-15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413925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27088" y="549276"/>
            <a:ext cx="7561262" cy="1150938"/>
          </a:xfrm>
        </p:spPr>
        <p:txBody>
          <a:bodyPr/>
          <a:lstStyle>
            <a:lvl1pPr>
              <a:defRPr/>
            </a:lvl1pPr>
          </a:lstStyle>
          <a:p>
            <a:r>
              <a:rPr lang="sv-SE"/>
              <a:t>Klicka här för att ändra format</a:t>
            </a:r>
            <a:endParaRPr lang="sv-SE" dirty="0"/>
          </a:p>
        </p:txBody>
      </p:sp>
      <p:sp>
        <p:nvSpPr>
          <p:cNvPr id="3" name="Platshållare för text 2"/>
          <p:cNvSpPr>
            <a:spLocks noGrp="1"/>
          </p:cNvSpPr>
          <p:nvPr>
            <p:ph type="body" idx="1"/>
          </p:nvPr>
        </p:nvSpPr>
        <p:spPr>
          <a:xfrm>
            <a:off x="827088" y="1844675"/>
            <a:ext cx="3670300" cy="647700"/>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27087" y="2565400"/>
            <a:ext cx="3673475" cy="3168650"/>
          </a:xfrm>
        </p:spPr>
        <p:txBody>
          <a:bodyPr>
            <a:normAutofit/>
          </a:bodyPr>
          <a:lstStyle>
            <a:lvl1pPr marL="266700" indent="-266700">
              <a:defRPr sz="2000" b="0">
                <a:latin typeface="+mj-lt"/>
              </a:defRPr>
            </a:lvl1pPr>
            <a:lvl2pPr marL="534988" indent="-268288">
              <a:defRPr sz="1800" b="0">
                <a:latin typeface="+mj-lt"/>
              </a:defRPr>
            </a:lvl2pPr>
            <a:lvl3pPr marL="715963" indent="-180975">
              <a:defRPr sz="1600" b="0">
                <a:latin typeface="+mj-lt"/>
              </a:defRPr>
            </a:lvl3pPr>
            <a:lvl4pPr marL="896938" indent="-180975">
              <a:defRPr sz="1400" b="0">
                <a:latin typeface="+mj-lt"/>
              </a:defRPr>
            </a:lvl4pPr>
            <a:lvl5pPr marL="1077913" indent="-180975">
              <a:defRPr sz="1400" b="0">
                <a:latin typeface="+mj-lt"/>
              </a:defRPr>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4643438" y="1844675"/>
            <a:ext cx="3744912" cy="647701"/>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3439" y="2565400"/>
            <a:ext cx="3744912" cy="3168650"/>
          </a:xfrm>
        </p:spPr>
        <p:txBody>
          <a:bodyPr>
            <a:normAutofit/>
          </a:bodyPr>
          <a:lstStyle>
            <a:lvl1pPr marL="266700" indent="-266700">
              <a:tabLst/>
              <a:defRPr sz="2000" b="0">
                <a:latin typeface="+mj-lt"/>
              </a:defRPr>
            </a:lvl1pPr>
            <a:lvl2pPr marL="534988" indent="-268288">
              <a:defRPr sz="1800" b="0">
                <a:latin typeface="+mj-lt"/>
              </a:defRPr>
            </a:lvl2pPr>
            <a:lvl3pPr marL="715963" indent="-180975">
              <a:defRPr sz="1600" b="0">
                <a:latin typeface="+mj-lt"/>
              </a:defRPr>
            </a:lvl3pPr>
            <a:lvl4pPr marL="896938" indent="-180975">
              <a:defRPr sz="1400" b="0">
                <a:latin typeface="+mj-lt"/>
              </a:defRPr>
            </a:lvl4pPr>
            <a:lvl5pPr marL="1077913" indent="-180975">
              <a:defRPr sz="1400" b="0">
                <a:latin typeface="+mj-lt"/>
              </a:defRPr>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A05EAA19-1B87-4DB8-9574-DC5FB808B91B}" type="datetimeFigureOut">
              <a:rPr lang="sv-SE" smtClean="0"/>
              <a:t>2019-04-15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389287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Fyra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27087" y="1844824"/>
            <a:ext cx="3673475" cy="1908000"/>
          </a:xfrm>
        </p:spPr>
        <p:txBody>
          <a:bodyPr>
            <a:normAutofit/>
          </a:bodyPr>
          <a:lstStyle>
            <a:lvl1pPr>
              <a:defRPr sz="2000" b="0">
                <a:latin typeface="+mj-lt"/>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3438" y="1844824"/>
            <a:ext cx="3744911"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a:t>Klicka här för att ändra format på bakgrundstexten</a:t>
            </a:r>
          </a:p>
          <a:p>
            <a:pPr marL="361950" lvl="1" indent="-361950" algn="l" defTabSz="914400" rtl="0" eaLnBrk="1" latinLnBrk="0" hangingPunct="1">
              <a:spcBef>
                <a:spcPct val="20000"/>
              </a:spcBef>
              <a:buFont typeface="Arial" pitchFamily="34" charset="0"/>
              <a:buChar char="•"/>
            </a:pPr>
            <a:r>
              <a:rPr lang="sv-SE"/>
              <a:t>Nivå två</a:t>
            </a:r>
          </a:p>
          <a:p>
            <a:pPr marL="361950" lvl="2" indent="-361950" algn="l" defTabSz="914400" rtl="0" eaLnBrk="1" latinLnBrk="0" hangingPunct="1">
              <a:spcBef>
                <a:spcPct val="20000"/>
              </a:spcBef>
              <a:buFont typeface="Arial" pitchFamily="34" charset="0"/>
              <a:buChar char="•"/>
            </a:pPr>
            <a:r>
              <a:rPr lang="sv-SE"/>
              <a:t>Nivå tre</a:t>
            </a:r>
          </a:p>
          <a:p>
            <a:pPr marL="361950" lvl="3" indent="-361950" algn="l" defTabSz="914400" rtl="0" eaLnBrk="1" latinLnBrk="0" hangingPunct="1">
              <a:spcBef>
                <a:spcPct val="20000"/>
              </a:spcBef>
              <a:buFont typeface="Arial" pitchFamily="34" charset="0"/>
              <a:buChar char="•"/>
            </a:pPr>
            <a:r>
              <a:rPr lang="sv-SE"/>
              <a:t>Nivå fyra</a:t>
            </a:r>
          </a:p>
          <a:p>
            <a:pPr marL="361950" lvl="4" indent="-361950" algn="l" defTabSz="914400" rtl="0" eaLnBrk="1" latinLnBrk="0" hangingPunct="1">
              <a:spcBef>
                <a:spcPct val="20000"/>
              </a:spcBef>
              <a:buFont typeface="Arial" pitchFamily="34" charset="0"/>
              <a:buChar char="•"/>
            </a:pPr>
            <a:r>
              <a:rPr lang="sv-SE"/>
              <a:t>Nivå fem</a:t>
            </a:r>
            <a:endParaRPr lang="sv-SE" dirty="0"/>
          </a:p>
        </p:txBody>
      </p:sp>
      <p:sp>
        <p:nvSpPr>
          <p:cNvPr id="5" name="Platshållare för datum 4"/>
          <p:cNvSpPr>
            <a:spLocks noGrp="1"/>
          </p:cNvSpPr>
          <p:nvPr>
            <p:ph type="dt" sz="half" idx="10"/>
          </p:nvPr>
        </p:nvSpPr>
        <p:spPr/>
        <p:txBody>
          <a:bodyPr/>
          <a:lstStyle/>
          <a:p>
            <a:fld id="{A05EAA19-1B87-4DB8-9574-DC5FB808B91B}" type="datetimeFigureOut">
              <a:rPr lang="sv-SE" smtClean="0"/>
              <a:t>2019-04-15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64EBDE-6AC1-466D-B612-9BD1D504FD05}" type="slidenum">
              <a:rPr lang="sv-SE" smtClean="0"/>
              <a:t>‹#›</a:t>
            </a:fld>
            <a:endParaRPr lang="sv-SE"/>
          </a:p>
        </p:txBody>
      </p:sp>
      <p:sp>
        <p:nvSpPr>
          <p:cNvPr id="8" name="Platshållare för innehåll 2"/>
          <p:cNvSpPr>
            <a:spLocks noGrp="1"/>
          </p:cNvSpPr>
          <p:nvPr>
            <p:ph sz="half" idx="13"/>
          </p:nvPr>
        </p:nvSpPr>
        <p:spPr>
          <a:xfrm>
            <a:off x="827584" y="3859686"/>
            <a:ext cx="3673475"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a:t>Klicka här för att ändra format på bakgrundstexten</a:t>
            </a:r>
          </a:p>
          <a:p>
            <a:pPr marL="361950" lvl="1" indent="-361950" algn="l" defTabSz="914400" rtl="0" eaLnBrk="1" latinLnBrk="0" hangingPunct="1">
              <a:spcBef>
                <a:spcPct val="20000"/>
              </a:spcBef>
              <a:buFont typeface="Arial" pitchFamily="34" charset="0"/>
              <a:buChar char="•"/>
            </a:pPr>
            <a:r>
              <a:rPr lang="sv-SE"/>
              <a:t>Nivå två</a:t>
            </a:r>
          </a:p>
          <a:p>
            <a:pPr marL="361950" lvl="2" indent="-361950" algn="l" defTabSz="914400" rtl="0" eaLnBrk="1" latinLnBrk="0" hangingPunct="1">
              <a:spcBef>
                <a:spcPct val="20000"/>
              </a:spcBef>
              <a:buFont typeface="Arial" pitchFamily="34" charset="0"/>
              <a:buChar char="•"/>
            </a:pPr>
            <a:r>
              <a:rPr lang="sv-SE"/>
              <a:t>Nivå tre</a:t>
            </a:r>
          </a:p>
          <a:p>
            <a:pPr marL="361950" lvl="3" indent="-361950" algn="l" defTabSz="914400" rtl="0" eaLnBrk="1" latinLnBrk="0" hangingPunct="1">
              <a:spcBef>
                <a:spcPct val="20000"/>
              </a:spcBef>
              <a:buFont typeface="Arial" pitchFamily="34" charset="0"/>
              <a:buChar char="•"/>
            </a:pPr>
            <a:r>
              <a:rPr lang="sv-SE"/>
              <a:t>Nivå fyra</a:t>
            </a:r>
          </a:p>
          <a:p>
            <a:pPr marL="361950" lvl="4" indent="-361950" algn="l" defTabSz="914400" rtl="0" eaLnBrk="1" latinLnBrk="0" hangingPunct="1">
              <a:spcBef>
                <a:spcPct val="20000"/>
              </a:spcBef>
              <a:buFont typeface="Arial" pitchFamily="34" charset="0"/>
              <a:buChar char="•"/>
            </a:pPr>
            <a:r>
              <a:rPr lang="sv-SE"/>
              <a:t>Nivå fem</a:t>
            </a:r>
            <a:endParaRPr lang="sv-SE" dirty="0"/>
          </a:p>
        </p:txBody>
      </p:sp>
      <p:sp>
        <p:nvSpPr>
          <p:cNvPr id="9" name="Platshållare för innehåll 3"/>
          <p:cNvSpPr>
            <a:spLocks noGrp="1"/>
          </p:cNvSpPr>
          <p:nvPr>
            <p:ph sz="half" idx="14"/>
          </p:nvPr>
        </p:nvSpPr>
        <p:spPr>
          <a:xfrm>
            <a:off x="4643935" y="3859686"/>
            <a:ext cx="3744911"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a:t>Klicka här för att ändra format på bakgrundstexten</a:t>
            </a:r>
          </a:p>
          <a:p>
            <a:pPr marL="361950" lvl="1" indent="-361950" algn="l" defTabSz="914400" rtl="0" eaLnBrk="1" latinLnBrk="0" hangingPunct="1">
              <a:spcBef>
                <a:spcPct val="20000"/>
              </a:spcBef>
              <a:buFont typeface="Arial" pitchFamily="34" charset="0"/>
              <a:buChar char="•"/>
            </a:pPr>
            <a:r>
              <a:rPr lang="sv-SE"/>
              <a:t>Nivå två</a:t>
            </a:r>
          </a:p>
          <a:p>
            <a:pPr marL="361950" lvl="2" indent="-361950" algn="l" defTabSz="914400" rtl="0" eaLnBrk="1" latinLnBrk="0" hangingPunct="1">
              <a:spcBef>
                <a:spcPct val="20000"/>
              </a:spcBef>
              <a:buFont typeface="Arial" pitchFamily="34" charset="0"/>
              <a:buChar char="•"/>
            </a:pPr>
            <a:r>
              <a:rPr lang="sv-SE"/>
              <a:t>Nivå tre</a:t>
            </a:r>
          </a:p>
          <a:p>
            <a:pPr marL="361950" lvl="3" indent="-361950" algn="l" defTabSz="914400" rtl="0" eaLnBrk="1" latinLnBrk="0" hangingPunct="1">
              <a:spcBef>
                <a:spcPct val="20000"/>
              </a:spcBef>
              <a:buFont typeface="Arial" pitchFamily="34" charset="0"/>
              <a:buChar char="•"/>
            </a:pPr>
            <a:r>
              <a:rPr lang="sv-SE"/>
              <a:t>Nivå fyra</a:t>
            </a:r>
          </a:p>
          <a:p>
            <a:pPr marL="361950" lvl="4" indent="-361950" algn="l" defTabSz="914400" rtl="0" eaLnBrk="1" latinLnBrk="0" hangingPunct="1">
              <a:spcBef>
                <a:spcPct val="20000"/>
              </a:spcBef>
              <a:buFont typeface="Arial" pitchFamily="34" charset="0"/>
              <a:buChar char="•"/>
            </a:pPr>
            <a:r>
              <a:rPr lang="sv-SE"/>
              <a:t>Nivå fem</a:t>
            </a:r>
            <a:endParaRPr lang="sv-SE" dirty="0"/>
          </a:p>
        </p:txBody>
      </p:sp>
    </p:spTree>
    <p:extLst>
      <p:ext uri="{BB962C8B-B14F-4D97-AF65-F5344CB8AC3E}">
        <p14:creationId xmlns:p14="http://schemas.microsoft.com/office/powerpoint/2010/main" val="398702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A05EAA19-1B87-4DB8-9574-DC5FB808B91B}" type="datetimeFigureOut">
              <a:rPr lang="sv-SE" smtClean="0"/>
              <a:t>2019-04-15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165493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05EAA19-1B87-4DB8-9574-DC5FB808B91B}" type="datetimeFigureOut">
              <a:rPr lang="sv-SE" smtClean="0"/>
              <a:t>2019-04-15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284580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Rubrikbild blå/vit logo">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lvl1pPr>
              <a:defRPr>
                <a:solidFill>
                  <a:schemeClr val="tx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27088" y="3573016"/>
            <a:ext cx="7561262"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2019-04-15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146823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27088" y="549274"/>
            <a:ext cx="7560000" cy="1150939"/>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827088" y="1844676"/>
            <a:ext cx="7524912" cy="3887936"/>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254750" y="116632"/>
            <a:ext cx="2133600" cy="365125"/>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A05EAA19-1B87-4DB8-9574-DC5FB808B91B}" type="datetimeFigureOut">
              <a:rPr lang="sv-SE" smtClean="0"/>
              <a:t>2019-04-15</a:t>
            </a:fld>
            <a:endParaRPr lang="sv-SE"/>
          </a:p>
        </p:txBody>
      </p:sp>
      <p:sp>
        <p:nvSpPr>
          <p:cNvPr id="5" name="Platshållare för sidfot 4"/>
          <p:cNvSpPr>
            <a:spLocks noGrp="1"/>
          </p:cNvSpPr>
          <p:nvPr>
            <p:ph type="ftr" sz="quarter" idx="3"/>
          </p:nvPr>
        </p:nvSpPr>
        <p:spPr>
          <a:xfrm>
            <a:off x="812304" y="6237312"/>
            <a:ext cx="2895600" cy="36512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a:p>
        </p:txBody>
      </p:sp>
      <p:sp>
        <p:nvSpPr>
          <p:cNvPr id="6" name="Platshållare för bildnummer 5"/>
          <p:cNvSpPr>
            <a:spLocks noGrp="1"/>
          </p:cNvSpPr>
          <p:nvPr>
            <p:ph type="sldNum" sz="quarter" idx="4"/>
          </p:nvPr>
        </p:nvSpPr>
        <p:spPr>
          <a:xfrm>
            <a:off x="8703096" y="116632"/>
            <a:ext cx="405408" cy="365125"/>
          </a:xfrm>
          <a:prstGeom prst="rect">
            <a:avLst/>
          </a:prstGeom>
        </p:spPr>
        <p:txBody>
          <a:bodyPr vert="horz" lIns="91440" tIns="45720" rIns="91440" bIns="45720" rtlCol="0" anchor="ctr"/>
          <a:lstStyle>
            <a:lvl1pPr algn="ctr">
              <a:defRPr sz="900">
                <a:solidFill>
                  <a:schemeClr val="tx1">
                    <a:tint val="75000"/>
                  </a:schemeClr>
                </a:solidFill>
                <a:latin typeface="+mj-lt"/>
              </a:defRPr>
            </a:lvl1pPr>
          </a:lstStyle>
          <a:p>
            <a:fld id="{2F64EBDE-6AC1-466D-B612-9BD1D504FD05}" type="slidenum">
              <a:rPr lang="sv-SE" smtClean="0"/>
              <a:t>‹#›</a:t>
            </a:fld>
            <a:endParaRPr lang="sv-SE"/>
          </a:p>
        </p:txBody>
      </p:sp>
      <p:pic>
        <p:nvPicPr>
          <p:cNvPr id="7" name="Bildobjekt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dirty="0">
                <a:solidFill>
                  <a:schemeClr val="bg1"/>
                </a:solidFill>
              </a:rPr>
              <a:t>Utredningen om rätt information i vård och omsorg </a:t>
            </a:r>
          </a:p>
        </p:txBody>
      </p:sp>
    </p:spTree>
    <p:extLst>
      <p:ext uri="{BB962C8B-B14F-4D97-AF65-F5344CB8AC3E}">
        <p14:creationId xmlns:p14="http://schemas.microsoft.com/office/powerpoint/2010/main" val="3633784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b="1" kern="1200">
          <a:solidFill>
            <a:schemeClr val="accent1"/>
          </a:solidFill>
          <a:latin typeface="+mj-lt"/>
          <a:ea typeface="+mj-ea"/>
          <a:cs typeface="+mj-cs"/>
        </a:defRPr>
      </a:lvl1pPr>
    </p:titleStyle>
    <p:bodyStyle>
      <a:lvl1pPr marL="361950" indent="-361950" algn="l" defTabSz="914400" rtl="0" eaLnBrk="1" latinLnBrk="0" hangingPunct="1">
        <a:spcBef>
          <a:spcPct val="20000"/>
        </a:spcBef>
        <a:buFont typeface="Arial" pitchFamily="34" charset="0"/>
        <a:buChar char="•"/>
        <a:defRPr sz="2600" b="1" kern="1200">
          <a:solidFill>
            <a:schemeClr val="tx1"/>
          </a:solidFill>
          <a:latin typeface="+mj-lt"/>
          <a:ea typeface="+mn-ea"/>
          <a:cs typeface="+mn-cs"/>
        </a:defRPr>
      </a:lvl1pPr>
      <a:lvl2pPr marL="717550" indent="-3556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2pPr>
      <a:lvl3pPr marL="984250" indent="-2667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257300" indent="-27305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1524000" indent="-2667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5576" y="836712"/>
            <a:ext cx="7632848" cy="2520280"/>
          </a:xfrm>
        </p:spPr>
        <p:txBody>
          <a:bodyPr>
            <a:normAutofit fontScale="90000"/>
          </a:bodyPr>
          <a:lstStyle/>
          <a:p>
            <a:r>
              <a:rPr lang="sv-SE" sz="4400" dirty="0"/>
              <a:t>Frågor och svar </a:t>
            </a:r>
            <a:br>
              <a:rPr lang="sv-SE" dirty="0"/>
            </a:br>
            <a:br>
              <a:rPr lang="sv-SE" dirty="0"/>
            </a:br>
            <a:r>
              <a:rPr lang="sv-SE" dirty="0"/>
              <a:t>Att ta del av, använda och utbyta uppgifter i hälso- och sjukvård och socialtjänst</a:t>
            </a:r>
          </a:p>
        </p:txBody>
      </p:sp>
      <p:sp>
        <p:nvSpPr>
          <p:cNvPr id="3" name="Underrubrik 2"/>
          <p:cNvSpPr>
            <a:spLocks noGrp="1"/>
          </p:cNvSpPr>
          <p:nvPr>
            <p:ph type="subTitle" idx="1"/>
          </p:nvPr>
        </p:nvSpPr>
        <p:spPr>
          <a:xfrm>
            <a:off x="827584" y="4005064"/>
            <a:ext cx="5760000" cy="1752600"/>
          </a:xfrm>
        </p:spPr>
        <p:txBody>
          <a:bodyPr>
            <a:normAutofit fontScale="77500" lnSpcReduction="20000"/>
          </a:bodyPr>
          <a:lstStyle/>
          <a:p>
            <a:r>
              <a:rPr lang="sv-SE" dirty="0"/>
              <a:t>Presentationen ingår i utredningens delredovisning enligt direktiv 2013:43 och syftar till att belysa hur personuppgifter kan användas av de som är verksamma inom</a:t>
            </a:r>
          </a:p>
          <a:p>
            <a:r>
              <a:rPr lang="sv-SE" dirty="0"/>
              <a:t>hälso- och sjukvården och socialtjänsten i syfte att skapa en god vård och omsorg.</a:t>
            </a:r>
          </a:p>
        </p:txBody>
      </p:sp>
    </p:spTree>
    <p:extLst>
      <p:ext uri="{BB962C8B-B14F-4D97-AF65-F5344CB8AC3E}">
        <p14:creationId xmlns:p14="http://schemas.microsoft.com/office/powerpoint/2010/main" val="177846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Läsanvisning</a:t>
            </a:r>
          </a:p>
        </p:txBody>
      </p:sp>
      <p:sp>
        <p:nvSpPr>
          <p:cNvPr id="3" name="Platshållare för innehåll 2"/>
          <p:cNvSpPr>
            <a:spLocks noGrp="1"/>
          </p:cNvSpPr>
          <p:nvPr>
            <p:ph idx="1"/>
          </p:nvPr>
        </p:nvSpPr>
        <p:spPr>
          <a:xfrm>
            <a:off x="179512" y="1844676"/>
            <a:ext cx="8784976" cy="3887936"/>
          </a:xfrm>
        </p:spPr>
        <p:txBody>
          <a:bodyPr>
            <a:normAutofit lnSpcReduction="10000"/>
          </a:bodyPr>
          <a:lstStyle/>
          <a:p>
            <a:pPr marL="0" indent="0">
              <a:buNone/>
            </a:pPr>
            <a:r>
              <a:rPr lang="sv-SE" dirty="0"/>
              <a:t>Detta material innehåller ett antal frågor och svar om informationshantering inom och mellan hälso- och sjukvården och socialtjänsten. Materialet speglar utredningens bedömning av gällande rätt den 31/12 2013.</a:t>
            </a:r>
          </a:p>
          <a:p>
            <a:pPr marL="0" indent="0">
              <a:buNone/>
            </a:pPr>
            <a:endParaRPr lang="sv-SE" dirty="0"/>
          </a:p>
          <a:p>
            <a:pPr marL="0" indent="0">
              <a:buNone/>
            </a:pPr>
            <a:r>
              <a:rPr lang="sv-SE" dirty="0"/>
              <a:t>För varje frågeställning finns ett utförligt resonemang i dokumentets anteckningssidor. Läsaren rekommenderas att ta del av dessa för en korrekt och mer nyanserad bild av respektive frågeställning.</a:t>
            </a:r>
          </a:p>
        </p:txBody>
      </p:sp>
    </p:spTree>
    <p:extLst>
      <p:ext uri="{BB962C8B-B14F-4D97-AF65-F5344CB8AC3E}">
        <p14:creationId xmlns:p14="http://schemas.microsoft.com/office/powerpoint/2010/main" val="1799466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549274"/>
            <a:ext cx="7848872" cy="1223542"/>
          </a:xfrm>
        </p:spPr>
        <p:txBody>
          <a:bodyPr>
            <a:normAutofit fontScale="90000"/>
          </a:bodyPr>
          <a:lstStyle/>
          <a:p>
            <a:r>
              <a:rPr lang="sv-SE" dirty="0"/>
              <a:t>7. Frågor om integrerade verksamheter mellan socialtjänst och hälso- och sjukvård</a:t>
            </a:r>
          </a:p>
        </p:txBody>
      </p:sp>
      <p:sp>
        <p:nvSpPr>
          <p:cNvPr id="3" name="Platshållare för innehåll 2"/>
          <p:cNvSpPr>
            <a:spLocks noGrp="1"/>
          </p:cNvSpPr>
          <p:nvPr>
            <p:ph idx="1"/>
          </p:nvPr>
        </p:nvSpPr>
        <p:spPr>
          <a:xfrm>
            <a:off x="395536" y="1988840"/>
            <a:ext cx="8352928" cy="3888432"/>
          </a:xfrm>
        </p:spPr>
        <p:txBody>
          <a:bodyPr>
            <a:noAutofit/>
          </a:bodyPr>
          <a:lstStyle/>
          <a:p>
            <a:pPr marL="0" indent="0">
              <a:buNone/>
            </a:pPr>
            <a:r>
              <a:rPr lang="sv-SE" sz="1600" dirty="0"/>
              <a:t>Avsnittet innehåller frågor och svar om hantering av personuppgifter i verksamheter som omfattas både av hälso- och sjukvårds- och socialtjänstlagstiftning.</a:t>
            </a:r>
          </a:p>
          <a:p>
            <a:pPr marL="0" indent="0">
              <a:buNone/>
            </a:pPr>
            <a:endParaRPr lang="sv-SE" sz="1600" dirty="0"/>
          </a:p>
          <a:p>
            <a:pPr marL="0" indent="0">
              <a:buNone/>
            </a:pPr>
            <a:r>
              <a:rPr lang="sv-SE" sz="1600" dirty="0"/>
              <a:t>För att besvara frågorna har vi i första hand använt</a:t>
            </a:r>
          </a:p>
          <a:p>
            <a:r>
              <a:rPr lang="sv-SE" sz="1600" dirty="0"/>
              <a:t>patientdatalagen (2008:355), </a:t>
            </a:r>
          </a:p>
          <a:p>
            <a:r>
              <a:rPr lang="sv-SE" sz="1600" dirty="0"/>
              <a:t>lagen (2001:454) om behandling av personuppgifter inom socialtjänsten, </a:t>
            </a:r>
          </a:p>
          <a:p>
            <a:r>
              <a:rPr lang="sv-SE" sz="1600" dirty="0"/>
              <a:t>socialtjänstlagen (2001:453), </a:t>
            </a:r>
          </a:p>
          <a:p>
            <a:r>
              <a:rPr lang="sv-SE" sz="1600" dirty="0"/>
              <a:t>Socialstyrelsens föreskrifter (SOSFS 2008:14) om informationshantering och journalföring i hälso- och sjukvården,</a:t>
            </a:r>
          </a:p>
          <a:p>
            <a:r>
              <a:rPr lang="sv-SE" sz="1600" dirty="0"/>
              <a:t>Socialstyrelsens föreskrifter och allmänna råd (SOSFS 2006:5) om dokumentation vid handläggning av ärenden och genomförande av insatser enligt </a:t>
            </a:r>
            <a:r>
              <a:rPr lang="sv-SE" sz="1600" dirty="0" err="1"/>
              <a:t>SoL</a:t>
            </a:r>
            <a:r>
              <a:rPr lang="sv-SE" sz="1600" dirty="0"/>
              <a:t>, LVU, LVM och LSS, och </a:t>
            </a:r>
          </a:p>
          <a:p>
            <a:r>
              <a:rPr lang="sv-SE" sz="1600" dirty="0"/>
              <a:t>förarbetsuttalanden i prop. 2007/08:126.</a:t>
            </a:r>
          </a:p>
        </p:txBody>
      </p:sp>
    </p:spTree>
    <p:extLst>
      <p:ext uri="{BB962C8B-B14F-4D97-AF65-F5344CB8AC3E}">
        <p14:creationId xmlns:p14="http://schemas.microsoft.com/office/powerpoint/2010/main" val="304902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331640" y="548680"/>
            <a:ext cx="2859325"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uppgifter från socialtjänsten finnas i patientjournalen?</a:t>
            </a:r>
          </a:p>
        </p:txBody>
      </p:sp>
      <p:sp>
        <p:nvSpPr>
          <p:cNvPr id="5" name="Oval 4"/>
          <p:cNvSpPr/>
          <p:nvPr/>
        </p:nvSpPr>
        <p:spPr>
          <a:xfrm>
            <a:off x="3563888" y="2176304"/>
            <a:ext cx="3672408" cy="2503148"/>
          </a:xfrm>
          <a:prstGeom prst="wedgeEllipseCallout">
            <a:avLst>
              <a:gd name="adj1" fmla="val 70674"/>
              <a:gd name="adj2" fmla="val 8811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om det är uppgifter som har betydelse för en god och säker vård av patienten.</a:t>
            </a:r>
          </a:p>
        </p:txBody>
      </p:sp>
    </p:spTree>
    <p:extLst>
      <p:ext uri="{BB962C8B-B14F-4D97-AF65-F5344CB8AC3E}">
        <p14:creationId xmlns:p14="http://schemas.microsoft.com/office/powerpoint/2010/main" val="334952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71600" y="476672"/>
            <a:ext cx="4176464"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Får socialtjänsten och hälso- och sjukvården ha direktåtkomst till varandras dokumentation? </a:t>
            </a:r>
          </a:p>
        </p:txBody>
      </p:sp>
      <p:sp>
        <p:nvSpPr>
          <p:cNvPr id="6" name="Oval 5"/>
          <p:cNvSpPr/>
          <p:nvPr/>
        </p:nvSpPr>
        <p:spPr>
          <a:xfrm>
            <a:off x="3347864" y="2370481"/>
            <a:ext cx="4608513" cy="2714703"/>
          </a:xfrm>
          <a:prstGeom prst="wedgeEllipseCallout">
            <a:avLst>
              <a:gd name="adj1" fmla="val 48855"/>
              <a:gd name="adj2" fmla="val 56644"/>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Nej, det finns i dagsläget inga bestämmelser som medger sådan direktåtkomst.</a:t>
            </a:r>
          </a:p>
        </p:txBody>
      </p:sp>
    </p:spTree>
    <p:extLst>
      <p:ext uri="{BB962C8B-B14F-4D97-AF65-F5344CB8AC3E}">
        <p14:creationId xmlns:p14="http://schemas.microsoft.com/office/powerpoint/2010/main" val="54157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55576" y="332656"/>
            <a:ext cx="4212467" cy="2160240"/>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kommunens biståndshandläggare logga in och ta del av uppgifter i ett patientjournalsystem?</a:t>
            </a:r>
          </a:p>
        </p:txBody>
      </p:sp>
      <p:sp>
        <p:nvSpPr>
          <p:cNvPr id="6" name="Oval 5"/>
          <p:cNvSpPr/>
          <p:nvPr/>
        </p:nvSpPr>
        <p:spPr>
          <a:xfrm>
            <a:off x="3419872" y="2276872"/>
            <a:ext cx="4752528" cy="3024335"/>
          </a:xfrm>
          <a:prstGeom prst="wedgeEllipseCallout">
            <a:avLst>
              <a:gd name="adj1" fmla="val 48855"/>
              <a:gd name="adj2" fmla="val 56644"/>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det är bara de som arbetar hos en vårdgivare i hälso- och sjukvården som får göra det. Biståndshandläggaren arbetar i socialtjänsten.</a:t>
            </a:r>
          </a:p>
        </p:txBody>
      </p:sp>
    </p:spTree>
    <p:extLst>
      <p:ext uri="{BB962C8B-B14F-4D97-AF65-F5344CB8AC3E}">
        <p14:creationId xmlns:p14="http://schemas.microsoft.com/office/powerpoint/2010/main" val="3000064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395535" y="116632"/>
            <a:ext cx="4843625" cy="2055618"/>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Får kommunens hemsjukvård och kommunens hemtjänst dokumentera i samma journal?</a:t>
            </a:r>
          </a:p>
        </p:txBody>
      </p:sp>
      <p:sp>
        <p:nvSpPr>
          <p:cNvPr id="18" name="Oval 17"/>
          <p:cNvSpPr/>
          <p:nvPr/>
        </p:nvSpPr>
        <p:spPr>
          <a:xfrm>
            <a:off x="1907704" y="2117667"/>
            <a:ext cx="6607821" cy="3744416"/>
          </a:xfrm>
          <a:prstGeom prst="wedgeEllipseCallout">
            <a:avLst>
              <a:gd name="adj1" fmla="val 42509"/>
              <a:gd name="adj2" fmla="val 48681"/>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Nej, gemensam dokumentation för sjukvård och socialtjänst är inte tillåtet. I kommunens hemsjukvård ska patientjournal föras enligt patientdatalagen. I kommunens hemtjänst ska insatserna dokumenteras i enlighet med socialtjänstlagen och Socialstyrelsens föreskrifter på området.</a:t>
            </a:r>
          </a:p>
        </p:txBody>
      </p:sp>
    </p:spTree>
    <p:extLst>
      <p:ext uri="{BB962C8B-B14F-4D97-AF65-F5344CB8AC3E}">
        <p14:creationId xmlns:p14="http://schemas.microsoft.com/office/powerpoint/2010/main" val="289040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55576" y="332656"/>
            <a:ext cx="4608512" cy="244827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den som jobbar på ett särskilt boende och inte är legitimerad hälso- och sjukvårdspersonal ta del av uppgifter som har dokumenterats i primärvården eller slutenvården?</a:t>
            </a:r>
          </a:p>
        </p:txBody>
      </p:sp>
      <p:sp>
        <p:nvSpPr>
          <p:cNvPr id="5" name="Oval 4"/>
          <p:cNvSpPr/>
          <p:nvPr/>
        </p:nvSpPr>
        <p:spPr>
          <a:xfrm>
            <a:off x="2915816" y="2540258"/>
            <a:ext cx="5472607" cy="2808312"/>
          </a:xfrm>
          <a:prstGeom prst="wedgeEllipseCallout">
            <a:avLst>
              <a:gd name="adj1" fmla="val 36333"/>
              <a:gd name="adj2" fmla="val 6904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den som arbetar hos en vårdgivare får ta del av uppgifter om man deltar i vården av patienten eller behöver uppgifterna för att kunna utföra sitt arbete. Frågan om legitimation är inte avgörande, utan det är vårdgivaren som bestämmer hur arbetet ska läggas upp.</a:t>
            </a:r>
          </a:p>
        </p:txBody>
      </p:sp>
    </p:spTree>
    <p:extLst>
      <p:ext uri="{BB962C8B-B14F-4D97-AF65-F5344CB8AC3E}">
        <p14:creationId xmlns:p14="http://schemas.microsoft.com/office/powerpoint/2010/main" val="53697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598083" y="404664"/>
            <a:ext cx="3969530" cy="2016224"/>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Vad är skillnaden mellan samordnad vårdplanering och sammanhållen journalföring? </a:t>
            </a:r>
          </a:p>
        </p:txBody>
      </p:sp>
      <p:sp>
        <p:nvSpPr>
          <p:cNvPr id="18" name="Oval 17"/>
          <p:cNvSpPr/>
          <p:nvPr/>
        </p:nvSpPr>
        <p:spPr>
          <a:xfrm>
            <a:off x="1907704" y="2420888"/>
            <a:ext cx="6046252" cy="3287184"/>
          </a:xfrm>
          <a:prstGeom prst="wedgeEllipseCallout">
            <a:avLst>
              <a:gd name="adj1" fmla="val 58075"/>
              <a:gd name="adj2" fmla="val 4140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Samordnad vårdplanering innefattar ett utbyte av information i samband med utskrivning från slutenvården. Det kräver patientens samtycke och kan göras elektroniskt till de aktuella mottagarna. Men det får inte göras genom sådan direktåtkomst som kännetecknar sammanhållen journalföring. </a:t>
            </a:r>
          </a:p>
        </p:txBody>
      </p:sp>
    </p:spTree>
    <p:extLst>
      <p:ext uri="{BB962C8B-B14F-4D97-AF65-F5344CB8AC3E}">
        <p14:creationId xmlns:p14="http://schemas.microsoft.com/office/powerpoint/2010/main" val="2239830265"/>
      </p:ext>
    </p:extLst>
  </p:cSld>
  <p:clrMapOvr>
    <a:masterClrMapping/>
  </p:clrMapOvr>
</p:sld>
</file>

<file path=ppt/theme/theme1.xml><?xml version="1.0" encoding="utf-8"?>
<a:theme xmlns:a="http://schemas.openxmlformats.org/drawingml/2006/main" name="Test RK 1">
  <a:themeElements>
    <a:clrScheme name="RK">
      <a:dk1>
        <a:srgbClr val="000000"/>
      </a:dk1>
      <a:lt1>
        <a:sysClr val="window" lastClr="FFFFFF"/>
      </a:lt1>
      <a:dk2>
        <a:srgbClr val="000000"/>
      </a:dk2>
      <a:lt2>
        <a:srgbClr val="FFFFFF"/>
      </a:lt2>
      <a:accent1>
        <a:srgbClr val="00328B"/>
      </a:accent1>
      <a:accent2>
        <a:srgbClr val="007CC3"/>
      </a:accent2>
      <a:accent3>
        <a:srgbClr val="14467F"/>
      </a:accent3>
      <a:accent4>
        <a:srgbClr val="333333"/>
      </a:accent4>
      <a:accent5>
        <a:srgbClr val="958E8A"/>
      </a:accent5>
      <a:accent6>
        <a:srgbClr val="4D605E"/>
      </a:accent6>
      <a:hlink>
        <a:srgbClr val="0000FF"/>
      </a:hlink>
      <a:folHlink>
        <a:srgbClr val="800080"/>
      </a:folHlink>
    </a:clrScheme>
    <a:fontScheme name="RK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RKDokument" ma:contentTypeID="0x01010053E1D612BA3F4E21AA250ECD751942B300885AFA11714F8C45A07894F436794A4E" ma:contentTypeVersion="10" ma:contentTypeDescription="Skapa ett nytt dokument." ma:contentTypeScope="" ma:versionID="72b20e16ceee45a3b722db25be9cd822">
  <xsd:schema xmlns:xsd="http://www.w3.org/2001/XMLSchema" xmlns:xs="http://www.w3.org/2001/XMLSchema" xmlns:p="http://schemas.microsoft.com/office/2006/metadata/properties" xmlns:ns2="13403b75-f4c8-48b0-98c2-67aef4337669" xmlns:ns3="6f8d69e2-77ac-436c-9e67-06c8ea83e532" targetNamespace="http://schemas.microsoft.com/office/2006/metadata/properties" ma:root="true" ma:fieldsID="fb324ada181d51f38b6251100df38ba9" ns2:_="" ns3:_="">
    <xsd:import namespace="13403b75-f4c8-48b0-98c2-67aef4337669"/>
    <xsd:import namespace="6f8d69e2-77ac-436c-9e67-06c8ea83e532"/>
    <xsd:element name="properties">
      <xsd:complexType>
        <xsd:sequence>
          <xsd:element name="documentManagement">
            <xsd:complexType>
              <xsd:all>
                <xsd:element ref="ns2:_dlc_DocId" minOccurs="0"/>
                <xsd:element ref="ns2:_dlc_DocIdUrl" minOccurs="0"/>
                <xsd:element ref="ns2:_dlc_DocIdPersistId" minOccurs="0"/>
                <xsd:element ref="ns2:k46d94c0acf84ab9a79866a9d8b1905f" minOccurs="0"/>
                <xsd:element ref="ns2:TaxCatchAll" minOccurs="0"/>
                <xsd:element ref="ns2:TaxCatchAllLabel" minOccurs="0"/>
                <xsd:element ref="ns2:c9cd366cc722410295b9eacffbd73909" minOccurs="0"/>
                <xsd:element ref="ns2:Diarienummer" minOccurs="0"/>
                <xsd:element ref="ns2:Nyckelord" minOccurs="0"/>
                <xsd:element ref="ns2:Sekretess" minOccurs="0"/>
                <xsd:element ref="ns3:RKOrdnaClass" minOccurs="0"/>
                <xsd:element ref="ns3:RKOrdnaCheckIn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403b75-f4c8-48b0-98c2-67aef4337669"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k46d94c0acf84ab9a79866a9d8b1905f" ma:index="11" nillable="true" ma:taxonomy="true" ma:internalName="k46d94c0acf84ab9a79866a9d8b1905f" ma:taxonomyFieldName="Departementsenhet" ma:displayName="Departement/enhet" ma:fieldId="{446d94c0-acf8-4ab9-a798-66a9d8b1905f}" ma:sspId="c94f65f0-adaa-4e77-b268-a4f99eefe5fc" ma:termSetId="45ad205f-092c-4ea4-aa45-736caa0a3194" ma:anchorId="00000000-0000-0000-0000-000000000000" ma:open="false" ma:isKeyword="false">
      <xsd:complexType>
        <xsd:sequence>
          <xsd:element ref="pc:Terms" minOccurs="0" maxOccurs="1"/>
        </xsd:sequence>
      </xsd:complexType>
    </xsd:element>
    <xsd:element name="TaxCatchAll" ma:index="12" nillable="true" ma:displayName="Global taxonomikolumn" ma:hidden="true" ma:list="{94095dfc-d41b-457f-90df-980e088e8aaf}" ma:internalName="TaxCatchAll" ma:showField="CatchAllData" ma:web="13403b75-f4c8-48b0-98c2-67aef433766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Global taxonomikolumn1" ma:hidden="true" ma:list="{94095dfc-d41b-457f-90df-980e088e8aaf}" ma:internalName="TaxCatchAllLabel" ma:readOnly="true" ma:showField="CatchAllDataLabel" ma:web="13403b75-f4c8-48b0-98c2-67aef4337669">
      <xsd:complexType>
        <xsd:complexContent>
          <xsd:extension base="dms:MultiChoiceLookup">
            <xsd:sequence>
              <xsd:element name="Value" type="dms:Lookup" maxOccurs="unbounded" minOccurs="0" nillable="true"/>
            </xsd:sequence>
          </xsd:extension>
        </xsd:complexContent>
      </xsd:complexType>
    </xsd:element>
    <xsd:element name="c9cd366cc722410295b9eacffbd73909" ma:index="15" nillable="true" ma:taxonomy="true" ma:internalName="c9cd366cc722410295b9eacffbd73909" ma:taxonomyFieldName="Aktivitetskategori" ma:displayName="Aktivitetskategori" ma:fieldId="{c9cd366c-c722-4102-95b9-eacffbd73909}" ma:sspId="c94f65f0-adaa-4e77-b268-a4f99eefe5fc" ma:termSetId="87ed9f0f-1fdd-47f5-a4b5-c96124763a1f" ma:anchorId="00000000-0000-0000-0000-000000000000" ma:open="false" ma:isKeyword="false">
      <xsd:complexType>
        <xsd:sequence>
          <xsd:element ref="pc:Terms" minOccurs="0" maxOccurs="1"/>
        </xsd:sequence>
      </xsd:complexType>
    </xsd:element>
    <xsd:element name="Diarienummer" ma:index="17" nillable="true" ma:displayName="Diarienummer" ma:description="" ma:internalName="Diarienummer">
      <xsd:simpleType>
        <xsd:restriction base="dms:Text"/>
      </xsd:simpleType>
    </xsd:element>
    <xsd:element name="Nyckelord" ma:index="18" nillable="true" ma:displayName="Nyckelord" ma:description="" ma:internalName="Nyckelord">
      <xsd:simpleType>
        <xsd:restriction base="dms:Text"/>
      </xsd:simpleType>
    </xsd:element>
    <xsd:element name="Sekretess" ma:index="19" nillable="true" ma:displayName="Sekretess m.m." ma:description="Dokumentet innehåller uppgifter som kan antas vara hemliga enligt SekrL eller som är mycket skyddsvärda av någon annan anledning." ma:internalName="Sekretess">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f8d69e2-77ac-436c-9e67-06c8ea83e532" elementFormDefault="qualified">
    <xsd:import namespace="http://schemas.microsoft.com/office/2006/documentManagement/types"/>
    <xsd:import namespace="http://schemas.microsoft.com/office/infopath/2007/PartnerControls"/>
    <xsd:element name="RKOrdnaClass" ma:index="20" nillable="true" ma:displayName="Klass" ma:hidden="true" ma:internalName="RKOrdnaClass" ma:readOnly="false">
      <xsd:simpleType>
        <xsd:restriction base="dms:Text"/>
      </xsd:simpleType>
    </xsd:element>
    <xsd:element name="RKOrdnaCheckInComment" ma:index="22" nillable="true" ma:displayName="Incheckningskommentar" ma:hidden="true" ma:internalName="RKOrdnaCheckInComment"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ma:displayName="Kategori"/>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Urls xmlns="http://schemas.microsoft.com/sharepoint/v3/contenttype/forms/url">
  <Edit>_layouts/RK.Dhs/RKEditForm.aspx</Edit>
  <New>_layouts/RK.Dhs/RKEditForm.aspx</New>
</FormUrl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True</openByDefault>
  <xsnScope/>
</customXsn>
</file>

<file path=customXml/item5.xml><?xml version="1.0" encoding="utf-8"?>
<p:properties xmlns:p="http://schemas.microsoft.com/office/2006/metadata/properties" xmlns:xsi="http://www.w3.org/2001/XMLSchema-instance" xmlns:pc="http://schemas.microsoft.com/office/infopath/2007/PartnerControls">
  <documentManagement>
    <c9cd366cc722410295b9eacffbd73909 xmlns="13403b75-f4c8-48b0-98c2-67aef4337669">
      <Terms xmlns="http://schemas.microsoft.com/office/infopath/2007/PartnerControls"/>
    </c9cd366cc722410295b9eacffbd73909>
    <RKOrdnaCheckInComment xmlns="6f8d69e2-77ac-436c-9e67-06c8ea83e532" xsi:nil="true"/>
    <k46d94c0acf84ab9a79866a9d8b1905f xmlns="13403b75-f4c8-48b0-98c2-67aef4337669">
      <Terms xmlns="http://schemas.microsoft.com/office/infopath/2007/PartnerControls"/>
    </k46d94c0acf84ab9a79866a9d8b1905f>
    <Nyckelord xmlns="13403b75-f4c8-48b0-98c2-67aef4337669" xsi:nil="true"/>
    <RKOrdnaClass xmlns="6f8d69e2-77ac-436c-9e67-06c8ea83e532" xsi:nil="true"/>
    <TaxCatchAll xmlns="13403b75-f4c8-48b0-98c2-67aef4337669"/>
    <Sekretess xmlns="13403b75-f4c8-48b0-98c2-67aef4337669">false</Sekretess>
    <Diarienummer xmlns="13403b75-f4c8-48b0-98c2-67aef4337669" xsi:nil="true"/>
    <_dlc_DocId xmlns="13403b75-f4c8-48b0-98c2-67aef4337669">DAND772ZJF2Y-2-352</_dlc_DocId>
    <_dlc_DocIdUrl xmlns="13403b75-f4c8-48b0-98c2-67aef4337669">
      <Url>http://rkdhs-kom/yta/s_2011_13/_layouts/DocIdRedir.aspx?ID=DAND772ZJF2Y-2-352</Url>
      <Description>DAND772ZJF2Y-2-352</Description>
    </_dlc_DocIdUrl>
  </documentManagement>
</p:properties>
</file>

<file path=customXml/item6.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86FB855-ACB1-4924-AF31-1F44657A21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403b75-f4c8-48b0-98c2-67aef4337669"/>
    <ds:schemaRef ds:uri="6f8d69e2-77ac-436c-9e67-06c8ea83e5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1F8A95-E06A-4F59-BAD1-9A56C4DABA43}">
  <ds:schemaRefs>
    <ds:schemaRef ds:uri="http://schemas.microsoft.com/sharepoint/v3/contenttype/forms/url"/>
  </ds:schemaRefs>
</ds:datastoreItem>
</file>

<file path=customXml/itemProps3.xml><?xml version="1.0" encoding="utf-8"?>
<ds:datastoreItem xmlns:ds="http://schemas.openxmlformats.org/officeDocument/2006/customXml" ds:itemID="{4C329A81-5138-49D5-9B6B-1AEA3171290A}">
  <ds:schemaRefs>
    <ds:schemaRef ds:uri="http://schemas.microsoft.com/sharepoint/v3/contenttype/forms"/>
  </ds:schemaRefs>
</ds:datastoreItem>
</file>

<file path=customXml/itemProps4.xml><?xml version="1.0" encoding="utf-8"?>
<ds:datastoreItem xmlns:ds="http://schemas.openxmlformats.org/officeDocument/2006/customXml" ds:itemID="{D4EA3E42-2F56-436D-8AC3-9CC14802176C}">
  <ds:schemaRefs>
    <ds:schemaRef ds:uri="http://schemas.microsoft.com/office/2006/metadata/customXsn"/>
  </ds:schemaRefs>
</ds:datastoreItem>
</file>

<file path=customXml/itemProps5.xml><?xml version="1.0" encoding="utf-8"?>
<ds:datastoreItem xmlns:ds="http://schemas.openxmlformats.org/officeDocument/2006/customXml" ds:itemID="{E66068C4-E33E-4886-9F41-2C57F7BAFC6F}">
  <ds:schemaRefs>
    <ds:schemaRef ds:uri="http://purl.org/dc/elements/1.1/"/>
    <ds:schemaRef ds:uri="http://schemas.microsoft.com/office/2006/metadata/properties"/>
    <ds:schemaRef ds:uri="6f8d69e2-77ac-436c-9e67-06c8ea83e532"/>
    <ds:schemaRef ds:uri="http://purl.org/dc/terms/"/>
    <ds:schemaRef ds:uri="13403b75-f4c8-48b0-98c2-67aef4337669"/>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6.xml><?xml version="1.0" encoding="utf-8"?>
<ds:datastoreItem xmlns:ds="http://schemas.openxmlformats.org/officeDocument/2006/customXml" ds:itemID="{954864CE-A1B8-49A7-9AB0-CCAD67CCB91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RKdepUtredning</Template>
  <TotalTime>13</TotalTime>
  <Words>2935</Words>
  <Application>Microsoft Office PowerPoint</Application>
  <PresentationFormat>Bildspel på skärmen (4:3)</PresentationFormat>
  <Paragraphs>116</Paragraphs>
  <Slides>9</Slides>
  <Notes>9</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vt:i4>
      </vt:variant>
    </vt:vector>
  </HeadingPairs>
  <TitlesOfParts>
    <vt:vector size="12" baseType="lpstr">
      <vt:lpstr>Arial</vt:lpstr>
      <vt:lpstr>Calibri</vt:lpstr>
      <vt:lpstr>Test RK 1</vt:lpstr>
      <vt:lpstr>Frågor och svar   Att ta del av, använda och utbyta uppgifter i hälso- och sjukvård och socialtjänst</vt:lpstr>
      <vt:lpstr>Läsanvisning</vt:lpstr>
      <vt:lpstr>7. Frågor om integrerade verksamheter mellan socialtjänst och hälso- och sjukvård</vt:lpstr>
      <vt:lpstr>PowerPoint-presentation</vt:lpstr>
      <vt:lpstr>PowerPoint-presentation</vt:lpstr>
      <vt:lpstr>PowerPoint-presentation</vt:lpstr>
      <vt:lpstr>PowerPoint-presentation</vt:lpstr>
      <vt:lpstr>PowerPoint-presentation</vt:lpstr>
      <vt:lpstr>PowerPoint-presentation</vt:lpstr>
    </vt:vector>
  </TitlesOfParts>
  <Company>Regeringskansliet RK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Jacobsson</dc:creator>
  <cp:lastModifiedBy>Jerilgård Ewa</cp:lastModifiedBy>
  <cp:revision>1466</cp:revision>
  <cp:lastPrinted>2013-12-12T15:11:16Z</cp:lastPrinted>
  <dcterms:created xsi:type="dcterms:W3CDTF">2013-09-11T08:29:44Z</dcterms:created>
  <dcterms:modified xsi:type="dcterms:W3CDTF">2019-04-15T09:07:26Z</dcterms:modified>
  <cp:category>Utredning svenska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pID">
    <vt:lpwstr>5;957;0;0</vt:lpwstr>
  </property>
  <property fmtid="{D5CDD505-2E9C-101B-9397-08002B2CF9AE}" pid="3" name="SprakID">
    <vt:i4>0</vt:i4>
  </property>
  <property fmtid="{D5CDD505-2E9C-101B-9397-08002B2CF9AE}" pid="4" name="DokID">
    <vt:i4>122</vt:i4>
  </property>
  <property fmtid="{D5CDD505-2E9C-101B-9397-08002B2CF9AE}" pid="5" name="ContentTypeId">
    <vt:lpwstr>0x01010053E1D612BA3F4E21AA250ECD751942B300885AFA11714F8C45A07894F436794A4E</vt:lpwstr>
  </property>
  <property fmtid="{D5CDD505-2E9C-101B-9397-08002B2CF9AE}" pid="6" name="_dlc_DocIdItemGuid">
    <vt:lpwstr>65942a81-13b5-45b3-82ba-45a8aa34d5c4</vt:lpwstr>
  </property>
  <property fmtid="{D5CDD505-2E9C-101B-9397-08002B2CF9AE}" pid="7" name="Departementsenhet">
    <vt:lpwstr/>
  </property>
  <property fmtid="{D5CDD505-2E9C-101B-9397-08002B2CF9AE}" pid="8" name="Aktivitetskategori">
    <vt:lpwstr/>
  </property>
</Properties>
</file>