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8"/>
    <a:srgbClr val="F2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83FB2E-C4D3-478B-8806-3410FF072EF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nb-NO"/>
        </a:p>
      </dgm:t>
    </dgm:pt>
    <dgm:pt modelId="{66B3914D-81AA-4C4B-AE79-1882DDD94A03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nb-NO" dirty="0"/>
            <a:t>Kartläggning, analys och vidareutvekling -behov, organisering, beslut och riktlinjer</a:t>
          </a:r>
        </a:p>
      </dgm:t>
    </dgm:pt>
    <dgm:pt modelId="{B71DBE98-AD3E-4C31-87F1-1799626BB056}" type="parTrans" cxnId="{5B134339-B213-4B81-A160-0D9D288611B7}">
      <dgm:prSet/>
      <dgm:spPr/>
      <dgm:t>
        <a:bodyPr/>
        <a:lstStyle/>
        <a:p>
          <a:endParaRPr lang="nb-NO"/>
        </a:p>
      </dgm:t>
    </dgm:pt>
    <dgm:pt modelId="{1C273F32-284F-455B-9331-94197BACA0CF}" type="sibTrans" cxnId="{5B134339-B213-4B81-A160-0D9D288611B7}">
      <dgm:prSet/>
      <dgm:spPr/>
      <dgm:t>
        <a:bodyPr/>
        <a:lstStyle/>
        <a:p>
          <a:endParaRPr lang="nb-NO"/>
        </a:p>
      </dgm:t>
    </dgm:pt>
    <dgm:pt modelId="{9838A57A-3868-48C8-8AB0-104EA2A8B8DE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dirty="0"/>
            <a:t>Vidareutveckling av teknologisk innovationsförmåga</a:t>
          </a:r>
        </a:p>
      </dgm:t>
    </dgm:pt>
    <dgm:pt modelId="{C9E3E768-5C78-47B6-A3DB-80472B0A488F}" type="parTrans" cxnId="{BE7E6040-9323-4548-A5E8-748BCD30A633}">
      <dgm:prSet/>
      <dgm:spPr/>
      <dgm:t>
        <a:bodyPr/>
        <a:lstStyle/>
        <a:p>
          <a:endParaRPr lang="nb-NO"/>
        </a:p>
      </dgm:t>
    </dgm:pt>
    <dgm:pt modelId="{9354EBDE-E579-4C09-BE63-95773F95D813}" type="sibTrans" cxnId="{BE7E6040-9323-4548-A5E8-748BCD30A633}">
      <dgm:prSet/>
      <dgm:spPr/>
      <dgm:t>
        <a:bodyPr/>
        <a:lstStyle/>
        <a:p>
          <a:endParaRPr lang="nb-NO"/>
        </a:p>
      </dgm:t>
    </dgm:pt>
    <dgm:pt modelId="{5B1F05B4-5E34-460D-91C4-B66CA906DF5A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nb-NO" dirty="0"/>
            <a:t>Utprovning av innovationer</a:t>
          </a:r>
        </a:p>
      </dgm:t>
    </dgm:pt>
    <dgm:pt modelId="{BDFB6CC9-1030-4F96-83AE-BF5B636AF24D}" type="parTrans" cxnId="{4138243F-A979-457B-B984-A80B717C27D5}">
      <dgm:prSet/>
      <dgm:spPr/>
      <dgm:t>
        <a:bodyPr/>
        <a:lstStyle/>
        <a:p>
          <a:endParaRPr lang="nb-NO"/>
        </a:p>
      </dgm:t>
    </dgm:pt>
    <dgm:pt modelId="{AD7982E4-FE94-4523-91C8-D4AA6F45F735}" type="sibTrans" cxnId="{4138243F-A979-457B-B984-A80B717C27D5}">
      <dgm:prSet/>
      <dgm:spPr/>
      <dgm:t>
        <a:bodyPr/>
        <a:lstStyle/>
        <a:p>
          <a:endParaRPr lang="nb-NO"/>
        </a:p>
      </dgm:t>
    </dgm:pt>
    <dgm:pt modelId="{4883B0FB-1BE9-423C-A28F-4B1350358475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nb-NO" dirty="0"/>
            <a:t>Administration och edning av projektet</a:t>
          </a:r>
        </a:p>
      </dgm:t>
    </dgm:pt>
    <dgm:pt modelId="{FEA3770C-656B-481C-92F7-C573C5CAAF6D}" type="parTrans" cxnId="{174B0EA2-74D4-4631-947D-44202E684AF5}">
      <dgm:prSet/>
      <dgm:spPr/>
      <dgm:t>
        <a:bodyPr/>
        <a:lstStyle/>
        <a:p>
          <a:endParaRPr lang="nb-NO"/>
        </a:p>
      </dgm:t>
    </dgm:pt>
    <dgm:pt modelId="{E8737469-47A3-4A0A-B612-4266F3473B43}" type="sibTrans" cxnId="{174B0EA2-74D4-4631-947D-44202E684AF5}">
      <dgm:prSet/>
      <dgm:spPr/>
      <dgm:t>
        <a:bodyPr/>
        <a:lstStyle/>
        <a:p>
          <a:endParaRPr lang="nb-NO"/>
        </a:p>
      </dgm:t>
    </dgm:pt>
    <dgm:pt modelId="{DD5CBF23-F755-4179-B421-4788932455A6}" type="pres">
      <dgm:prSet presAssocID="{DF83FB2E-C4D3-478B-8806-3410FF072EF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46D7CF42-E450-47D8-8FA2-478998FFCF5C}" type="pres">
      <dgm:prSet presAssocID="{66B3914D-81AA-4C4B-AE79-1882DDD94A03}" presName="parentText1" presStyleLbl="node1" presStyleIdx="0" presStyleCnt="4" custScaleY="97035">
        <dgm:presLayoutVars>
          <dgm:chMax/>
          <dgm:chPref val="3"/>
          <dgm:bulletEnabled val="1"/>
        </dgm:presLayoutVars>
      </dgm:prSet>
      <dgm:spPr/>
    </dgm:pt>
    <dgm:pt modelId="{2306C33F-298C-4778-9A0D-7B0B534C2EA0}" type="pres">
      <dgm:prSet presAssocID="{9838A57A-3868-48C8-8AB0-104EA2A8B8DE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88197459-9F6A-4AAF-8083-021A9560997D}" type="pres">
      <dgm:prSet presAssocID="{5B1F05B4-5E34-460D-91C4-B66CA906DF5A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BA21CCCA-0C55-48E2-BFAD-0F6DEA459FCB}" type="pres">
      <dgm:prSet presAssocID="{4883B0FB-1BE9-423C-A28F-4B1350358475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</dgm:ptLst>
  <dgm:cxnLst>
    <dgm:cxn modelId="{46DF2100-5328-4C2D-84BC-A8CDFBFEF2AD}" type="presOf" srcId="{4883B0FB-1BE9-423C-A28F-4B1350358475}" destId="{BA21CCCA-0C55-48E2-BFAD-0F6DEA459FCB}" srcOrd="0" destOrd="0" presId="urn:microsoft.com/office/officeart/2009/3/layout/IncreasingArrowsProcess"/>
    <dgm:cxn modelId="{A690471F-31B7-43B9-8490-4BB4B2CC3E23}" type="presOf" srcId="{66B3914D-81AA-4C4B-AE79-1882DDD94A03}" destId="{46D7CF42-E450-47D8-8FA2-478998FFCF5C}" srcOrd="0" destOrd="0" presId="urn:microsoft.com/office/officeart/2009/3/layout/IncreasingArrowsProcess"/>
    <dgm:cxn modelId="{5B134339-B213-4B81-A160-0D9D288611B7}" srcId="{DF83FB2E-C4D3-478B-8806-3410FF072EF6}" destId="{66B3914D-81AA-4C4B-AE79-1882DDD94A03}" srcOrd="0" destOrd="0" parTransId="{B71DBE98-AD3E-4C31-87F1-1799626BB056}" sibTransId="{1C273F32-284F-455B-9331-94197BACA0CF}"/>
    <dgm:cxn modelId="{8B08013E-F546-4A55-9C2E-514C63D80C25}" type="presOf" srcId="{9838A57A-3868-48C8-8AB0-104EA2A8B8DE}" destId="{2306C33F-298C-4778-9A0D-7B0B534C2EA0}" srcOrd="0" destOrd="0" presId="urn:microsoft.com/office/officeart/2009/3/layout/IncreasingArrowsProcess"/>
    <dgm:cxn modelId="{4138243F-A979-457B-B984-A80B717C27D5}" srcId="{DF83FB2E-C4D3-478B-8806-3410FF072EF6}" destId="{5B1F05B4-5E34-460D-91C4-B66CA906DF5A}" srcOrd="2" destOrd="0" parTransId="{BDFB6CC9-1030-4F96-83AE-BF5B636AF24D}" sibTransId="{AD7982E4-FE94-4523-91C8-D4AA6F45F735}"/>
    <dgm:cxn modelId="{BE7E6040-9323-4548-A5E8-748BCD30A633}" srcId="{DF83FB2E-C4D3-478B-8806-3410FF072EF6}" destId="{9838A57A-3868-48C8-8AB0-104EA2A8B8DE}" srcOrd="1" destOrd="0" parTransId="{C9E3E768-5C78-47B6-A3DB-80472B0A488F}" sibTransId="{9354EBDE-E579-4C09-BE63-95773F95D813}"/>
    <dgm:cxn modelId="{5D1C7790-F9CE-4858-A77A-3B1AD11E6785}" type="presOf" srcId="{5B1F05B4-5E34-460D-91C4-B66CA906DF5A}" destId="{88197459-9F6A-4AAF-8083-021A9560997D}" srcOrd="0" destOrd="0" presId="urn:microsoft.com/office/officeart/2009/3/layout/IncreasingArrowsProcess"/>
    <dgm:cxn modelId="{174B0EA2-74D4-4631-947D-44202E684AF5}" srcId="{DF83FB2E-C4D3-478B-8806-3410FF072EF6}" destId="{4883B0FB-1BE9-423C-A28F-4B1350358475}" srcOrd="3" destOrd="0" parTransId="{FEA3770C-656B-481C-92F7-C573C5CAAF6D}" sibTransId="{E8737469-47A3-4A0A-B612-4266F3473B43}"/>
    <dgm:cxn modelId="{DFC098A4-DAC5-43F9-ACAD-81CEA53ED634}" type="presOf" srcId="{DF83FB2E-C4D3-478B-8806-3410FF072EF6}" destId="{DD5CBF23-F755-4179-B421-4788932455A6}" srcOrd="0" destOrd="0" presId="urn:microsoft.com/office/officeart/2009/3/layout/IncreasingArrowsProcess"/>
    <dgm:cxn modelId="{7EE743B7-4118-4AB2-A11A-70A971A00A57}" type="presParOf" srcId="{DD5CBF23-F755-4179-B421-4788932455A6}" destId="{46D7CF42-E450-47D8-8FA2-478998FFCF5C}" srcOrd="0" destOrd="0" presId="urn:microsoft.com/office/officeart/2009/3/layout/IncreasingArrowsProcess"/>
    <dgm:cxn modelId="{83D072F5-C722-4C88-9631-BECF9C7DA5D8}" type="presParOf" srcId="{DD5CBF23-F755-4179-B421-4788932455A6}" destId="{2306C33F-298C-4778-9A0D-7B0B534C2EA0}" srcOrd="1" destOrd="0" presId="urn:microsoft.com/office/officeart/2009/3/layout/IncreasingArrowsProcess"/>
    <dgm:cxn modelId="{F7D70F4B-265C-43C8-98EE-C943F271E91F}" type="presParOf" srcId="{DD5CBF23-F755-4179-B421-4788932455A6}" destId="{88197459-9F6A-4AAF-8083-021A9560997D}" srcOrd="2" destOrd="0" presId="urn:microsoft.com/office/officeart/2009/3/layout/IncreasingArrowsProcess"/>
    <dgm:cxn modelId="{77F1B7C0-65A6-41E2-B1E1-0D417418D246}" type="presParOf" srcId="{DD5CBF23-F755-4179-B421-4788932455A6}" destId="{BA21CCCA-0C55-48E2-BFAD-0F6DEA459FCB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7CF42-E450-47D8-8FA2-478998FFCF5C}">
      <dsp:nvSpPr>
        <dsp:cNvPr id="0" name=""/>
        <dsp:cNvSpPr/>
      </dsp:nvSpPr>
      <dsp:spPr>
        <a:xfrm>
          <a:off x="0" y="664914"/>
          <a:ext cx="8876582" cy="125401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lumMod val="75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515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Kartläggning, analys och vidareutvekling -behov, organisering, beslut och riktlinjer</a:t>
          </a:r>
        </a:p>
      </dsp:txBody>
      <dsp:txXfrm>
        <a:off x="0" y="978419"/>
        <a:ext cx="8563077" cy="627009"/>
      </dsp:txXfrm>
    </dsp:sp>
    <dsp:sp modelId="{2306C33F-298C-4778-9A0D-7B0B534C2EA0}">
      <dsp:nvSpPr>
        <dsp:cNvPr id="0" name=""/>
        <dsp:cNvSpPr/>
      </dsp:nvSpPr>
      <dsp:spPr>
        <a:xfrm>
          <a:off x="2046052" y="1076275"/>
          <a:ext cx="6830529" cy="129233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515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Vidareutveckling av teknologisk innovationsförmåga</a:t>
          </a:r>
        </a:p>
      </dsp:txBody>
      <dsp:txXfrm>
        <a:off x="2046052" y="1399359"/>
        <a:ext cx="6507445" cy="646169"/>
      </dsp:txXfrm>
    </dsp:sp>
    <dsp:sp modelId="{88197459-9F6A-4AAF-8083-021A9560997D}">
      <dsp:nvSpPr>
        <dsp:cNvPr id="0" name=""/>
        <dsp:cNvSpPr/>
      </dsp:nvSpPr>
      <dsp:spPr>
        <a:xfrm>
          <a:off x="4092104" y="1507054"/>
          <a:ext cx="4784477" cy="129233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515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Utprovning av innovationer</a:t>
          </a:r>
        </a:p>
      </dsp:txBody>
      <dsp:txXfrm>
        <a:off x="4092104" y="1830138"/>
        <a:ext cx="4461393" cy="646169"/>
      </dsp:txXfrm>
    </dsp:sp>
    <dsp:sp modelId="{BA21CCCA-0C55-48E2-BFAD-0F6DEA459FCB}">
      <dsp:nvSpPr>
        <dsp:cNvPr id="0" name=""/>
        <dsp:cNvSpPr/>
      </dsp:nvSpPr>
      <dsp:spPr>
        <a:xfrm>
          <a:off x="6138156" y="1937575"/>
          <a:ext cx="2738425" cy="1292337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254000" bIns="20515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300" kern="1200" dirty="0"/>
            <a:t>Administration och edning av projektet</a:t>
          </a:r>
        </a:p>
      </dsp:txBody>
      <dsp:txXfrm>
        <a:off x="6138156" y="2260659"/>
        <a:ext cx="2415341" cy="646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0931E-DACF-464B-B063-557771E328D1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6CA51-7C6C-41C8-B133-9C2E169021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6667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793C-5E2F-48B4-918C-368FCB8BE36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53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Viktig bild!!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793C-5E2F-48B4-918C-368FCB8BE36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406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Vinster och effekter av et gränsöverskridande projekt </a:t>
            </a:r>
            <a:endParaRPr lang="nb-NO" sz="1200" b="1" dirty="0"/>
          </a:p>
          <a:p>
            <a:pPr marL="0" indent="0">
              <a:buNone/>
            </a:pPr>
            <a:r>
              <a:rPr lang="nb-NO" sz="1200" dirty="0" err="1"/>
              <a:t>Samarbetet</a:t>
            </a:r>
            <a:r>
              <a:rPr lang="nb-NO" sz="1200" dirty="0"/>
              <a:t> </a:t>
            </a:r>
            <a:r>
              <a:rPr lang="nb-NO" sz="1200" dirty="0" err="1"/>
              <a:t>mellan</a:t>
            </a:r>
            <a:r>
              <a:rPr lang="nb-NO" sz="1200" dirty="0"/>
              <a:t> Norge </a:t>
            </a:r>
            <a:r>
              <a:rPr lang="nb-NO" sz="1200" dirty="0" err="1"/>
              <a:t>och</a:t>
            </a:r>
            <a:r>
              <a:rPr lang="nb-NO" sz="1200" dirty="0"/>
              <a:t> Sverige </a:t>
            </a:r>
            <a:r>
              <a:rPr lang="nb-NO" sz="1200" dirty="0" err="1"/>
              <a:t>är</a:t>
            </a:r>
            <a:r>
              <a:rPr lang="nb-NO" sz="1200" dirty="0"/>
              <a:t> en viktig drivkraft </a:t>
            </a:r>
            <a:r>
              <a:rPr lang="nb-NO" sz="1200" dirty="0" err="1"/>
              <a:t>för</a:t>
            </a:r>
            <a:r>
              <a:rPr lang="nb-NO" sz="1200" dirty="0"/>
              <a:t> att </a:t>
            </a:r>
            <a:r>
              <a:rPr lang="nb-NO" sz="1200" dirty="0" err="1"/>
              <a:t>kunna</a:t>
            </a:r>
            <a:r>
              <a:rPr lang="nb-NO" sz="1200" dirty="0"/>
              <a:t>:</a:t>
            </a:r>
            <a:r>
              <a:rPr lang="nb-NO" sz="1200" baseline="0" dirty="0"/>
              <a:t> </a:t>
            </a:r>
          </a:p>
          <a:p>
            <a:pPr marL="0" indent="0">
              <a:buNone/>
            </a:pPr>
            <a:r>
              <a:rPr lang="nb-NO" sz="1200" dirty="0" err="1"/>
              <a:t>utbyta</a:t>
            </a:r>
            <a:r>
              <a:rPr lang="nb-NO" sz="1200" dirty="0"/>
              <a:t> </a:t>
            </a:r>
            <a:r>
              <a:rPr lang="nb-NO" sz="1200" dirty="0" err="1"/>
              <a:t>kunskaper</a:t>
            </a:r>
            <a:r>
              <a:rPr lang="nb-NO" sz="1200" dirty="0"/>
              <a:t> </a:t>
            </a:r>
            <a:r>
              <a:rPr lang="nb-NO" sz="1200" dirty="0" err="1"/>
              <a:t>och</a:t>
            </a:r>
            <a:r>
              <a:rPr lang="nb-NO" sz="1200" dirty="0"/>
              <a:t> erfarenheter på </a:t>
            </a:r>
            <a:r>
              <a:rPr lang="nb-NO" sz="1200" dirty="0" err="1"/>
              <a:t>tvärs</a:t>
            </a:r>
            <a:r>
              <a:rPr lang="nb-NO" sz="1200" dirty="0"/>
              <a:t> av </a:t>
            </a:r>
            <a:r>
              <a:rPr lang="nb-NO" sz="1200" dirty="0" err="1"/>
              <a:t>gränsen</a:t>
            </a:r>
            <a:endParaRPr lang="nb-NO" sz="1200" dirty="0"/>
          </a:p>
          <a:p>
            <a:r>
              <a:rPr lang="nb-NO" sz="1200" dirty="0"/>
              <a:t>bedre utnyttelse av ressursene </a:t>
            </a:r>
          </a:p>
          <a:p>
            <a:r>
              <a:rPr lang="nb-NO" sz="1200" dirty="0" err="1"/>
              <a:t>utveckla</a:t>
            </a:r>
            <a:r>
              <a:rPr lang="nb-NO" sz="1200" dirty="0"/>
              <a:t> </a:t>
            </a:r>
            <a:r>
              <a:rPr lang="nb-NO" sz="1200" dirty="0" err="1"/>
              <a:t>innovativa</a:t>
            </a:r>
            <a:r>
              <a:rPr lang="nb-NO" sz="1200" dirty="0"/>
              <a:t> </a:t>
            </a:r>
            <a:r>
              <a:rPr lang="nb-NO" sz="1200" dirty="0" err="1"/>
              <a:t>och</a:t>
            </a:r>
            <a:r>
              <a:rPr lang="nb-NO" sz="1200" dirty="0"/>
              <a:t> </a:t>
            </a:r>
            <a:r>
              <a:rPr lang="nb-NO" sz="1200" dirty="0" err="1"/>
              <a:t>bärkraftiga</a:t>
            </a:r>
            <a:r>
              <a:rPr lang="nb-NO" sz="1200" dirty="0"/>
              <a:t> modeller </a:t>
            </a:r>
            <a:r>
              <a:rPr lang="nb-NO" sz="1200" dirty="0" err="1"/>
              <a:t>för</a:t>
            </a:r>
            <a:r>
              <a:rPr lang="nb-NO" sz="1200" dirty="0"/>
              <a:t> </a:t>
            </a:r>
            <a:r>
              <a:rPr lang="nb-NO" sz="1200" dirty="0" err="1"/>
              <a:t>hur</a:t>
            </a:r>
            <a:r>
              <a:rPr lang="nb-NO" sz="1200" dirty="0"/>
              <a:t> </a:t>
            </a:r>
            <a:r>
              <a:rPr lang="nb-NO" sz="1200" dirty="0" err="1"/>
              <a:t>arbetet</a:t>
            </a:r>
            <a:r>
              <a:rPr lang="nb-NO" sz="1200" dirty="0"/>
              <a:t> med </a:t>
            </a:r>
            <a:r>
              <a:rPr lang="nb-NO" sz="1200" dirty="0" err="1"/>
              <a:t>införande</a:t>
            </a:r>
            <a:r>
              <a:rPr lang="nb-NO" sz="1200" dirty="0"/>
              <a:t> </a:t>
            </a:r>
            <a:r>
              <a:rPr lang="nb-NO" sz="1200" dirty="0" err="1"/>
              <a:t>och</a:t>
            </a:r>
            <a:r>
              <a:rPr lang="nb-NO" sz="1200" dirty="0"/>
              <a:t> </a:t>
            </a:r>
            <a:r>
              <a:rPr lang="nb-NO" sz="1200" dirty="0" err="1"/>
              <a:t>välfärdsteknologi</a:t>
            </a:r>
            <a:r>
              <a:rPr lang="nb-NO" sz="1200" dirty="0"/>
              <a:t> kan utformas </a:t>
            </a:r>
            <a:r>
              <a:rPr lang="nb-NO" sz="1200" dirty="0" err="1"/>
              <a:t>inom</a:t>
            </a:r>
            <a:r>
              <a:rPr lang="nb-NO" sz="1200" dirty="0"/>
              <a:t> </a:t>
            </a:r>
            <a:r>
              <a:rPr lang="nb-NO" sz="1200" dirty="0" err="1"/>
              <a:t>kommunerna</a:t>
            </a:r>
            <a:endParaRPr lang="nb-NO" sz="1200" dirty="0"/>
          </a:p>
          <a:p>
            <a:r>
              <a:rPr lang="nb-NO" sz="1200" dirty="0"/>
              <a:t>legge til rette for økt egenmestring hos den enkelte og dermed gjøre det mulig å bo hjemme lengre</a:t>
            </a:r>
          </a:p>
          <a:p>
            <a:r>
              <a:rPr lang="nb-NO" sz="1200" dirty="0"/>
              <a:t>legge til rette for økt samarbeid med næringsliv og bedrifter som utvikler velferdsteknologiske hjelpemidler, så att de </a:t>
            </a:r>
            <a:r>
              <a:rPr lang="nb-NO" sz="1200" dirty="0" err="1"/>
              <a:t>innovationer</a:t>
            </a:r>
            <a:r>
              <a:rPr lang="nb-NO" sz="1200" dirty="0"/>
              <a:t> som </a:t>
            </a:r>
            <a:r>
              <a:rPr lang="nb-NO" sz="1200" dirty="0" err="1"/>
              <a:t>görs</a:t>
            </a:r>
            <a:r>
              <a:rPr lang="nb-NO" sz="1200" dirty="0"/>
              <a:t> kommer </a:t>
            </a:r>
            <a:r>
              <a:rPr lang="nb-NO" sz="1200" dirty="0" err="1"/>
              <a:t>gränsregionen</a:t>
            </a:r>
            <a:r>
              <a:rPr lang="nb-NO" sz="1200" dirty="0"/>
              <a:t> </a:t>
            </a:r>
            <a:r>
              <a:rPr lang="nb-NO" sz="1200" dirty="0" err="1"/>
              <a:t>till</a:t>
            </a:r>
            <a:r>
              <a:rPr lang="nb-NO" sz="1200" dirty="0"/>
              <a:t> nytta (pasienter/brukere, ansatte og de som organiserer tjenestene)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8793C-5E2F-48B4-918C-368FCB8BE36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14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gif"/><Relationship Id="rId7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0"/>
            <a:ext cx="5372100" cy="6858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7976" y="2107215"/>
            <a:ext cx="6303373" cy="23729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7977" y="4480182"/>
            <a:ext cx="63033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grpSp>
        <p:nvGrpSpPr>
          <p:cNvPr id="13" name="Grupp 12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4" name="Bildobjekt 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5" name="Bildobjekt 14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1" name="Grupp 10"/>
          <p:cNvGrpSpPr/>
          <p:nvPr userDrawn="1"/>
        </p:nvGrpSpPr>
        <p:grpSpPr>
          <a:xfrm>
            <a:off x="429417" y="316336"/>
            <a:ext cx="1188367" cy="1364920"/>
            <a:chOff x="429418" y="5836343"/>
            <a:chExt cx="800098" cy="913088"/>
          </a:xfrm>
        </p:grpSpPr>
        <p:pic>
          <p:nvPicPr>
            <p:cNvPr id="16" name="Bildobjekt 15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7" name="textruta 16"/>
            <p:cNvSpPr txBox="1"/>
            <p:nvPr userDrawn="1"/>
          </p:nvSpPr>
          <p:spPr>
            <a:xfrm>
              <a:off x="429418" y="6358235"/>
              <a:ext cx="800098" cy="391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32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9" name="Bildobjekt 18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5"/>
            <p:cNvPicPr/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322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525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956300" y="987425"/>
            <a:ext cx="5399088" cy="4791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652588" y="2057400"/>
            <a:ext cx="3932237" cy="37211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617B09-CE66-4C58-90D3-89ADED3328FF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74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40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7" name="Bildobjekt 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8" name="textruta 7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9" name="Rektangel 8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37230" y="365125"/>
            <a:ext cx="1031657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17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46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 3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6" name="Bildobjekt 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7" name="textruta 6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  <p:sp>
        <p:nvSpPr>
          <p:cNvPr id="8" name="Rektangel 7"/>
          <p:cNvSpPr/>
          <p:nvPr userDrawn="1"/>
        </p:nvSpPr>
        <p:spPr>
          <a:xfrm>
            <a:off x="152400" y="127000"/>
            <a:ext cx="1485900" cy="1563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594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1300" y="365125"/>
            <a:ext cx="9844088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473200" y="1790699"/>
            <a:ext cx="4816475" cy="7143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473200" y="2505075"/>
            <a:ext cx="4816475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64300" y="1790699"/>
            <a:ext cx="4927600" cy="7143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64300" y="2505075"/>
            <a:ext cx="4927600" cy="327342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cxnSp>
        <p:nvCxnSpPr>
          <p:cNvPr id="10" name="Rak 9"/>
          <p:cNvCxnSpPr/>
          <p:nvPr userDrawn="1"/>
        </p:nvCxnSpPr>
        <p:spPr>
          <a:xfrm>
            <a:off x="152400" y="5778500"/>
            <a:ext cx="1188733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79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 userDrawn="1"/>
        </p:nvSpPr>
        <p:spPr>
          <a:xfrm>
            <a:off x="0" y="0"/>
            <a:ext cx="3930555" cy="6941879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771958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771958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939800" cy="365125"/>
          </a:xfrm>
          <a:prstGeom prst="rect">
            <a:avLst/>
          </a:prstGeom>
        </p:spPr>
        <p:txBody>
          <a:bodyPr/>
          <a:lstStyle/>
          <a:p>
            <a:fld id="{F09C5DA9-1119-4141-9A49-B394C8DEADF8}" type="datetimeFigureOut">
              <a:rPr lang="sv-SE" smtClean="0"/>
              <a:t>2018-05-29</a:t>
            </a:fld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6" name="Bildobjekt 15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5"/>
            <p:cNvPicPr/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72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-12700" y="-1"/>
            <a:ext cx="6096000" cy="34163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/>
          <p:cNvSpPr/>
          <p:nvPr userDrawn="1"/>
        </p:nvSpPr>
        <p:spPr>
          <a:xfrm>
            <a:off x="6096000" y="3416299"/>
            <a:ext cx="6096000" cy="34417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72200" y="1409699"/>
            <a:ext cx="42418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44500" y="3660502"/>
            <a:ext cx="5181600" cy="1536989"/>
          </a:xfrm>
        </p:spPr>
        <p:txBody>
          <a:bodyPr/>
          <a:lstStyle>
            <a:lvl3pPr marL="914400" indent="0">
              <a:buNone/>
              <a:defRPr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3660502"/>
            <a:ext cx="5118100" cy="246380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grpSp>
        <p:nvGrpSpPr>
          <p:cNvPr id="21" name="Grupp 20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22" name="Bildobjekt 2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23" name="Bildobjekt 2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18" name="Grupp 17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24" name="Bildobjekt 23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Picture 5"/>
            <p:cNvPicPr/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386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778000" y="365125"/>
            <a:ext cx="9575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777999" y="1694561"/>
            <a:ext cx="9575799" cy="3955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grpSp>
        <p:nvGrpSpPr>
          <p:cNvPr id="7" name="Grupp 6"/>
          <p:cNvGrpSpPr/>
          <p:nvPr userDrawn="1"/>
        </p:nvGrpSpPr>
        <p:grpSpPr>
          <a:xfrm>
            <a:off x="10667325" y="5987165"/>
            <a:ext cx="1372945" cy="738369"/>
            <a:chOff x="9996866" y="5892574"/>
            <a:chExt cx="2053604" cy="1049305"/>
          </a:xfrm>
        </p:grpSpPr>
        <p:pic>
          <p:nvPicPr>
            <p:cNvPr id="12" name="Bildobjekt 11"/>
            <p:cNvPicPr>
              <a:picLocks noChangeAspect="1"/>
            </p:cNvPicPr>
            <p:nvPr userDrawn="1"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9"/>
            <a:stretch/>
          </p:blipFill>
          <p:spPr>
            <a:xfrm>
              <a:off x="10007599" y="6309004"/>
              <a:ext cx="2032139" cy="632875"/>
            </a:xfrm>
            <a:prstGeom prst="rect">
              <a:avLst/>
            </a:prstGeom>
          </p:spPr>
        </p:pic>
        <p:pic>
          <p:nvPicPr>
            <p:cNvPr id="14" name="Bildobjekt 13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6866" y="5892574"/>
              <a:ext cx="2053604" cy="416430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 userDrawn="1"/>
        </p:nvGrpSpPr>
        <p:grpSpPr>
          <a:xfrm>
            <a:off x="2874505" y="6203510"/>
            <a:ext cx="6442990" cy="571206"/>
            <a:chOff x="3277785" y="6203510"/>
            <a:chExt cx="6442990" cy="571206"/>
          </a:xfrm>
        </p:grpSpPr>
        <p:pic>
          <p:nvPicPr>
            <p:cNvPr id="15" name="Bildobjekt 14" descr="C:\Users\lenla19\AppData\Local\Microsoft\Windows\Temporary Internet Files\Content.Outlook\P0UGEH69\Fyrbodals hälsoakademi_transparent bakgrund.png"/>
            <p:cNvPicPr/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7785" y="6203510"/>
              <a:ext cx="4654550" cy="4171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5"/>
            <p:cNvPicPr/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8040623" y="6203510"/>
              <a:ext cx="1680152" cy="571206"/>
            </a:xfrm>
            <a:prstGeom prst="rect">
              <a:avLst/>
            </a:prstGeom>
          </p:spPr>
        </p:pic>
      </p:grpSp>
      <p:grpSp>
        <p:nvGrpSpPr>
          <p:cNvPr id="17" name="Grupp 16"/>
          <p:cNvGrpSpPr/>
          <p:nvPr userDrawn="1"/>
        </p:nvGrpSpPr>
        <p:grpSpPr>
          <a:xfrm>
            <a:off x="429418" y="5887143"/>
            <a:ext cx="800098" cy="983557"/>
            <a:chOff x="429418" y="5836343"/>
            <a:chExt cx="800098" cy="983557"/>
          </a:xfrm>
        </p:grpSpPr>
        <p:pic>
          <p:nvPicPr>
            <p:cNvPr id="18" name="Bildobjekt 17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777" y="5836343"/>
              <a:ext cx="715381" cy="887573"/>
            </a:xfrm>
            <a:prstGeom prst="rect">
              <a:avLst/>
            </a:prstGeom>
          </p:spPr>
        </p:pic>
        <p:sp>
          <p:nvSpPr>
            <p:cNvPr id="19" name="textruta 18"/>
            <p:cNvSpPr txBox="1"/>
            <p:nvPr userDrawn="1"/>
          </p:nvSpPr>
          <p:spPr>
            <a:xfrm>
              <a:off x="429418" y="6358235"/>
              <a:ext cx="8000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400" b="0" dirty="0">
                  <a:solidFill>
                    <a:schemeClr val="accent1"/>
                  </a:solidFill>
                  <a:latin typeface="+mn-lt"/>
                </a:rPr>
                <a:t>GITS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28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5" r:id="rId5"/>
    <p:sldLayoutId id="2147483658" r:id="rId6"/>
    <p:sldLayoutId id="2147483653" r:id="rId7"/>
    <p:sldLayoutId id="2147483651" r:id="rId8"/>
    <p:sldLayoutId id="2147483652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79533523_THE_ROLES_OF_DESIGN_AND_CYBERNETICS_FOR_PLANETARY_PROBE_MISSIONS/figures?lo=1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479" y="822392"/>
            <a:ext cx="7600780" cy="4441370"/>
          </a:xfrm>
        </p:spPr>
        <p:txBody>
          <a:bodyPr>
            <a:normAutofit/>
          </a:bodyPr>
          <a:lstStyle/>
          <a:p>
            <a:br>
              <a:rPr lang="sv-SE" sz="4800" dirty="0"/>
            </a:br>
            <a:br>
              <a:rPr lang="sv-SE" sz="2400" b="1" dirty="0"/>
            </a:br>
            <a:br>
              <a:rPr lang="sv-SE" sz="3600" dirty="0"/>
            </a:br>
            <a:r>
              <a:rPr lang="sv-SE" sz="4800" dirty="0" err="1"/>
              <a:t>eTeam</a:t>
            </a:r>
            <a:r>
              <a:rPr lang="sv-SE" sz="4800" dirty="0"/>
              <a:t> för välfärdsteknologi </a:t>
            </a:r>
            <a:br>
              <a:rPr lang="sv-SE" noProof="0" dirty="0"/>
            </a:br>
            <a:r>
              <a:rPr lang="sv-SE" sz="2800" dirty="0"/>
              <a:t>- organisering, införande och användning av välfärdsteknologi i kommunal vård och omsorg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200698" y="5252258"/>
            <a:ext cx="6467302" cy="1300942"/>
          </a:xfrm>
        </p:spPr>
        <p:txBody>
          <a:bodyPr>
            <a:normAutofit/>
          </a:bodyPr>
          <a:lstStyle/>
          <a:p>
            <a:br>
              <a:rPr lang="sv-SE" noProof="0" dirty="0"/>
            </a:br>
            <a:r>
              <a:rPr lang="sv-SE" sz="2100" b="1" dirty="0"/>
              <a:t>2018-01-01 – 2020-12-31</a:t>
            </a:r>
            <a:endParaRPr lang="sv-SE" sz="2100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CFF987A-65A5-4A70-9ACD-8662171C89F8}"/>
              </a:ext>
            </a:extLst>
          </p:cNvPr>
          <p:cNvSpPr/>
          <p:nvPr/>
        </p:nvSpPr>
        <p:spPr>
          <a:xfrm>
            <a:off x="252919" y="136187"/>
            <a:ext cx="1556426" cy="15201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5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31" y="713578"/>
            <a:ext cx="2564488" cy="9622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6239" y="817704"/>
            <a:ext cx="3089102" cy="8580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5146" y="841847"/>
            <a:ext cx="1427020" cy="70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88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Införande av väldfärdsteknologi är komplext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sv-SE"/>
              <a:t>För att </a:t>
            </a:r>
            <a:r>
              <a:rPr lang="sv-SE" dirty="0"/>
              <a:t>säkerställa framgångsrik användning av välfärdsteknologi måste </a:t>
            </a:r>
            <a:r>
              <a:rPr lang="sv-SE" b="1" dirty="0"/>
              <a:t>arbetsprocesser</a:t>
            </a:r>
            <a:r>
              <a:rPr lang="sv-SE" dirty="0"/>
              <a:t> anpassas, </a:t>
            </a:r>
            <a:r>
              <a:rPr lang="sv-SE" b="1" dirty="0"/>
              <a:t>anställda o kunder/brukare </a:t>
            </a:r>
            <a:r>
              <a:rPr lang="sv-SE" dirty="0"/>
              <a:t>involveras och tekniken ska kunna integreras och realiseras i verksamheten.</a:t>
            </a:r>
          </a:p>
          <a:p>
            <a:pPr>
              <a:lnSpc>
                <a:spcPct val="150000"/>
              </a:lnSpc>
            </a:pPr>
            <a:r>
              <a:rPr lang="sv-SE" dirty="0"/>
              <a:t>Detta </a:t>
            </a:r>
            <a:r>
              <a:rPr lang="sv-SE" b="1" dirty="0"/>
              <a:t>ställer krav på både styrning, beslutsfattande, beslutsunderlag, nyttovärdering </a:t>
            </a:r>
            <a:r>
              <a:rPr lang="sv-SE" dirty="0"/>
              <a:t>(nytta o kostnad sällan tillräcklig), </a:t>
            </a:r>
            <a:r>
              <a:rPr lang="sv-SE" b="1" dirty="0"/>
              <a:t>uppföljning</a:t>
            </a:r>
            <a:r>
              <a:rPr lang="sv-SE" dirty="0"/>
              <a:t> etc.</a:t>
            </a:r>
          </a:p>
          <a:p>
            <a:pPr>
              <a:lnSpc>
                <a:spcPct val="150000"/>
              </a:lnSpc>
            </a:pPr>
            <a:r>
              <a:rPr lang="sv-SE" b="1" dirty="0"/>
              <a:t>Vi har kunskap att stödja denna utveckling och vill stödja kommuner i sin satsning på välfärdsteknologi </a:t>
            </a:r>
          </a:p>
          <a:p>
            <a:pPr>
              <a:lnSpc>
                <a:spcPct val="150000"/>
              </a:lnSpc>
            </a:pPr>
            <a:endParaRPr lang="sv-SE" b="1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846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Projektets syfte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21185" y="1415561"/>
            <a:ext cx="9549630" cy="4026877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50000"/>
              </a:lnSpc>
            </a:pPr>
            <a:r>
              <a:rPr lang="sv-SE" sz="2800" dirty="0"/>
              <a:t> </a:t>
            </a:r>
            <a:r>
              <a:rPr lang="sv-SE" sz="2800" b="1" dirty="0"/>
              <a:t>Öka förståelsen och kunskapen </a:t>
            </a:r>
            <a:r>
              <a:rPr lang="sv-SE" sz="2800" dirty="0"/>
              <a:t>kring hur innovativa produkter och tjänster inom välfärdsteknologi kan integreras i verksamheter och generera nytta</a:t>
            </a:r>
          </a:p>
          <a:p>
            <a:pPr lvl="1">
              <a:lnSpc>
                <a:spcPct val="150000"/>
              </a:lnSpc>
            </a:pPr>
            <a:r>
              <a:rPr lang="sv-SE" sz="2800" b="1" dirty="0"/>
              <a:t>Stärka regionen </a:t>
            </a:r>
            <a:r>
              <a:rPr lang="sv-SE" sz="2800" dirty="0"/>
              <a:t>så att den kan arbeta mer strategiskt för att möte prioriterade behov och utmaningar</a:t>
            </a:r>
          </a:p>
          <a:p>
            <a:pPr lvl="1">
              <a:lnSpc>
                <a:spcPct val="150000"/>
              </a:lnSpc>
            </a:pPr>
            <a:r>
              <a:rPr lang="sv-SE" sz="2800" b="1" dirty="0"/>
              <a:t>Stödja utveckling och utvärdering </a:t>
            </a:r>
            <a:r>
              <a:rPr lang="sv-SE" sz="2800" dirty="0"/>
              <a:t>av</a:t>
            </a:r>
            <a:r>
              <a:rPr lang="sv-SE" sz="2800" b="1" dirty="0"/>
              <a:t> </a:t>
            </a:r>
            <a:r>
              <a:rPr lang="sv-SE" sz="2800" dirty="0"/>
              <a:t>prototyper och välfärdsteknologiska hjälpmedel</a:t>
            </a:r>
          </a:p>
          <a:p>
            <a:pPr lvl="1">
              <a:lnSpc>
                <a:spcPct val="150000"/>
              </a:lnSpc>
            </a:pPr>
            <a:r>
              <a:rPr lang="sv-SE" sz="2800" b="1" dirty="0"/>
              <a:t>Främja samverkan och kunskapsutbyte </a:t>
            </a:r>
            <a:r>
              <a:rPr lang="sv-SE" sz="2800" dirty="0"/>
              <a:t>mellan kommuner, näringsliv och lärosäten i gränsregionen</a:t>
            </a:r>
          </a:p>
          <a:p>
            <a:pPr marL="342900" lvl="1" indent="0">
              <a:buNone/>
            </a:pPr>
            <a:endParaRPr lang="sv-SE" sz="3200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2816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Metodansats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562" y="1436315"/>
            <a:ext cx="3327888" cy="4351338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200000"/>
              </a:lnSpc>
            </a:pPr>
            <a:r>
              <a:rPr lang="sv-SE" sz="2800" dirty="0"/>
              <a:t>”</a:t>
            </a:r>
            <a:r>
              <a:rPr lang="sv-SE" sz="2800" dirty="0" err="1"/>
              <a:t>Collaborative</a:t>
            </a:r>
            <a:r>
              <a:rPr lang="sv-SE" sz="2800" dirty="0"/>
              <a:t> </a:t>
            </a:r>
            <a:r>
              <a:rPr lang="sv-SE" sz="2800" dirty="0" err="1"/>
              <a:t>practice</a:t>
            </a:r>
            <a:r>
              <a:rPr lang="sv-SE" sz="2800" dirty="0"/>
              <a:t> research”</a:t>
            </a:r>
          </a:p>
          <a:p>
            <a:pPr lvl="2">
              <a:lnSpc>
                <a:spcPct val="200000"/>
              </a:lnSpc>
            </a:pPr>
            <a:r>
              <a:rPr lang="sv-SE" sz="2500" dirty="0"/>
              <a:t>Design metodik</a:t>
            </a:r>
          </a:p>
          <a:p>
            <a:pPr lvl="2">
              <a:lnSpc>
                <a:spcPct val="200000"/>
              </a:lnSpc>
            </a:pPr>
            <a:r>
              <a:rPr lang="sv-SE" sz="2400" dirty="0"/>
              <a:t>Intervjuer</a:t>
            </a:r>
          </a:p>
          <a:p>
            <a:pPr lvl="2">
              <a:lnSpc>
                <a:spcPct val="200000"/>
              </a:lnSpc>
            </a:pPr>
            <a:r>
              <a:rPr lang="sv-SE" sz="2400" dirty="0"/>
              <a:t>Co-design</a:t>
            </a:r>
          </a:p>
          <a:p>
            <a:pPr lvl="2">
              <a:lnSpc>
                <a:spcPct val="200000"/>
              </a:lnSpc>
            </a:pPr>
            <a:r>
              <a:rPr lang="sv-SE" sz="2400" dirty="0"/>
              <a:t>Litteraturstudier</a:t>
            </a:r>
          </a:p>
          <a:p>
            <a:pPr lvl="2">
              <a:lnSpc>
                <a:spcPct val="200000"/>
              </a:lnSpc>
            </a:pPr>
            <a:r>
              <a:rPr lang="sv-SE" sz="2400" dirty="0"/>
              <a:t>Workshops</a:t>
            </a:r>
          </a:p>
        </p:txBody>
      </p:sp>
      <p:pic>
        <p:nvPicPr>
          <p:cNvPr id="4" name="Bild 1" descr="ildresultat för double diamon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629" y="1363803"/>
            <a:ext cx="4804996" cy="29399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53611" y="4549927"/>
            <a:ext cx="4783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Figur: Double Diamond</a:t>
            </a:r>
          </a:p>
          <a:p>
            <a:endParaRPr lang="sv-SE" dirty="0"/>
          </a:p>
          <a:p>
            <a:r>
              <a:rPr lang="sv-SE" sz="1200" dirty="0" err="1"/>
              <a:t>Källa:h</a:t>
            </a:r>
            <a:r>
              <a:rPr lang="sv-SE" sz="1200" u="sng" dirty="0" err="1">
                <a:hlinkClick r:id="rId3"/>
              </a:rPr>
              <a:t>ttps</a:t>
            </a:r>
            <a:r>
              <a:rPr lang="sv-SE" sz="1200" u="sng" dirty="0">
                <a:hlinkClick r:id="rId3"/>
              </a:rPr>
              <a:t>://www.researchgate.net/publication/279533523_THE_ROLES_OF_DESIGN_AND_CYBERNETICS_FOR_PLANETARY_PROBE_MISSIONS/figures?lo=1</a:t>
            </a:r>
            <a:r>
              <a:rPr lang="sv-SE" sz="1200" dirty="0"/>
              <a:t> (</a:t>
            </a:r>
            <a:r>
              <a:rPr lang="sv-SE" sz="1200" dirty="0" err="1"/>
              <a:t>accessed</a:t>
            </a:r>
            <a:r>
              <a:rPr lang="sv-SE" sz="1200" dirty="0"/>
              <a:t> 2017-11-27)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355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724151" y="1077224"/>
            <a:ext cx="6456872" cy="925182"/>
          </a:xfrm>
        </p:spPr>
        <p:txBody>
          <a:bodyPr/>
          <a:lstStyle/>
          <a:p>
            <a:r>
              <a:rPr lang="nb-NO" dirty="0"/>
              <a:t>Arbetspaket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/>
          </p:nvPr>
        </p:nvGraphicFramePr>
        <p:xfrm>
          <a:off x="1666336" y="2002408"/>
          <a:ext cx="8876582" cy="3894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03576" y="1570617"/>
            <a:ext cx="3754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Den största delen </a:t>
            </a:r>
            <a:r>
              <a:rPr lang="sv-SE"/>
              <a:t>av projektbudgeten läggs </a:t>
            </a:r>
            <a:r>
              <a:rPr lang="sv-SE" dirty="0"/>
              <a:t>vid kartläggning, analys och vidareutveckling – behov, organisering, beslut och riktlinjer</a:t>
            </a:r>
          </a:p>
        </p:txBody>
      </p:sp>
    </p:spTree>
    <p:extLst>
      <p:ext uri="{BB962C8B-B14F-4D97-AF65-F5344CB8AC3E}">
        <p14:creationId xmlns:p14="http://schemas.microsoft.com/office/powerpoint/2010/main" val="301418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82633"/>
            <a:ext cx="7886700" cy="1092173"/>
          </a:xfrm>
        </p:spPr>
        <p:txBody>
          <a:bodyPr/>
          <a:lstStyle/>
          <a:p>
            <a:r>
              <a:rPr lang="sv-SE" b="1" dirty="0" err="1"/>
              <a:t>eTeam</a:t>
            </a:r>
            <a:r>
              <a:rPr lang="sv-SE" b="1" dirty="0"/>
              <a:t> - deltagare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197033"/>
            <a:ext cx="7886700" cy="4979930"/>
          </a:xfrm>
        </p:spPr>
        <p:txBody>
          <a:bodyPr>
            <a:normAutofit fontScale="77500" lnSpcReduction="20000"/>
          </a:bodyPr>
          <a:lstStyle/>
          <a:p>
            <a:r>
              <a:rPr lang="sv-SE" b="1" dirty="0"/>
              <a:t>Högskolan Väst – projektägare</a:t>
            </a:r>
          </a:p>
          <a:p>
            <a:pPr lvl="1"/>
            <a:r>
              <a:rPr lang="sv-SE" sz="2500" dirty="0"/>
              <a:t>Kompetens: IT, verksamhetsprocesser, programmering, juridik, företagsekonomi, vård, omsorg och hälsa</a:t>
            </a:r>
          </a:p>
          <a:p>
            <a:r>
              <a:rPr lang="sv-SE" b="1" dirty="0"/>
              <a:t>Högskolan i Östfold – projektägare</a:t>
            </a:r>
          </a:p>
          <a:p>
            <a:pPr lvl="1"/>
            <a:r>
              <a:rPr lang="sv-SE" sz="2500" dirty="0"/>
              <a:t>Kompetens: vård, omsorg och hälsa</a:t>
            </a:r>
          </a:p>
          <a:p>
            <a:r>
              <a:rPr lang="sv-SE" b="1" dirty="0"/>
              <a:t>Göteborgs universitet – medsökande</a:t>
            </a:r>
          </a:p>
          <a:p>
            <a:pPr lvl="1"/>
            <a:r>
              <a:rPr lang="sv-SE" sz="2500" dirty="0"/>
              <a:t>Kompetens: Strategisk styrning o beslutsfattande</a:t>
            </a:r>
            <a:r>
              <a:rPr lang="sv-SE" sz="2500"/>
              <a:t>, informations- </a:t>
            </a:r>
            <a:r>
              <a:rPr lang="sv-SE" sz="2500" dirty="0"/>
              <a:t>system</a:t>
            </a:r>
          </a:p>
          <a:p>
            <a:r>
              <a:rPr lang="sv-SE" b="1" dirty="0"/>
              <a:t>Västra Götalandsregionen – medsökande</a:t>
            </a:r>
          </a:p>
          <a:p>
            <a:pPr lvl="1"/>
            <a:r>
              <a:rPr lang="sv-SE" sz="2500" dirty="0"/>
              <a:t>Kompetens: vård, omsorg och hälsa</a:t>
            </a:r>
          </a:p>
          <a:p>
            <a:r>
              <a:rPr lang="sv-SE" b="1" dirty="0"/>
              <a:t>Lunds universitet – medsökande</a:t>
            </a:r>
          </a:p>
          <a:p>
            <a:pPr lvl="1"/>
            <a:r>
              <a:rPr lang="sv-SE" sz="2500" dirty="0"/>
              <a:t>Kompetens: utveckling, implementering och användning av IT</a:t>
            </a:r>
          </a:p>
          <a:p>
            <a:r>
              <a:rPr lang="sv-SE" b="1" dirty="0"/>
              <a:t>Hälsobrickan AB – medfinansiär</a:t>
            </a:r>
          </a:p>
          <a:p>
            <a:pPr lvl="1"/>
            <a:r>
              <a:rPr lang="sv-SE" sz="2500" dirty="0"/>
              <a:t>Kompetens: utveckling av IT och verksamhetsprocesser</a:t>
            </a:r>
          </a:p>
          <a:p>
            <a:r>
              <a:rPr lang="sv-SE" b="1" dirty="0"/>
              <a:t>Sotenäs kommun – medfinansiär</a:t>
            </a:r>
          </a:p>
          <a:p>
            <a:pPr lvl="1"/>
            <a:r>
              <a:rPr lang="sv-SE" sz="2500" dirty="0"/>
              <a:t>Kompetens: kommunal förvaltning och kommunala uppdrag</a:t>
            </a:r>
          </a:p>
        </p:txBody>
      </p:sp>
    </p:spTree>
    <p:extLst>
      <p:ext uri="{BB962C8B-B14F-4D97-AF65-F5344CB8AC3E}">
        <p14:creationId xmlns:p14="http://schemas.microsoft.com/office/powerpoint/2010/main" val="371039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IT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298"/>
      </a:accent1>
      <a:accent2>
        <a:srgbClr val="582C83"/>
      </a:accent2>
      <a:accent3>
        <a:srgbClr val="A8AD00"/>
      </a:accent3>
      <a:accent4>
        <a:srgbClr val="F2A900"/>
      </a:accent4>
      <a:accent5>
        <a:srgbClr val="4A773C"/>
      </a:accent5>
      <a:accent6>
        <a:srgbClr val="9D2235"/>
      </a:accent6>
      <a:hlink>
        <a:srgbClr val="A8AD00"/>
      </a:hlink>
      <a:folHlink>
        <a:srgbClr val="582C83"/>
      </a:folHlink>
    </a:clrScheme>
    <a:fontScheme name="GITS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Rökfärgat gla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815B0183-F518-45B1-8305-430C25CD4829}" vid="{08E49632-01C0-4481-925F-B58FB4E6D2D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 konferens 180530</Template>
  <TotalTime>1</TotalTime>
  <Words>438</Words>
  <Application>Microsoft Office PowerPoint</Application>
  <PresentationFormat>Bredbild</PresentationFormat>
  <Paragraphs>55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   eTeam för välfärdsteknologi  - organisering, införande och användning av välfärdsteknologi i kommunal vård och omsorg</vt:lpstr>
      <vt:lpstr>Införande av väldfärdsteknologi är komplext</vt:lpstr>
      <vt:lpstr>Projektets syfte</vt:lpstr>
      <vt:lpstr>Metodansats</vt:lpstr>
      <vt:lpstr>Arbetspaket</vt:lpstr>
      <vt:lpstr>eTeam - deltagare</vt:lpstr>
    </vt:vector>
  </TitlesOfParts>
  <Company>Västra Götalandsregionen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eTeam för välfärdsteknologi  - organisering, införande och användning av välfärdsteknologi i kommunal vård och omsorg</dc:title>
  <dc:creator>Linn Wallér</dc:creator>
  <cp:lastModifiedBy>Linn Wallér</cp:lastModifiedBy>
  <cp:revision>1</cp:revision>
  <dcterms:created xsi:type="dcterms:W3CDTF">2018-05-29T20:34:56Z</dcterms:created>
  <dcterms:modified xsi:type="dcterms:W3CDTF">2018-05-29T20:36:19Z</dcterms:modified>
</cp:coreProperties>
</file>